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1"/>
  </p:sldMasterIdLst>
  <p:notesMasterIdLst>
    <p:notesMasterId r:id="rId103"/>
  </p:notesMasterIdLst>
  <p:sldIdLst>
    <p:sldId id="330" r:id="rId2"/>
    <p:sldId id="773" r:id="rId3"/>
    <p:sldId id="774" r:id="rId4"/>
    <p:sldId id="611" r:id="rId5"/>
    <p:sldId id="634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612" r:id="rId14"/>
    <p:sldId id="613" r:id="rId15"/>
    <p:sldId id="614" r:id="rId16"/>
    <p:sldId id="615" r:id="rId17"/>
    <p:sldId id="616" r:id="rId18"/>
    <p:sldId id="607" r:id="rId19"/>
    <p:sldId id="617" r:id="rId20"/>
    <p:sldId id="345" r:id="rId21"/>
    <p:sldId id="618" r:id="rId22"/>
    <p:sldId id="609" r:id="rId23"/>
    <p:sldId id="347" r:id="rId24"/>
    <p:sldId id="348" r:id="rId25"/>
    <p:sldId id="349" r:id="rId26"/>
    <p:sldId id="350" r:id="rId27"/>
    <p:sldId id="619" r:id="rId28"/>
    <p:sldId id="683" r:id="rId29"/>
    <p:sldId id="620" r:id="rId30"/>
    <p:sldId id="353" r:id="rId31"/>
    <p:sldId id="621" r:id="rId32"/>
    <p:sldId id="622" r:id="rId33"/>
    <p:sldId id="590" r:id="rId34"/>
    <p:sldId id="662" r:id="rId35"/>
    <p:sldId id="663" r:id="rId36"/>
    <p:sldId id="664" r:id="rId37"/>
    <p:sldId id="665" r:id="rId38"/>
    <p:sldId id="666" r:id="rId39"/>
    <p:sldId id="667" r:id="rId40"/>
    <p:sldId id="668" r:id="rId41"/>
    <p:sldId id="669" r:id="rId42"/>
    <p:sldId id="670" r:id="rId43"/>
    <p:sldId id="671" r:id="rId44"/>
    <p:sldId id="672" r:id="rId45"/>
    <p:sldId id="673" r:id="rId46"/>
    <p:sldId id="674" r:id="rId47"/>
    <p:sldId id="675" r:id="rId48"/>
    <p:sldId id="608" r:id="rId49"/>
    <p:sldId id="356" r:id="rId50"/>
    <p:sldId id="357" r:id="rId51"/>
    <p:sldId id="624" r:id="rId52"/>
    <p:sldId id="684" r:id="rId53"/>
    <p:sldId id="623" r:id="rId54"/>
    <p:sldId id="635" r:id="rId55"/>
    <p:sldId id="636" r:id="rId56"/>
    <p:sldId id="637" r:id="rId57"/>
    <p:sldId id="638" r:id="rId58"/>
    <p:sldId id="639" r:id="rId59"/>
    <p:sldId id="640" r:id="rId60"/>
    <p:sldId id="641" r:id="rId61"/>
    <p:sldId id="642" r:id="rId62"/>
    <p:sldId id="643" r:id="rId63"/>
    <p:sldId id="645" r:id="rId64"/>
    <p:sldId id="646" r:id="rId65"/>
    <p:sldId id="625" r:id="rId66"/>
    <p:sldId id="626" r:id="rId67"/>
    <p:sldId id="591" r:id="rId68"/>
    <p:sldId id="627" r:id="rId69"/>
    <p:sldId id="593" r:id="rId70"/>
    <p:sldId id="596" r:id="rId71"/>
    <p:sldId id="647" r:id="rId72"/>
    <p:sldId id="649" r:id="rId73"/>
    <p:sldId id="652" r:id="rId74"/>
    <p:sldId id="650" r:id="rId75"/>
    <p:sldId id="651" r:id="rId76"/>
    <p:sldId id="606" r:id="rId77"/>
    <p:sldId id="598" r:id="rId78"/>
    <p:sldId id="685" r:id="rId79"/>
    <p:sldId id="628" r:id="rId80"/>
    <p:sldId id="601" r:id="rId81"/>
    <p:sldId id="629" r:id="rId82"/>
    <p:sldId id="631" r:id="rId83"/>
    <p:sldId id="633" r:id="rId84"/>
    <p:sldId id="632" r:id="rId85"/>
    <p:sldId id="676" r:id="rId86"/>
    <p:sldId id="677" r:id="rId87"/>
    <p:sldId id="678" r:id="rId88"/>
    <p:sldId id="679" r:id="rId89"/>
    <p:sldId id="680" r:id="rId90"/>
    <p:sldId id="681" r:id="rId91"/>
    <p:sldId id="655" r:id="rId92"/>
    <p:sldId id="656" r:id="rId93"/>
    <p:sldId id="657" r:id="rId94"/>
    <p:sldId id="658" r:id="rId95"/>
    <p:sldId id="659" r:id="rId96"/>
    <p:sldId id="660" r:id="rId97"/>
    <p:sldId id="661" r:id="rId98"/>
    <p:sldId id="682" r:id="rId99"/>
    <p:sldId id="610" r:id="rId100"/>
    <p:sldId id="686" r:id="rId101"/>
    <p:sldId id="687" r:id="rId10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utb2xUI1MGjuALBHyqM3Wg==" hashData="6Jql4B1b6XycLbMM2omzAhQyJrIlLLFbVKfWOZMuTPoGYiKh2X72lPkscsXyJQsqqkWaPNCOfZw8Bi74NuIotg=="/>
  <p:extLst>
    <p:ext uri="{521415D9-36F7-43E2-AB2F-B90AF26B5E84}">
      <p14:sectionLst xmlns:p14="http://schemas.microsoft.com/office/powerpoint/2010/main">
        <p14:section name="Chapter 0 Objectives" id="{EB54229A-E673-4F50-937B-310B31E2AF04}">
          <p14:sldIdLst>
            <p14:sldId id="330"/>
            <p14:sldId id="773"/>
            <p14:sldId id="774"/>
            <p14:sldId id="611"/>
          </p14:sldIdLst>
        </p14:section>
        <p14:section name="0.1. Problem-Solving &amp; Computer Science" id="{4F686298-292E-4C4C-8049-1EBF5E900740}">
          <p14:sldIdLst>
            <p14:sldId id="634"/>
            <p14:sldId id="331"/>
            <p14:sldId id="332"/>
            <p14:sldId id="333"/>
            <p14:sldId id="334"/>
            <p14:sldId id="335"/>
            <p14:sldId id="336"/>
            <p14:sldId id="337"/>
            <p14:sldId id="612"/>
            <p14:sldId id="613"/>
            <p14:sldId id="614"/>
            <p14:sldId id="615"/>
            <p14:sldId id="616"/>
          </p14:sldIdLst>
        </p14:section>
        <p14:section name="0.2. Program Design &amp; Problem-Solving Techniques" id="{8DC165EA-3ED6-421B-BC7E-63CA16B175D1}">
          <p14:sldIdLst>
            <p14:sldId id="607"/>
            <p14:sldId id="617"/>
            <p14:sldId id="345"/>
            <p14:sldId id="618"/>
          </p14:sldIdLst>
        </p14:section>
        <p14:section name="0.3. Steps in Program Development" id="{D0FB210B-F999-4457-A03A-64E4CB114BF4}">
          <p14:sldIdLst>
            <p14:sldId id="609"/>
            <p14:sldId id="347"/>
            <p14:sldId id="348"/>
            <p14:sldId id="349"/>
            <p14:sldId id="350"/>
            <p14:sldId id="619"/>
            <p14:sldId id="683"/>
            <p14:sldId id="620"/>
            <p14:sldId id="353"/>
            <p14:sldId id="621"/>
            <p14:sldId id="622"/>
            <p14:sldId id="590"/>
            <p14:sldId id="662"/>
            <p14:sldId id="663"/>
            <p14:sldId id="664"/>
            <p14:sldId id="665"/>
            <p14:sldId id="666"/>
            <p14:sldId id="667"/>
            <p14:sldId id="668"/>
            <p14:sldId id="669"/>
            <p14:sldId id="670"/>
            <p14:sldId id="671"/>
            <p14:sldId id="672"/>
            <p14:sldId id="673"/>
            <p14:sldId id="674"/>
            <p14:sldId id="675"/>
          </p14:sldIdLst>
        </p14:section>
        <p14:section name="0.4. Algorithms, Pseudocode, &amp; Flowcharts" id="{309ED734-279A-4E7B-A761-02DEB415C2E7}">
          <p14:sldIdLst>
            <p14:sldId id="608"/>
            <p14:sldId id="356"/>
            <p14:sldId id="357"/>
            <p14:sldId id="624"/>
            <p14:sldId id="684"/>
            <p14:sldId id="623"/>
            <p14:sldId id="635"/>
            <p14:sldId id="636"/>
            <p14:sldId id="637"/>
            <p14:sldId id="638"/>
            <p14:sldId id="639"/>
            <p14:sldId id="640"/>
            <p14:sldId id="641"/>
            <p14:sldId id="642"/>
            <p14:sldId id="643"/>
            <p14:sldId id="645"/>
            <p14:sldId id="646"/>
            <p14:sldId id="625"/>
            <p14:sldId id="626"/>
            <p14:sldId id="591"/>
            <p14:sldId id="627"/>
            <p14:sldId id="593"/>
            <p14:sldId id="596"/>
            <p14:sldId id="647"/>
            <p14:sldId id="649"/>
            <p14:sldId id="652"/>
            <p14:sldId id="650"/>
            <p14:sldId id="651"/>
            <p14:sldId id="606"/>
            <p14:sldId id="598"/>
          </p14:sldIdLst>
        </p14:section>
        <p14:section name="0.5. Decision Structures" id="{C0CCFEBB-1A32-4BE9-B1CB-594D82C22E6B}">
          <p14:sldIdLst>
            <p14:sldId id="685"/>
            <p14:sldId id="628"/>
            <p14:sldId id="601"/>
            <p14:sldId id="629"/>
            <p14:sldId id="631"/>
            <p14:sldId id="633"/>
            <p14:sldId id="632"/>
            <p14:sldId id="676"/>
            <p14:sldId id="677"/>
            <p14:sldId id="678"/>
            <p14:sldId id="679"/>
            <p14:sldId id="680"/>
            <p14:sldId id="681"/>
            <p14:sldId id="655"/>
            <p14:sldId id="656"/>
            <p14:sldId id="657"/>
            <p14:sldId id="658"/>
            <p14:sldId id="659"/>
            <p14:sldId id="660"/>
            <p14:sldId id="661"/>
            <p14:sldId id="682"/>
          </p14:sldIdLst>
        </p14:section>
        <p14:section name="End" id="{493806B4-F093-4068-89D1-BA5B944DC828}">
          <p14:sldIdLst>
            <p14:sldId id="610"/>
            <p14:sldId id="686"/>
            <p14:sldId id="6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D1"/>
    <a:srgbClr val="6B9F25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1069" autoAdjust="0"/>
  </p:normalViewPr>
  <p:slideViewPr>
    <p:cSldViewPr snapToGrid="0">
      <p:cViewPr varScale="1">
        <p:scale>
          <a:sx n="104" d="100"/>
          <a:sy n="104" d="100"/>
        </p:scale>
        <p:origin x="212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8B844-FEB7-40E9-8905-10D1181F788D}" type="datetimeFigureOut">
              <a:rPr lang="en-US" smtClean="0"/>
              <a:t>8/31/2020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F4A1-044F-45DC-A6AA-9EC3247C36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4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C9B6E0E-3217-4A19-A07B-3D01EE03876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FDB8EE8-7C53-490C-9686-35338E0B09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By: Ahmad Tayeb (@</a:t>
            </a:r>
            <a:r>
              <a:rPr lang="en-US" altLang="en-US" dirty="0" err="1"/>
              <a:t>ahmad_tayeb</a:t>
            </a:r>
            <a:r>
              <a:rPr lang="en-US" altLang="en-US" dirty="0"/>
              <a:t>)</a:t>
            </a:r>
          </a:p>
          <a:p>
            <a:r>
              <a:rPr lang="en-US" altLang="en-US" dirty="0"/>
              <a:t>https://ajtayeb.kau.edu.sa</a:t>
            </a:r>
          </a:p>
          <a:p>
            <a:endParaRPr lang="en-US" altLang="en-US" dirty="0"/>
          </a:p>
          <a:p>
            <a:r>
              <a:rPr lang="en-US" altLang="en-US" dirty="0"/>
              <a:t>Last Update: 28/8/2020</a:t>
            </a:r>
          </a:p>
          <a:p>
            <a:r>
              <a:rPr lang="en-US" altLang="en-US" dirty="0"/>
              <a:t>Version 2.0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48F4A1-044F-45DC-A6AA-9EC3247C362C}" type="slidenum">
              <a:rPr lang="en-US" smtClean="0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661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value1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"Enter Value 1: 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value2 =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eval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input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"Enter Value 2: 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if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value1 &gt; value2: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largest = value1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 largest = value2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"The largest value is"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, largest)</a:t>
            </a:r>
            <a:endParaRPr kumimoji="0" lang="en-US" altLang="en-US" sz="105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48F4A1-044F-45DC-A6AA-9EC3247C362C}" type="slidenum">
              <a:rPr lang="en-US" smtClean="0"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941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346474-3DAD-418F-99CD-1D8A693FCBCF}"/>
              </a:ext>
            </a:extLst>
          </p:cNvPr>
          <p:cNvSpPr/>
          <p:nvPr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C8A424-8329-4235-B957-FAF1845AACE8}"/>
              </a:ext>
            </a:extLst>
          </p:cNvPr>
          <p:cNvSpPr/>
          <p:nvPr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740" y="3183624"/>
            <a:ext cx="8380520" cy="192273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48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740" y="5236867"/>
            <a:ext cx="838052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646272"/>
            <a:ext cx="1854203" cy="187517"/>
          </a:xfrm>
        </p:spPr>
        <p:txBody>
          <a:bodyPr/>
          <a:lstStyle/>
          <a:p>
            <a:fld id="{A11E97EA-7279-479D-923A-0A243264EC8A}" type="datetime1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64639" y="6646272"/>
            <a:ext cx="3617103" cy="187517"/>
          </a:xfrm>
        </p:spPr>
        <p:txBody>
          <a:bodyPr/>
          <a:lstStyle>
            <a:lvl1pPr>
              <a:defRPr cap="none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25344" y="6646272"/>
            <a:ext cx="984019" cy="187517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>
          <a:xfrm flipV="1">
            <a:off x="381740" y="5106357"/>
            <a:ext cx="8380520" cy="18289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042FE38F-A080-4F8C-A2EE-EF4B731E76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5" y="195071"/>
            <a:ext cx="8495930" cy="211336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0CDCBD9-F8BE-4F0E-9C52-E2B0F5FB019A}"/>
              </a:ext>
            </a:extLst>
          </p:cNvPr>
          <p:cNvCxnSpPr>
            <a:cxnSpLocks/>
          </p:cNvCxnSpPr>
          <p:nvPr/>
        </p:nvCxnSpPr>
        <p:spPr>
          <a:xfrm flipH="1" flipV="1">
            <a:off x="35512" y="2"/>
            <a:ext cx="3809" cy="6857997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1AE1EE2-4846-41F9-AC6B-D9834B0B3586}"/>
              </a:ext>
            </a:extLst>
          </p:cNvPr>
          <p:cNvCxnSpPr>
            <a:cxnSpLocks/>
          </p:cNvCxnSpPr>
          <p:nvPr/>
        </p:nvCxnSpPr>
        <p:spPr>
          <a:xfrm flipV="1">
            <a:off x="9104678" y="1"/>
            <a:ext cx="0" cy="6857999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F479CEC-A510-4FBA-B849-4EE03495CA48}"/>
              </a:ext>
            </a:extLst>
          </p:cNvPr>
          <p:cNvCxnSpPr>
            <a:cxnSpLocks/>
          </p:cNvCxnSpPr>
          <p:nvPr/>
        </p:nvCxnSpPr>
        <p:spPr>
          <a:xfrm>
            <a:off x="0" y="28438"/>
            <a:ext cx="9141790" cy="9301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1AE4F96-0037-4F43-91BD-25588C022845}"/>
              </a:ext>
            </a:extLst>
          </p:cNvPr>
          <p:cNvSpPr/>
          <p:nvPr userDrawn="1"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BF5B4F-FC83-4FAA-82F0-2510D3F32F49}"/>
              </a:ext>
            </a:extLst>
          </p:cNvPr>
          <p:cNvSpPr/>
          <p:nvPr userDrawn="1"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BD328F0-2254-4ED8-9B71-F193BB070E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5" y="195071"/>
            <a:ext cx="8495930" cy="211336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F0B8816-EFF8-4E7C-AEC1-987D4EE648F1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5512" y="2"/>
            <a:ext cx="3809" cy="6857997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F26DB2A-0725-4AED-81A8-3BBA222603BE}"/>
              </a:ext>
            </a:extLst>
          </p:cNvPr>
          <p:cNvCxnSpPr>
            <a:cxnSpLocks/>
          </p:cNvCxnSpPr>
          <p:nvPr userDrawn="1"/>
        </p:nvCxnSpPr>
        <p:spPr>
          <a:xfrm flipV="1">
            <a:off x="9104678" y="1"/>
            <a:ext cx="0" cy="6857999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B5B64A5-A6D5-4050-BAC4-E246829DF430}"/>
              </a:ext>
            </a:extLst>
          </p:cNvPr>
          <p:cNvCxnSpPr>
            <a:cxnSpLocks/>
          </p:cNvCxnSpPr>
          <p:nvPr userDrawn="1"/>
        </p:nvCxnSpPr>
        <p:spPr>
          <a:xfrm>
            <a:off x="0" y="28438"/>
            <a:ext cx="9141790" cy="9301"/>
          </a:xfrm>
          <a:prstGeom prst="line">
            <a:avLst/>
          </a:prstGeom>
          <a:ln w="762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4830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CB91655-43F9-41CD-94C0-2DB0FED4321B}" type="datetime1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531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6377F-0AE4-490E-A260-CBF5E4123423}" type="datetime1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10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22A00-4572-4C4D-994B-D28D13D6C77C}" type="datetime1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478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A4DCF-03DD-4F70-B773-39B5668DF52B}" type="datetime1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73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2DAF-4A41-467E-90AB-016A501F1432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87854B-FEC4-4BF8-A3DE-39B0F5014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1"/>
              </a:buClr>
              <a:buFont typeface="Wingdings" panose="05000000000000000000" pitchFamily="2" charset="2"/>
              <a:buChar char="§"/>
              <a:defRPr sz="3200">
                <a:solidFill>
                  <a:schemeClr val="tx2"/>
                </a:solidFill>
                <a:latin typeface="+mj-lt"/>
              </a:defRPr>
            </a:lvl1pPr>
            <a:lvl2pPr marL="548640" indent="-274320"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731520" indent="-274320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3pPr>
            <a:lvl4pPr marL="914400" indent="-274320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4pPr>
            <a:lvl5pPr marL="1097280" indent="-274320"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294018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2DAF-4A41-467E-90AB-016A501F1432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591479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2DAF-4A41-467E-90AB-016A501F1432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47" y="-15240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6187854B-FEC4-4BF8-A3DE-39B0F5014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2"/>
              </a:buClr>
              <a:buFont typeface="Wingdings" panose="05000000000000000000" pitchFamily="2" charset="2"/>
              <a:buChar char="§"/>
              <a:defRPr sz="3200">
                <a:solidFill>
                  <a:schemeClr val="tx2"/>
                </a:solidFill>
                <a:latin typeface="+mj-lt"/>
              </a:defRPr>
            </a:lvl1pPr>
            <a:lvl2pPr marL="548640" indent="-274320">
              <a:buClr>
                <a:schemeClr val="accent2"/>
              </a:buClr>
              <a:buFont typeface="Wingdings" panose="05000000000000000000" pitchFamily="2" charset="2"/>
              <a:buChar char="§"/>
              <a:defRPr sz="2800">
                <a:solidFill>
                  <a:schemeClr val="tx2"/>
                </a:solidFill>
                <a:latin typeface="+mj-lt"/>
              </a:defRPr>
            </a:lvl2pPr>
            <a:lvl3pPr marL="731520" indent="-274320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3pPr>
            <a:lvl4pPr marL="914400" indent="-274320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4pPr>
            <a:lvl5pPr marL="1097280" indent="-274320"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tx2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30216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9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2DAF-4A41-467E-90AB-016A501F1432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3D2542-5A33-4E2C-863D-145C356406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4647" y="-15240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299565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2DAF-4A41-467E-90AB-016A501F1432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29EAA3A6-8930-4E04-BD7A-70348C3D3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  <a:lvl2pPr marL="54864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2pPr>
            <a:lvl3pPr marL="73152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3pPr>
            <a:lvl4pPr marL="91440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4pPr>
            <a:lvl5pPr marL="109728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835248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2DAF-4A41-467E-90AB-016A501F1432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FE125C-DA19-42DA-8C07-FA8039F511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22388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E9CEE-C50F-427F-B2F7-B123F4339E1E}" type="datetime1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559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685800"/>
            <a:ext cx="8851392" cy="1752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2DAF-4A41-467E-90AB-016A501F1432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EDCBC7-11CC-42C8-9373-3147D84861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8729288-CC54-4647-B966-CF553EF13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2438400"/>
            <a:ext cx="8851392" cy="413297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1pPr>
            <a:lvl2pPr marL="54864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2pPr>
            <a:lvl3pPr marL="73152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3pPr>
            <a:lvl4pPr marL="91440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4pPr>
            <a:lvl5pPr marL="1097280" indent="-274320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v"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342713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2DAF-4A41-467E-90AB-016A501F1432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FF6332-602A-4C2A-BD1E-7565ECDF5B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030" y="0"/>
            <a:ext cx="1059353" cy="105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436011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E9CEE-C50F-427F-B2F7-B123F4339E1E}" type="datetime1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1066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E9CEE-C50F-427F-B2F7-B123F4339E1E}" type="datetime1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B906D8A-B7C9-46FF-BD54-732332428F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>
              <a:defRPr sz="2600"/>
            </a:lvl1pPr>
            <a:lvl3pPr marL="731520" indent="-274320">
              <a:buFont typeface="Wingdings" panose="05000000000000000000" pitchFamily="2" charset="2"/>
              <a:buChar char="§"/>
              <a:defRPr sz="2000"/>
            </a:lvl3pPr>
            <a:lvl4pPr marL="914400" indent="-274320">
              <a:buFont typeface="Wingdings" panose="05000000000000000000" pitchFamily="2" charset="2"/>
              <a:buChar char="§"/>
              <a:defRPr sz="2000"/>
            </a:lvl4pPr>
            <a:lvl5pPr marL="1097280" indent="-274320">
              <a:buFont typeface="Wingdings" panose="05000000000000000000" pitchFamily="2" charset="2"/>
              <a:buChar char="§"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183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9514E-D619-4105-BE7B-64B0DF894018}" type="datetime1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4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0D7C1-7863-4EF3-97E1-D10A6CCC8C8D}" type="datetime1">
              <a:rPr lang="en-US" smtClean="0"/>
              <a:t>8/31/2020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288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0EA4-B759-41D5-A9E7-1B8E4C8A6596}" type="datetime1">
              <a:rPr lang="en-US" smtClean="0"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3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96E18-C640-4CF0-8E4B-0D670D64C433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158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638262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96E18-C640-4CF0-8E4B-0D670D64C433}" type="datetime1">
              <a:rPr lang="en-US" smtClean="0"/>
              <a:t>8/31/2020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24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6736-6DCB-4234-9D4E-484BF6282BF4}" type="datetime1">
              <a:rPr lang="en-US" smtClean="0"/>
              <a:t>8/31/2020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215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646272"/>
            <a:ext cx="9144001" cy="2206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6604458"/>
            <a:ext cx="9144001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304" y="115826"/>
            <a:ext cx="8851392" cy="12923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5" y="1441107"/>
            <a:ext cx="8851392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646272"/>
            <a:ext cx="1854203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46A2DAF-4A41-467E-90AB-016A501F1432}" type="datetime1">
              <a:rPr lang="en-US" smtClean="0"/>
              <a:t>8/31/2020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646272"/>
            <a:ext cx="3617103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cap="none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646272"/>
            <a:ext cx="984019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1">
                <a:solidFill>
                  <a:schemeClr val="bg1"/>
                </a:solidFill>
              </a:defRPr>
            </a:lvl1pPr>
          </a:lstStyle>
          <a:p>
            <a:fld id="{9C8A9BBF-D171-497A-B4A2-0767A13C45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099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754" r:id="rId19"/>
    <p:sldLayoutId id="2147483755" r:id="rId20"/>
    <p:sldLayoutId id="2147483756" r:id="rId21"/>
    <p:sldLayoutId id="2147483689" r:id="rId22"/>
  </p:sldLayoutIdLst>
  <p:hf hdr="0" ftr="0" dt="0"/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400" b="0" kern="1200" spc="-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74320" algn="justLow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274320" algn="justLow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31520" indent="-274320" algn="justLow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7432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097280" indent="-27432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studio.code.org/hoc/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slide" Target="slide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20.xml"/><Relationship Id="rId7" Type="http://schemas.openxmlformats.org/officeDocument/2006/relationships/hyperlink" Target="https://youtu.be/YfRWCmf1r9A" TargetMode="External"/><Relationship Id="rId2" Type="http://schemas.openxmlformats.org/officeDocument/2006/relationships/slide" Target="slide1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8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hyperlink" Target="https://youtu.be/4uqXJSXO4xg" TargetMode="External"/><Relationship Id="rId12" Type="http://schemas.openxmlformats.org/officeDocument/2006/relationships/slide" Target="slide78.xml"/><Relationship Id="rId2" Type="http://schemas.openxmlformats.org/officeDocument/2006/relationships/hyperlink" Target="https://youtu.be/gVpGg29Tx7A?t=156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youtu.be/YfRWCmf1r9A" TargetMode="External"/><Relationship Id="rId11" Type="http://schemas.openxmlformats.org/officeDocument/2006/relationships/slide" Target="slide48.xml"/><Relationship Id="rId5" Type="http://schemas.openxmlformats.org/officeDocument/2006/relationships/hyperlink" Target="https://youtu.be/YfRWCmf1r9A?t=602" TargetMode="External"/><Relationship Id="rId10" Type="http://schemas.openxmlformats.org/officeDocument/2006/relationships/slide" Target="slide22.xml"/><Relationship Id="rId4" Type="http://schemas.openxmlformats.org/officeDocument/2006/relationships/hyperlink" Target="https://youtu.be/gVpGg29Tx7A" TargetMode="External"/><Relationship Id="rId9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png"/><Relationship Id="rId5" Type="http://schemas.openxmlformats.org/officeDocument/2006/relationships/hyperlink" Target="https://youtu.be/YfRWCmf1r9A?t=602" TargetMode="Externa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3.xml"/><Relationship Id="rId3" Type="http://schemas.openxmlformats.org/officeDocument/2006/relationships/slide" Target="slide12.xml"/><Relationship Id="rId7" Type="http://schemas.openxmlformats.org/officeDocument/2006/relationships/slide" Target="slide76.xml"/><Relationship Id="rId12" Type="http://schemas.openxmlformats.org/officeDocument/2006/relationships/image" Target="../media/image9.png"/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Relationship Id="rId6" Type="http://schemas.openxmlformats.org/officeDocument/2006/relationships/slide" Target="slide69.xml"/><Relationship Id="rId11" Type="http://schemas.openxmlformats.org/officeDocument/2006/relationships/hyperlink" Target="https://repl.it/languages/python3" TargetMode="External"/><Relationship Id="rId5" Type="http://schemas.openxmlformats.org/officeDocument/2006/relationships/slide" Target="slide51.xml"/><Relationship Id="rId10" Type="http://schemas.openxmlformats.org/officeDocument/2006/relationships/image" Target="../media/image8.png"/><Relationship Id="rId4" Type="http://schemas.openxmlformats.org/officeDocument/2006/relationships/slide" Target="slide27.xml"/><Relationship Id="rId9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2.xml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78.xml"/><Relationship Id="rId7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slide" Target="slide22.xml"/><Relationship Id="rId4" Type="http://schemas.openxmlformats.org/officeDocument/2006/relationships/slide" Target="slide18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1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8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8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8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8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8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8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slide" Target="slide40.xml"/><Relationship Id="rId3" Type="http://schemas.openxmlformats.org/officeDocument/2006/relationships/image" Target="../media/image23.png"/><Relationship Id="rId7" Type="http://schemas.openxmlformats.org/officeDocument/2006/relationships/slide" Target="slide2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48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65.xml"/><Relationship Id="rId7" Type="http://schemas.openxmlformats.org/officeDocument/2006/relationships/slide" Target="slide2.xml"/><Relationship Id="rId2" Type="http://schemas.openxmlformats.org/officeDocument/2006/relationships/slide" Target="slide51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76.xml"/><Relationship Id="rId5" Type="http://schemas.openxmlformats.org/officeDocument/2006/relationships/slide" Target="slide69.xml"/><Relationship Id="rId10" Type="http://schemas.openxmlformats.org/officeDocument/2006/relationships/image" Target="../media/image7.png"/><Relationship Id="rId4" Type="http://schemas.openxmlformats.org/officeDocument/2006/relationships/slide" Target="slide66.xml"/><Relationship Id="rId9" Type="http://schemas.openxmlformats.org/officeDocument/2006/relationships/hyperlink" Target="https://youtu.be/gVpGg29Tx7A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4uqXJSXO4xg" TargetMode="External"/><Relationship Id="rId3" Type="http://schemas.openxmlformats.org/officeDocument/2006/relationships/slide" Target="slide7.xml"/><Relationship Id="rId7" Type="http://schemas.openxmlformats.org/officeDocument/2006/relationships/image" Target="../media/image8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4.xml"/><Relationship Id="rId6" Type="http://schemas.openxmlformats.org/officeDocument/2006/relationships/slide" Target="slide2.xml"/><Relationship Id="rId5" Type="http://schemas.openxmlformats.org/officeDocument/2006/relationships/slide" Target="slide11.xml"/><Relationship Id="rId4" Type="http://schemas.openxmlformats.org/officeDocument/2006/relationships/slide" Target="slide12.xml"/><Relationship Id="rId9" Type="http://schemas.openxmlformats.org/officeDocument/2006/relationships/image" Target="../media/image7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slide" Target="slide53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59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slide" Target="slide48.xml"/><Relationship Id="rId3" Type="http://schemas.openxmlformats.org/officeDocument/2006/relationships/image" Target="../media/image2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11" Type="http://schemas.openxmlformats.org/officeDocument/2006/relationships/slide" Target="slide65.xml"/><Relationship Id="rId5" Type="http://schemas.openxmlformats.org/officeDocument/2006/relationships/image" Target="../media/image24.png"/><Relationship Id="rId10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slide" Target="slide58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slide" Target="slide58.xml"/><Relationship Id="rId3" Type="http://schemas.openxmlformats.org/officeDocument/2006/relationships/image" Target="../media/image23.png"/><Relationship Id="rId7" Type="http://schemas.openxmlformats.org/officeDocument/2006/relationships/slide" Target="slide48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10" Type="http://schemas.openxmlformats.org/officeDocument/2006/relationships/slide" Target="slide65.xml"/><Relationship Id="rId4" Type="http://schemas.openxmlformats.org/officeDocument/2006/relationships/image" Target="../media/image24.png"/><Relationship Id="rId9" Type="http://schemas.openxmlformats.org/officeDocument/2006/relationships/image" Target="../media/image2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5.xml"/><Relationship Id="rId4" Type="http://schemas.openxmlformats.org/officeDocument/2006/relationships/image" Target="../media/image8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70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76.xm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70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76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70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76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70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76.xm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70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76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8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82.xml"/><Relationship Id="rId7" Type="http://schemas.openxmlformats.org/officeDocument/2006/relationships/hyperlink" Target="https://youtu.be/gVpGg29Tx7A?t=1560" TargetMode="External"/><Relationship Id="rId2" Type="http://schemas.openxmlformats.org/officeDocument/2006/relationships/slide" Target="slide8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slide" Target="slide8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slide" Target="slide5.xml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8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8.xml"/><Relationship Id="rId4" Type="http://schemas.openxmlformats.org/officeDocument/2006/relationships/image" Target="../media/image8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8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8.xml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8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1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8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1.xml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8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1.xml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8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1.xml"/></Relationships>
</file>

<file path=ppt/slides/_rels/slide8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8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slide" Target="slide5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19.png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84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1.xml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90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8.xml"/></Relationships>
</file>

<file path=ppt/slides/_rels/slide9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90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8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90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8.xml"/></Relationships>
</file>

<file path=ppt/slides/_rels/slide9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90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8.xml"/></Relationships>
</file>

<file path=ppt/slides/_rels/slide9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90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8.xml"/></Relationships>
</file>

<file path=ppt/slides/_rels/slide9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90.xm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8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4.png"/><Relationship Id="rId7" Type="http://schemas.openxmlformats.org/officeDocument/2006/relationships/slide" Target="slide90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image" Target="../media/image8.png"/><Relationship Id="rId4" Type="http://schemas.openxmlformats.org/officeDocument/2006/relationships/slide" Target="slide2.xml"/><Relationship Id="rId9" Type="http://schemas.openxmlformats.org/officeDocument/2006/relationships/slide" Target="slide98.xml"/></Relationships>
</file>

<file path=ppt/slides/_rels/slide9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" Target="slide2.xml"/><Relationship Id="rId7" Type="http://schemas.openxmlformats.org/officeDocument/2006/relationships/hyperlink" Target="https://repl.it/@AhmadTayebKAU/CPIT110Chapter0Example7#main.p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slide" Target="slide78.xml"/><Relationship Id="rId4" Type="http://schemas.openxmlformats.org/officeDocument/2006/relationships/image" Target="../media/image8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0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5F092033-53A0-4557-BC8C-EDF7C4004F5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>
                <a:solidFill>
                  <a:schemeClr val="accent2">
                    <a:lumMod val="75000"/>
                  </a:schemeClr>
                </a:solidFill>
              </a:rPr>
              <a:t>Chapter 0</a:t>
            </a:r>
            <a:r>
              <a:rPr lang="en-US" altLang="en-US" dirty="0">
                <a:solidFill>
                  <a:schemeClr val="tx2"/>
                </a:solidFill>
              </a:rPr>
              <a:t> </a:t>
            </a:r>
            <a:br>
              <a:rPr lang="en-US" altLang="en-US" dirty="0"/>
            </a:br>
            <a:r>
              <a:rPr lang="en-US" altLang="en-US" dirty="0"/>
              <a:t>Introduction to Problem-Solving</a:t>
            </a:r>
          </a:p>
        </p:txBody>
      </p:sp>
      <p:sp>
        <p:nvSpPr>
          <p:cNvPr id="4099" name="Subtitle 3">
            <a:extLst>
              <a:ext uri="{FF2B5EF4-FFF2-40B4-BE49-F238E27FC236}">
                <a16:creationId xmlns:a16="http://schemas.microsoft.com/office/drawing/2014/main" id="{B6B8808F-B611-4A7E-94DA-CDF020C7794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/>
              <a:t>CPIT 110 (Problem-Solving and Programming)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06CF355-1F1C-4F6A-B7E1-E5D9CCE4B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cap="none" dirty="0"/>
              <a:t>Version </a:t>
            </a:r>
            <a:r>
              <a:rPr lang="en-US" b="1" dirty="0"/>
              <a:t>2.0</a:t>
            </a:r>
            <a:endParaRPr lang="en-US" b="1" cap="none" dirty="0"/>
          </a:p>
        </p:txBody>
      </p:sp>
      <p:sp>
        <p:nvSpPr>
          <p:cNvPr id="4101" name="Rectangle 6">
            <a:extLst>
              <a:ext uri="{FF2B5EF4-FFF2-40B4-BE49-F238E27FC236}">
                <a16:creationId xmlns:a16="http://schemas.microsoft.com/office/drawing/2014/main" id="{AEE57C53-6C77-4FD6-9666-64A46DD29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2763" y="2057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2" name="Rectangle 1029">
            <a:extLst>
              <a:ext uri="{FF2B5EF4-FFF2-40B4-BE49-F238E27FC236}">
                <a16:creationId xmlns:a16="http://schemas.microsoft.com/office/drawing/2014/main" id="{94F01EDA-3993-4F5B-8338-A155D71634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4050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  <p:sp>
        <p:nvSpPr>
          <p:cNvPr id="4103" name="Rectangle 1031">
            <a:extLst>
              <a:ext uri="{FF2B5EF4-FFF2-40B4-BE49-F238E27FC236}">
                <a16:creationId xmlns:a16="http://schemas.microsoft.com/office/drawing/2014/main" id="{D4B57B18-3F97-4D1E-AA13-041A7DDAE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63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Char char="F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65000"/>
              <a:buFont typeface="Monotype Sorts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C98EF-F840-420E-9D93-A33515C4D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Road Example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Different Solutions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5BE041-0E97-454C-827C-FB0192B08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5C5B51-1F41-402C-85A0-C11EFC450A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dirty="0"/>
              <a:t>As we can see that </a:t>
            </a:r>
            <a:r>
              <a:rPr lang="en-US" sz="2400" dirty="0">
                <a:solidFill>
                  <a:srgbClr val="0070C0"/>
                </a:solidFill>
              </a:rPr>
              <a:t>Solution A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7030A0"/>
                </a:solidFill>
              </a:rPr>
              <a:t>Solution B</a:t>
            </a:r>
            <a:r>
              <a:rPr lang="en-US" sz="2400" dirty="0"/>
              <a:t> are both correct solutions to the same problem, but there are differences in the </a:t>
            </a:r>
            <a:r>
              <a:rPr lang="en-US" sz="2400" dirty="0">
                <a:solidFill>
                  <a:schemeClr val="accent2"/>
                </a:solidFill>
              </a:rPr>
              <a:t>complexity</a:t>
            </a:r>
            <a:r>
              <a:rPr lang="en-US" sz="2400" dirty="0"/>
              <a:t> and </a:t>
            </a:r>
            <a:r>
              <a:rPr lang="en-US" sz="2400" dirty="0">
                <a:solidFill>
                  <a:schemeClr val="accent2"/>
                </a:solidFill>
              </a:rPr>
              <a:t>efficiency</a:t>
            </a:r>
            <a:r>
              <a:rPr lang="en-US" sz="2400" dirty="0"/>
              <a:t> of the solutions. </a:t>
            </a:r>
          </a:p>
          <a:p>
            <a:pPr algn="just"/>
            <a:r>
              <a:rPr lang="en-US" sz="2400" dirty="0"/>
              <a:t>The cost of </a:t>
            </a:r>
            <a:r>
              <a:rPr lang="en-US" sz="2400" dirty="0">
                <a:solidFill>
                  <a:srgbClr val="0070C0"/>
                </a:solidFill>
              </a:rPr>
              <a:t>Solution A</a:t>
            </a:r>
            <a:r>
              <a:rPr lang="en-US" sz="2400" dirty="0"/>
              <a:t> is 10 steps while </a:t>
            </a:r>
            <a:r>
              <a:rPr lang="en-US" sz="2400" dirty="0">
                <a:solidFill>
                  <a:srgbClr val="7030A0"/>
                </a:solidFill>
              </a:rPr>
              <a:t>Solution B</a:t>
            </a:r>
            <a:r>
              <a:rPr lang="en-US" sz="2400" dirty="0"/>
              <a:t> is 8 steps, so we consider </a:t>
            </a:r>
            <a:r>
              <a:rPr lang="en-US" sz="2400" dirty="0">
                <a:solidFill>
                  <a:srgbClr val="7030A0"/>
                </a:solidFill>
              </a:rPr>
              <a:t>Solution B</a:t>
            </a:r>
            <a:r>
              <a:rPr lang="en-US" sz="2400" dirty="0"/>
              <a:t> as a better solution </a:t>
            </a:r>
            <a:r>
              <a:rPr lang="en-US" sz="2400" dirty="0">
                <a:solidFill>
                  <a:schemeClr val="accent2"/>
                </a:solidFill>
              </a:rPr>
              <a:t>based on the number of steps</a:t>
            </a:r>
            <a:r>
              <a:rPr lang="en-US" sz="2400" dirty="0"/>
              <a:t>. </a:t>
            </a:r>
          </a:p>
          <a:p>
            <a:pPr algn="just"/>
            <a:r>
              <a:rPr lang="en-US" sz="2400" dirty="0">
                <a:solidFill>
                  <a:schemeClr val="accent2"/>
                </a:solidFill>
              </a:rPr>
              <a:t>Reducing the number of steps </a:t>
            </a:r>
            <a:r>
              <a:rPr lang="en-US" sz="2400" dirty="0"/>
              <a:t>in the previous example means </a:t>
            </a:r>
            <a:r>
              <a:rPr lang="en-US" sz="2400" dirty="0">
                <a:solidFill>
                  <a:schemeClr val="accent2"/>
                </a:solidFill>
              </a:rPr>
              <a:t>reducing the amount of fuel needed </a:t>
            </a:r>
            <a:r>
              <a:rPr lang="en-US" sz="2400" dirty="0"/>
              <a:t>by the vehicle and </a:t>
            </a:r>
            <a:r>
              <a:rPr lang="en-US" sz="2400" dirty="0">
                <a:solidFill>
                  <a:schemeClr val="accent2"/>
                </a:solidFill>
              </a:rPr>
              <a:t>speeding up the arrival time</a:t>
            </a:r>
            <a:r>
              <a:rPr lang="en-US" sz="2400" dirty="0"/>
              <a:t>. 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F877F03D-A8E0-4373-80F4-3405FCAA4E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01C7B2-940D-41F5-A4F1-94E2AAABD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1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73C72065-9D7E-48C3-BB7D-498DBB31DF0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212855731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739E4E-43D7-4E05-9EF7-6C74FFD73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Play &amp; Learn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C7ED6E-FD17-4789-95FE-6006E515A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100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DCE06E8-875D-44D0-AD7D-9CE2F8D40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Be familiar with basic logic and problem-solving techniques through practicing at Code.org.</a:t>
            </a:r>
            <a:endParaRPr lang="en-US" sz="2400" dirty="0">
              <a:hlinkClick r:id="rId2"/>
            </a:endParaRPr>
          </a:p>
          <a:p>
            <a:r>
              <a:rPr lang="en-US" sz="2400" dirty="0"/>
              <a:t>Visit </a:t>
            </a:r>
            <a:r>
              <a:rPr lang="en-US" sz="2400" dirty="0">
                <a:hlinkClick r:id="rId2"/>
              </a:rPr>
              <a:t>https://studio.code.org/hoc/1</a:t>
            </a:r>
            <a:r>
              <a:rPr lang="en-US" sz="2400" dirty="0"/>
              <a:t> and play.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C2BABF-75D8-47AB-BAAB-5AD24E745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776" y="2858609"/>
            <a:ext cx="7374447" cy="357770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959AB7E-E12D-4B24-89B5-99DE9D2A187E}"/>
              </a:ext>
            </a:extLst>
          </p:cNvPr>
          <p:cNvCxnSpPr/>
          <p:nvPr/>
        </p:nvCxnSpPr>
        <p:spPr>
          <a:xfrm>
            <a:off x="443884" y="6047633"/>
            <a:ext cx="506027" cy="2840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hlinkClick r:id="rId4" action="ppaction://hlinksldjump"/>
            <a:extLst>
              <a:ext uri="{FF2B5EF4-FFF2-40B4-BE49-F238E27FC236}">
                <a16:creationId xmlns:a16="http://schemas.microsoft.com/office/drawing/2014/main" id="{6FE9479A-6C11-43F0-BC25-A305A6CAB6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38279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739E4E-43D7-4E05-9EF7-6C74FFD73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Play &amp; Learn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9C7ED6E-FD17-4789-95FE-6006E515A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101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DCE06E8-875D-44D0-AD7D-9CE2F8D40A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Note: You can select “Arabic” from the menu at the bottom.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8154C3-2816-4732-99D9-F3353D51D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242" y="1924424"/>
            <a:ext cx="5693516" cy="45029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31BD7D9-E65A-4891-92F5-F58359ED51D7}"/>
              </a:ext>
            </a:extLst>
          </p:cNvPr>
          <p:cNvCxnSpPr/>
          <p:nvPr/>
        </p:nvCxnSpPr>
        <p:spPr>
          <a:xfrm>
            <a:off x="4572000" y="6073251"/>
            <a:ext cx="506027" cy="28408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39E564F5-8F50-493E-9A33-59A5D0060C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51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55D06-2569-41DC-B3C2-72D2B3E59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Algorithms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1D211-E709-4B70-B86E-A7418865B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11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DDA54-8C5E-4699-9189-A61E9D830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An algorithm is a set of </a:t>
            </a:r>
            <a:r>
              <a:rPr lang="en-US" sz="2800" dirty="0">
                <a:solidFill>
                  <a:schemeClr val="accent2"/>
                </a:solidFill>
              </a:rPr>
              <a:t>obvious</a:t>
            </a:r>
            <a:r>
              <a:rPr lang="en-US" sz="2800" dirty="0"/>
              <a:t>, </a:t>
            </a:r>
            <a:r>
              <a:rPr lang="en-US" sz="2800" dirty="0">
                <a:solidFill>
                  <a:schemeClr val="accent2"/>
                </a:solidFill>
              </a:rPr>
              <a:t>logical</a:t>
            </a:r>
            <a:r>
              <a:rPr lang="en-US" sz="2800" dirty="0"/>
              <a:t>, and </a:t>
            </a:r>
            <a:r>
              <a:rPr lang="en-US" sz="2800" dirty="0">
                <a:solidFill>
                  <a:schemeClr val="accent2"/>
                </a:solidFill>
              </a:rPr>
              <a:t>sequential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>
                <a:solidFill>
                  <a:schemeClr val="accent2"/>
                </a:solidFill>
              </a:rPr>
              <a:t>steps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/>
              <a:t>that solve a specific problem. </a:t>
            </a:r>
          </a:p>
          <a:p>
            <a:r>
              <a:rPr lang="en-US" sz="2800" dirty="0"/>
              <a:t>To put it simply, the algorithm is like a </a:t>
            </a:r>
            <a:r>
              <a:rPr lang="en-US" sz="2800" dirty="0">
                <a:solidFill>
                  <a:schemeClr val="accent2"/>
                </a:solidFill>
              </a:rPr>
              <a:t>recipe</a:t>
            </a:r>
            <a:r>
              <a:rPr lang="en-US" sz="2800" dirty="0"/>
              <a:t> for preparing a specific food. </a:t>
            </a:r>
          </a:p>
          <a:p>
            <a:r>
              <a:rPr lang="en-US" sz="2800" dirty="0"/>
              <a:t>Following the steps of the algorithm will end up solving the problem.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0A3E04D-9AEF-4408-A7A3-761773FDC7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769B6B7D-EFCB-47ED-9F21-96045C9CA21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1900460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36AAE-458B-4515-A989-4790DE7B2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Area of a Rectangle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634B6-7C04-4BF3-856E-3667AF059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12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C52F0-3FA6-4CC6-BFD4-1703C4BE3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indent="0" algn="just">
              <a:buNone/>
            </a:pPr>
            <a:r>
              <a:rPr lang="en-US" sz="3200" dirty="0"/>
              <a:t>Write an algorithm that can calculate the area of a rectangle. The width and the height of the rectangle should be taken from the user. </a:t>
            </a:r>
          </a:p>
          <a:p>
            <a:pPr marL="91440" indent="0" algn="ctr">
              <a:buNone/>
            </a:pPr>
            <a:r>
              <a:rPr lang="en-US" sz="3200" dirty="0"/>
              <a:t>Note: </a:t>
            </a:r>
            <a:br>
              <a:rPr lang="en-US" sz="3200" dirty="0"/>
            </a:br>
            <a:r>
              <a:rPr lang="en-US" sz="3200" dirty="0">
                <a:solidFill>
                  <a:srgbClr val="C00000"/>
                </a:solidFill>
              </a:rPr>
              <a:t>Area =  Width × Height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609E484C-9709-4B28-8653-14BAA6E43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EF8B9B-F004-48F4-875D-CA02F0A12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2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BEB3170-A650-40DB-89D2-4E0960489DD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2977164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AA7D1-9E66-44C3-8CD0-62DE5DB5A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Area of a Rectangle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Solution 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11285D-6E45-4D29-AD46-8C6B80B0A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CAE8A0-4F0A-4A10-B7BE-6C992DCD8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Solution A – </a:t>
            </a:r>
            <a:r>
              <a:rPr lang="en-US" sz="2800" b="1" dirty="0">
                <a:solidFill>
                  <a:srgbClr val="00B050"/>
                </a:solidFill>
              </a:rPr>
              <a:t>Good</a:t>
            </a:r>
            <a:r>
              <a:rPr lang="en-US" sz="2800" b="1" dirty="0"/>
              <a:t>: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Ask the user to enter 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Ask the user to enter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Set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to (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  <a:r>
              <a:rPr lang="en-US" sz="2400" dirty="0"/>
              <a:t> ×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  <a:r>
              <a:rPr lang="en-US" sz="2400" dirty="0"/>
              <a:t>)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Display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for the user</a:t>
            </a:r>
          </a:p>
          <a:p>
            <a:pPr marL="457200" lvl="0" indent="-457200">
              <a:buFont typeface="+mj-lt"/>
              <a:buAutoNum type="arabicPeriod"/>
            </a:pPr>
            <a:endParaRPr lang="en-US" sz="2800" dirty="0"/>
          </a:p>
          <a:p>
            <a:r>
              <a:rPr lang="en-US" sz="2400" dirty="0"/>
              <a:t>As you can see in this solution, we have described the steps that are going to solve the problem. </a:t>
            </a:r>
          </a:p>
          <a:p>
            <a:r>
              <a:rPr lang="en-US" sz="2400" dirty="0"/>
              <a:t>You can describe the steps in your own way, but your description of the steps should be </a:t>
            </a:r>
            <a:r>
              <a:rPr lang="en-US" sz="2400" dirty="0">
                <a:solidFill>
                  <a:schemeClr val="accent2"/>
                </a:solidFill>
              </a:rPr>
              <a:t>obvious</a:t>
            </a:r>
            <a:r>
              <a:rPr lang="en-US" sz="2400" dirty="0"/>
              <a:t>, </a:t>
            </a:r>
            <a:r>
              <a:rPr lang="en-US" sz="2400" dirty="0">
                <a:solidFill>
                  <a:schemeClr val="accent2"/>
                </a:solidFill>
              </a:rPr>
              <a:t>logical</a:t>
            </a:r>
            <a:r>
              <a:rPr lang="en-US" sz="2400" dirty="0"/>
              <a:t>, and </a:t>
            </a:r>
            <a:r>
              <a:rPr lang="en-US" sz="2400" dirty="0">
                <a:solidFill>
                  <a:schemeClr val="accent2"/>
                </a:solidFill>
              </a:rPr>
              <a:t>sequential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2275CB1F-3D19-4B3A-8469-71F334289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1B231-A73C-4EE8-80AE-EC1A7F23D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2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BC897F2-1E37-4B43-8F48-F431E50E57F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141309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AE0E2-5A39-41EA-ABB2-5907AF670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Area of a Rectangle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Solution B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EEF130-C9C2-4CC4-8AE5-DF1CFD07C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D0E06A-D6FC-4658-BD3D-51E20D063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Solution B - </a:t>
            </a:r>
            <a:r>
              <a:rPr lang="en-US" sz="2800" b="1" dirty="0">
                <a:solidFill>
                  <a:srgbClr val="FF0000"/>
                </a:solidFill>
              </a:rPr>
              <a:t>Bad</a:t>
            </a:r>
            <a:r>
              <a:rPr lang="en-US" sz="2800" b="1" dirty="0"/>
              <a:t>: </a:t>
            </a:r>
            <a:endParaRPr lang="en-US" sz="2800" dirty="0"/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Ask the user to enter 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  <a:endParaRPr lang="en-US" sz="2400" dirty="0"/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Ask the user to enter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Calculate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Display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for the user</a:t>
            </a:r>
          </a:p>
          <a:p>
            <a:pPr marL="9144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u="sng" dirty="0"/>
              <a:t>The reason for considering Solution B as a bad solution:</a:t>
            </a:r>
            <a:endParaRPr lang="en-US" sz="2400" dirty="0"/>
          </a:p>
          <a:p>
            <a:r>
              <a:rPr lang="en-US" sz="2400" dirty="0">
                <a:solidFill>
                  <a:srgbClr val="7030A0"/>
                </a:solidFill>
              </a:rPr>
              <a:t>Step 3</a:t>
            </a:r>
            <a:r>
              <a:rPr lang="en-US" sz="2400" dirty="0"/>
              <a:t> is not clear because it </a:t>
            </a:r>
            <a:r>
              <a:rPr lang="en-US" sz="2400" dirty="0">
                <a:solidFill>
                  <a:schemeClr val="accent2"/>
                </a:solidFill>
              </a:rPr>
              <a:t>does not explain how </a:t>
            </a:r>
            <a:r>
              <a:rPr lang="en-US" sz="2400" dirty="0"/>
              <a:t>we can calculate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.</a:t>
            </a:r>
          </a:p>
          <a:p>
            <a:r>
              <a:rPr lang="en-US" sz="2400" dirty="0"/>
              <a:t>So, this algorithm is bad because its steps are </a:t>
            </a:r>
            <a:r>
              <a:rPr lang="en-US" sz="2400" dirty="0">
                <a:solidFill>
                  <a:schemeClr val="accent2"/>
                </a:solidFill>
              </a:rPr>
              <a:t>not obvious</a:t>
            </a:r>
            <a:r>
              <a:rPr lang="en-US" sz="2400" dirty="0"/>
              <a:t>.</a:t>
            </a:r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02A54073-DD8A-4371-A7D5-A8A4BE3DF4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419BC-A677-4247-8C57-5E8305B61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2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82B82292-E10E-485A-92E3-C8218FF686A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2369334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9E4BC-6123-42A4-AEAC-E0DBFE040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Area of a Rectangle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Solution C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5FAB6-B895-40C9-A7B1-46E16E72F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84286-90D1-46AD-8031-8C76FF5A3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Solution C - </a:t>
            </a:r>
            <a:r>
              <a:rPr lang="en-US" sz="2800" b="1" dirty="0">
                <a:solidFill>
                  <a:srgbClr val="FF0000"/>
                </a:solidFill>
              </a:rPr>
              <a:t>Bad</a:t>
            </a:r>
            <a:r>
              <a:rPr lang="en-US" sz="2800" b="1" dirty="0"/>
              <a:t>: </a:t>
            </a:r>
            <a:endParaRPr lang="en-US" sz="2800" dirty="0"/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Set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to (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  <a:r>
              <a:rPr lang="en-US" sz="2400" dirty="0"/>
              <a:t> ×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  <a:r>
              <a:rPr lang="en-US" sz="2400" dirty="0"/>
              <a:t>)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Ask the user to enter 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Ask the user to enter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Display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for the user</a:t>
            </a:r>
          </a:p>
          <a:p>
            <a:pPr marL="0" indent="0">
              <a:buNone/>
            </a:pPr>
            <a:r>
              <a:rPr lang="en-US" sz="2400" u="sng" dirty="0"/>
              <a:t>The reasons for considering Solution C as a bad solution:</a:t>
            </a:r>
            <a:endParaRPr lang="en-US" sz="2400" dirty="0"/>
          </a:p>
          <a:p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D9F5E44-C88F-4FF5-A8BB-97BA13A9E201}"/>
              </a:ext>
            </a:extLst>
          </p:cNvPr>
          <p:cNvSpPr txBox="1">
            <a:spLocks/>
          </p:cNvSpPr>
          <p:nvPr/>
        </p:nvSpPr>
        <p:spPr>
          <a:xfrm>
            <a:off x="146304" y="4119240"/>
            <a:ext cx="8851392" cy="235258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/>
            <a:r>
              <a:rPr lang="en-US" sz="1900" dirty="0"/>
              <a:t>We don't know what </a:t>
            </a:r>
            <a:r>
              <a:rPr lang="en-US" sz="1900" dirty="0">
                <a:solidFill>
                  <a:srgbClr val="0070C0"/>
                </a:solidFill>
              </a:rPr>
              <a:t>Width</a:t>
            </a:r>
            <a:r>
              <a:rPr lang="en-US" sz="1900" dirty="0"/>
              <a:t> and </a:t>
            </a:r>
            <a:r>
              <a:rPr lang="en-US" sz="1900" dirty="0">
                <a:solidFill>
                  <a:srgbClr val="0070C0"/>
                </a:solidFill>
              </a:rPr>
              <a:t>Height</a:t>
            </a:r>
            <a:r>
              <a:rPr lang="en-US" sz="1900" dirty="0"/>
              <a:t> at the </a:t>
            </a:r>
            <a:r>
              <a:rPr lang="en-US" sz="1900" dirty="0">
                <a:solidFill>
                  <a:srgbClr val="7030A0"/>
                </a:solidFill>
              </a:rPr>
              <a:t>Step 1 </a:t>
            </a:r>
            <a:r>
              <a:rPr lang="en-US" sz="1900" dirty="0"/>
              <a:t>are. In other words, </a:t>
            </a:r>
            <a:r>
              <a:rPr lang="en-US" sz="1900" dirty="0">
                <a:solidFill>
                  <a:srgbClr val="0070C0"/>
                </a:solidFill>
              </a:rPr>
              <a:t>Width</a:t>
            </a:r>
            <a:r>
              <a:rPr lang="en-US" sz="1900" dirty="0"/>
              <a:t> and </a:t>
            </a:r>
            <a:r>
              <a:rPr lang="en-US" sz="1900" dirty="0">
                <a:solidFill>
                  <a:srgbClr val="0070C0"/>
                </a:solidFill>
              </a:rPr>
              <a:t>Height</a:t>
            </a:r>
            <a:r>
              <a:rPr lang="en-US" sz="1900" dirty="0"/>
              <a:t> have not been defined before </a:t>
            </a:r>
            <a:r>
              <a:rPr lang="en-US" sz="1900" dirty="0">
                <a:solidFill>
                  <a:srgbClr val="7030A0"/>
                </a:solidFill>
              </a:rPr>
              <a:t>Step 1</a:t>
            </a:r>
            <a:r>
              <a:rPr lang="en-US" sz="1900" dirty="0"/>
              <a:t>, so we cannot use them because they do not exist yet. </a:t>
            </a:r>
          </a:p>
          <a:p>
            <a:pPr marL="342900" indent="-342900" algn="just"/>
            <a:r>
              <a:rPr lang="en-US" sz="1900" dirty="0"/>
              <a:t>What about </a:t>
            </a:r>
            <a:r>
              <a:rPr lang="en-US" sz="1900" dirty="0">
                <a:solidFill>
                  <a:srgbClr val="7030A0"/>
                </a:solidFill>
              </a:rPr>
              <a:t>Step 2</a:t>
            </a:r>
            <a:r>
              <a:rPr lang="en-US" sz="1900" dirty="0"/>
              <a:t> and </a:t>
            </a:r>
            <a:r>
              <a:rPr lang="en-US" sz="1900" dirty="0">
                <a:solidFill>
                  <a:srgbClr val="7030A0"/>
                </a:solidFill>
              </a:rPr>
              <a:t>Step 3</a:t>
            </a:r>
            <a:r>
              <a:rPr lang="en-US" sz="1900" dirty="0"/>
              <a:t>? </a:t>
            </a:r>
            <a:r>
              <a:rPr lang="en-US" sz="1900" dirty="0">
                <a:solidFill>
                  <a:srgbClr val="0070C0"/>
                </a:solidFill>
              </a:rPr>
              <a:t>Width</a:t>
            </a:r>
            <a:r>
              <a:rPr lang="en-US" sz="1900" dirty="0"/>
              <a:t> and </a:t>
            </a:r>
            <a:r>
              <a:rPr lang="en-US" sz="1900" dirty="0">
                <a:solidFill>
                  <a:srgbClr val="0070C0"/>
                </a:solidFill>
              </a:rPr>
              <a:t>Height</a:t>
            </a:r>
            <a:r>
              <a:rPr lang="en-US" sz="1900" dirty="0"/>
              <a:t> are defined there!. After </a:t>
            </a:r>
            <a:r>
              <a:rPr lang="en-US" sz="1900" dirty="0">
                <a:solidFill>
                  <a:srgbClr val="7030A0"/>
                </a:solidFill>
              </a:rPr>
              <a:t>Step 2</a:t>
            </a:r>
            <a:r>
              <a:rPr lang="en-US" sz="1900" dirty="0"/>
              <a:t>, </a:t>
            </a:r>
            <a:r>
              <a:rPr lang="en-US" sz="1900" dirty="0">
                <a:solidFill>
                  <a:srgbClr val="0070C0"/>
                </a:solidFill>
              </a:rPr>
              <a:t>Width</a:t>
            </a:r>
            <a:r>
              <a:rPr lang="en-US" sz="1900" dirty="0"/>
              <a:t> does exist, but </a:t>
            </a:r>
            <a:r>
              <a:rPr lang="en-US" sz="1900" dirty="0">
                <a:solidFill>
                  <a:srgbClr val="0070C0"/>
                </a:solidFill>
              </a:rPr>
              <a:t>Height</a:t>
            </a:r>
            <a:r>
              <a:rPr lang="en-US" sz="1900" dirty="0"/>
              <a:t> does not. After </a:t>
            </a:r>
            <a:r>
              <a:rPr lang="en-US" sz="1900" dirty="0">
                <a:solidFill>
                  <a:srgbClr val="7030A0"/>
                </a:solidFill>
              </a:rPr>
              <a:t>Step 3</a:t>
            </a:r>
            <a:r>
              <a:rPr lang="en-US" sz="1900" dirty="0"/>
              <a:t>, </a:t>
            </a:r>
            <a:r>
              <a:rPr lang="en-US" sz="1900" dirty="0">
                <a:solidFill>
                  <a:srgbClr val="0070C0"/>
                </a:solidFill>
              </a:rPr>
              <a:t>Height</a:t>
            </a:r>
            <a:r>
              <a:rPr lang="en-US" sz="1900" dirty="0"/>
              <a:t> does exist. Both </a:t>
            </a:r>
            <a:r>
              <a:rPr lang="en-US" sz="1900" dirty="0">
                <a:solidFill>
                  <a:srgbClr val="0070C0"/>
                </a:solidFill>
              </a:rPr>
              <a:t>Width</a:t>
            </a:r>
            <a:r>
              <a:rPr lang="en-US" sz="1900" dirty="0"/>
              <a:t> and </a:t>
            </a:r>
            <a:r>
              <a:rPr lang="en-US" sz="1900" dirty="0">
                <a:solidFill>
                  <a:srgbClr val="0070C0"/>
                </a:solidFill>
              </a:rPr>
              <a:t>Height</a:t>
            </a:r>
            <a:r>
              <a:rPr lang="en-US" sz="1900" dirty="0"/>
              <a:t> are available to be used at or after </a:t>
            </a:r>
            <a:r>
              <a:rPr lang="en-US" sz="1900" dirty="0">
                <a:solidFill>
                  <a:srgbClr val="7030A0"/>
                </a:solidFill>
              </a:rPr>
              <a:t>step 4</a:t>
            </a:r>
            <a:r>
              <a:rPr lang="en-US" sz="1900" dirty="0"/>
              <a:t>. </a:t>
            </a:r>
          </a:p>
          <a:p>
            <a:r>
              <a:rPr lang="en-US" sz="1900" dirty="0"/>
              <a:t>So, this algorithm is bad because its steps are </a:t>
            </a:r>
            <a:r>
              <a:rPr lang="en-US" sz="1900" dirty="0">
                <a:solidFill>
                  <a:schemeClr val="accent2"/>
                </a:solidFill>
              </a:rPr>
              <a:t>not correctly sequential</a:t>
            </a:r>
            <a:r>
              <a:rPr lang="en-US" sz="1900" dirty="0"/>
              <a:t>.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3D6CF0E4-B3B6-405D-AA39-7DF849C38A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384F4D6-5590-4001-9CB4-6692A9BC7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2</a:t>
            </a:r>
            <a:endParaRPr lang="en-US" dirty="0"/>
          </a:p>
        </p:txBody>
      </p:sp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EDB5AC7D-3989-4556-A7B7-AA9C690BC3B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1348204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AE0E2-5A39-41EA-ABB2-5907AF670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Area of a Rectangle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Solution D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EEF130-C9C2-4CC4-8AE5-DF1CFD07C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D0E06A-D6FC-4658-BD3D-51E20D063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Solution D - </a:t>
            </a:r>
            <a:r>
              <a:rPr lang="en-US" sz="2800" b="1" dirty="0">
                <a:solidFill>
                  <a:srgbClr val="FF0000"/>
                </a:solidFill>
              </a:rPr>
              <a:t>Bad</a:t>
            </a:r>
            <a:r>
              <a:rPr lang="en-US" sz="2800" b="1" dirty="0"/>
              <a:t>: </a:t>
            </a:r>
            <a:endParaRPr lang="en-US" sz="2800" dirty="0"/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Set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to (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  <a:r>
              <a:rPr lang="en-US" sz="2400" dirty="0"/>
              <a:t> ×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  <a:r>
              <a:rPr lang="en-US" sz="2400" dirty="0"/>
              <a:t>)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Display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for the user</a:t>
            </a:r>
          </a:p>
          <a:p>
            <a:pPr marL="9144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u="sng" dirty="0"/>
              <a:t>The reasons for considering Solution D as a bad solution:</a:t>
            </a:r>
            <a:endParaRPr lang="en-US" sz="2400" dirty="0"/>
          </a:p>
          <a:p>
            <a:pPr algn="just"/>
            <a:r>
              <a:rPr lang="en-US" sz="2400" dirty="0">
                <a:solidFill>
                  <a:srgbClr val="7030A0"/>
                </a:solidFill>
              </a:rPr>
              <a:t>Step 1</a:t>
            </a:r>
            <a:r>
              <a:rPr lang="en-US" sz="2400" dirty="0"/>
              <a:t> tells us to multiply 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  <a:r>
              <a:rPr lang="en-US" sz="2400" dirty="0"/>
              <a:t>, but we don't know what 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  <a:r>
              <a:rPr lang="en-US" sz="2400" dirty="0"/>
              <a:t> are. Even, they have not been defined in any steps of the algorithm. </a:t>
            </a:r>
          </a:p>
          <a:p>
            <a:r>
              <a:rPr lang="en-US" sz="2400" dirty="0"/>
              <a:t>So, this algorithm is bad because of the </a:t>
            </a:r>
            <a:r>
              <a:rPr lang="en-US" sz="2400" dirty="0">
                <a:solidFill>
                  <a:schemeClr val="accent2"/>
                </a:solidFill>
              </a:rPr>
              <a:t>illogical step</a:t>
            </a:r>
            <a:r>
              <a:rPr lang="en-US" sz="2400" dirty="0"/>
              <a:t>, which is using unknown things (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  <a:r>
              <a:rPr lang="en-US" sz="2400" dirty="0"/>
              <a:t> and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  <a:r>
              <a:rPr lang="en-US" sz="2400" dirty="0"/>
              <a:t>).</a:t>
            </a:r>
          </a:p>
          <a:p>
            <a:endParaRPr 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A9EAEB46-54FC-458A-A89A-E110477F59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B98A61-BF96-41BA-BA66-A4AB1910C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2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E2557706-2D80-4E85-B7AA-4FEA1041566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633469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9E4BC-6123-42A4-AEAC-E0DBFE040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Area of a Rectangle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Solution 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E5FAB6-B895-40C9-A7B1-46E16E72F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84286-90D1-46AD-8031-8C76FF5A33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/>
              <a:t>Solution E - </a:t>
            </a:r>
            <a:r>
              <a:rPr lang="en-US" sz="2800" b="1" dirty="0">
                <a:solidFill>
                  <a:srgbClr val="FF0000"/>
                </a:solidFill>
              </a:rPr>
              <a:t>Bad</a:t>
            </a:r>
            <a:r>
              <a:rPr lang="en-US" sz="2800" b="1" dirty="0"/>
              <a:t>: </a:t>
            </a:r>
            <a:endParaRPr lang="en-US" sz="2800" dirty="0"/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Ask the user to enter 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Ask the user to enter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Set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to (</a:t>
            </a:r>
            <a:r>
              <a:rPr lang="en-US" sz="2400" dirty="0">
                <a:solidFill>
                  <a:srgbClr val="0070C0"/>
                </a:solidFill>
              </a:rPr>
              <a:t>Width</a:t>
            </a:r>
            <a:r>
              <a:rPr lang="en-US" sz="2400" dirty="0"/>
              <a:t> × </a:t>
            </a:r>
            <a:r>
              <a:rPr lang="en-US" sz="2400" dirty="0">
                <a:solidFill>
                  <a:srgbClr val="0070C0"/>
                </a:solidFill>
              </a:rPr>
              <a:t>Height</a:t>
            </a:r>
            <a:r>
              <a:rPr lang="en-US" sz="2400" dirty="0"/>
              <a:t> × 2)</a:t>
            </a:r>
          </a:p>
          <a:p>
            <a:pPr marL="640080" lvl="1" indent="-457200">
              <a:buFont typeface="+mj-lt"/>
              <a:buAutoNum type="arabicPeriod"/>
            </a:pPr>
            <a:r>
              <a:rPr lang="en-US" sz="2400" dirty="0"/>
              <a:t>Display </a:t>
            </a:r>
            <a:r>
              <a:rPr lang="en-US" sz="2400" dirty="0">
                <a:solidFill>
                  <a:srgbClr val="0070C0"/>
                </a:solidFill>
              </a:rPr>
              <a:t>Area</a:t>
            </a:r>
            <a:r>
              <a:rPr lang="en-US" sz="2400" dirty="0"/>
              <a:t> for the user</a:t>
            </a:r>
          </a:p>
          <a:p>
            <a:pPr marL="0" indent="0">
              <a:buNone/>
            </a:pPr>
            <a:r>
              <a:rPr lang="en-US" sz="2400" u="sng" dirty="0"/>
              <a:t>The reasons for considering Solution E as a bad solution:</a:t>
            </a:r>
            <a:endParaRPr lang="en-US" sz="2400" dirty="0"/>
          </a:p>
          <a:p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D9F5E44-C88F-4FF5-A8BB-97BA13A9E201}"/>
              </a:ext>
            </a:extLst>
          </p:cNvPr>
          <p:cNvSpPr txBox="1">
            <a:spLocks/>
          </p:cNvSpPr>
          <p:nvPr/>
        </p:nvSpPr>
        <p:spPr>
          <a:xfrm>
            <a:off x="146304" y="4119240"/>
            <a:ext cx="8851392" cy="2352581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/>
              <a:t>This algorithm will give us a wrong value of the </a:t>
            </a:r>
            <a:r>
              <a:rPr lang="en-US" sz="2000" dirty="0">
                <a:solidFill>
                  <a:srgbClr val="0070C0"/>
                </a:solidFill>
              </a:rPr>
              <a:t>Area</a:t>
            </a:r>
            <a:r>
              <a:rPr lang="en-US" sz="2000" dirty="0"/>
              <a:t>. For example, suppose that the user entered </a:t>
            </a:r>
            <a:r>
              <a:rPr lang="en-US" sz="2000" b="1" dirty="0">
                <a:solidFill>
                  <a:schemeClr val="tx2"/>
                </a:solidFill>
              </a:rPr>
              <a:t>4</a:t>
            </a:r>
            <a:r>
              <a:rPr lang="en-US" sz="2000" dirty="0"/>
              <a:t> for </a:t>
            </a:r>
            <a:r>
              <a:rPr lang="en-US" sz="2000" dirty="0">
                <a:solidFill>
                  <a:srgbClr val="0070C0"/>
                </a:solidFill>
              </a:rPr>
              <a:t>Width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chemeClr val="tx2"/>
                </a:solidFill>
              </a:rPr>
              <a:t>5</a:t>
            </a:r>
            <a:r>
              <a:rPr lang="en-US" sz="2000" dirty="0"/>
              <a:t> for </a:t>
            </a:r>
            <a:r>
              <a:rPr lang="en-US" sz="2000" dirty="0">
                <a:solidFill>
                  <a:srgbClr val="0070C0"/>
                </a:solidFill>
              </a:rPr>
              <a:t>Height</a:t>
            </a:r>
            <a:r>
              <a:rPr lang="en-US" sz="2000" dirty="0"/>
              <a:t>. The correct value of the </a:t>
            </a:r>
            <a:r>
              <a:rPr lang="en-US" sz="2000" dirty="0">
                <a:solidFill>
                  <a:srgbClr val="0070C0"/>
                </a:solidFill>
              </a:rPr>
              <a:t>Area</a:t>
            </a:r>
            <a:r>
              <a:rPr lang="en-US" sz="2000" dirty="0"/>
              <a:t> should be </a:t>
            </a:r>
            <a:r>
              <a:rPr lang="en-US" sz="2000" b="1" dirty="0">
                <a:solidFill>
                  <a:schemeClr val="tx2"/>
                </a:solidFill>
              </a:rPr>
              <a:t>20</a:t>
            </a:r>
            <a:r>
              <a:rPr lang="en-US" sz="2000" dirty="0"/>
              <a:t>, but this algorithm will display </a:t>
            </a:r>
            <a:r>
              <a:rPr lang="en-US" sz="2000" b="1" dirty="0">
                <a:solidFill>
                  <a:schemeClr val="tx2"/>
                </a:solidFill>
              </a:rPr>
              <a:t>40</a:t>
            </a:r>
            <a:r>
              <a:rPr lang="en-US" sz="2000" dirty="0"/>
              <a:t> as the value of the </a:t>
            </a:r>
            <a:r>
              <a:rPr lang="en-US" sz="2000" dirty="0">
                <a:solidFill>
                  <a:srgbClr val="0070C0"/>
                </a:solidFill>
              </a:rPr>
              <a:t>Area</a:t>
            </a:r>
            <a:r>
              <a:rPr lang="en-US" sz="2000" dirty="0"/>
              <a:t>. </a:t>
            </a:r>
          </a:p>
          <a:p>
            <a:pPr algn="just"/>
            <a:r>
              <a:rPr lang="en-US" sz="2000" dirty="0"/>
              <a:t>The reason for giving the wrong value is how </a:t>
            </a:r>
            <a:r>
              <a:rPr lang="en-US" sz="2000" dirty="0">
                <a:solidFill>
                  <a:srgbClr val="7030A0"/>
                </a:solidFill>
              </a:rPr>
              <a:t>Step 3</a:t>
            </a:r>
            <a:r>
              <a:rPr lang="en-US" sz="2000" dirty="0"/>
              <a:t> calculates the </a:t>
            </a:r>
            <a:r>
              <a:rPr lang="en-US" sz="2000" dirty="0">
                <a:solidFill>
                  <a:srgbClr val="0070C0"/>
                </a:solidFill>
              </a:rPr>
              <a:t>Area</a:t>
            </a:r>
            <a:r>
              <a:rPr lang="en-US" sz="2000" dirty="0"/>
              <a:t>. </a:t>
            </a:r>
            <a:r>
              <a:rPr lang="en-US" sz="2000" dirty="0">
                <a:solidFill>
                  <a:srgbClr val="7030A0"/>
                </a:solidFill>
              </a:rPr>
              <a:t>Step 3</a:t>
            </a:r>
            <a:r>
              <a:rPr lang="en-US" sz="2000" dirty="0"/>
              <a:t> calculates the </a:t>
            </a:r>
            <a:r>
              <a:rPr lang="en-US" sz="2000" dirty="0">
                <a:solidFill>
                  <a:srgbClr val="0070C0"/>
                </a:solidFill>
              </a:rPr>
              <a:t>Area</a:t>
            </a:r>
            <a:r>
              <a:rPr lang="en-US" sz="2000" dirty="0"/>
              <a:t> by the incorrect equation (</a:t>
            </a:r>
            <a:r>
              <a:rPr lang="en-US" sz="2000" dirty="0">
                <a:solidFill>
                  <a:srgbClr val="0070C0"/>
                </a:solidFill>
              </a:rPr>
              <a:t>Width</a:t>
            </a:r>
            <a:r>
              <a:rPr lang="en-US" sz="2000" dirty="0"/>
              <a:t> × </a:t>
            </a:r>
            <a:r>
              <a:rPr lang="en-US" sz="2000" dirty="0">
                <a:solidFill>
                  <a:srgbClr val="0070C0"/>
                </a:solidFill>
              </a:rPr>
              <a:t>Height</a:t>
            </a:r>
            <a:r>
              <a:rPr lang="en-US" sz="2000" dirty="0"/>
              <a:t> × 2) instead of (</a:t>
            </a:r>
            <a:r>
              <a:rPr lang="en-US" sz="2000" dirty="0">
                <a:solidFill>
                  <a:srgbClr val="0070C0"/>
                </a:solidFill>
              </a:rPr>
              <a:t>Width</a:t>
            </a:r>
            <a:r>
              <a:rPr lang="en-US" sz="2000" dirty="0"/>
              <a:t> × </a:t>
            </a:r>
            <a:r>
              <a:rPr lang="en-US" sz="2000" dirty="0">
                <a:solidFill>
                  <a:srgbClr val="0070C0"/>
                </a:solidFill>
              </a:rPr>
              <a:t>Height</a:t>
            </a:r>
            <a:r>
              <a:rPr lang="en-US" sz="2000" dirty="0"/>
              <a:t>). </a:t>
            </a:r>
          </a:p>
          <a:p>
            <a:pPr algn="just"/>
            <a:r>
              <a:rPr lang="en-US" sz="2000" dirty="0"/>
              <a:t>So, this algorithm is bad because it has a </a:t>
            </a:r>
            <a:r>
              <a:rPr lang="en-US" sz="2000" dirty="0">
                <a:solidFill>
                  <a:schemeClr val="accent2"/>
                </a:solidFill>
              </a:rPr>
              <a:t>logical problem</a:t>
            </a:r>
            <a:r>
              <a:rPr lang="en-US" sz="2000" dirty="0"/>
              <a:t>, which is producing incorrect output (the value of the </a:t>
            </a:r>
            <a:r>
              <a:rPr lang="en-US" sz="2000" dirty="0">
                <a:solidFill>
                  <a:srgbClr val="0070C0"/>
                </a:solidFill>
              </a:rPr>
              <a:t>Area</a:t>
            </a:r>
            <a:r>
              <a:rPr lang="en-US" sz="2000" dirty="0"/>
              <a:t>). 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60127EB3-CDFA-4E6E-B727-2B269A6C89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E73A39C-6941-49C9-850A-296004855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2</a:t>
            </a:r>
            <a:endParaRPr lang="en-US" dirty="0"/>
          </a:p>
        </p:txBody>
      </p:sp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692BB847-377A-4D1A-917E-15B0DADCD3E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237255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405C62-780F-4476-AE2C-0B5DC7560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0.2. </a:t>
            </a:r>
            <a:r>
              <a:rPr lang="en-US" dirty="0"/>
              <a:t>Program Design &amp;</a:t>
            </a:r>
            <a:br>
              <a:rPr lang="en-US" dirty="0"/>
            </a:br>
            <a:r>
              <a:rPr lang="en-US" dirty="0"/>
              <a:t>Problem-Solving Techniques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D58733-2BFE-46D9-A043-21E8055C8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18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6DA30-CF61-454F-B418-FA1ED6E4E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How Do We Write a Program?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Problem-Solving Phase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Implementation Phase</a:t>
            </a:r>
            <a:endParaRPr lang="en-US" dirty="0"/>
          </a:p>
          <a:p>
            <a:endParaRPr lang="en-US" dirty="0"/>
          </a:p>
        </p:txBody>
      </p:sp>
      <p:pic>
        <p:nvPicPr>
          <p:cNvPr id="8" name="Picture 7">
            <a:hlinkClick r:id="rId5" action="ppaction://hlinksldjump"/>
            <a:extLst>
              <a:ext uri="{FF2B5EF4-FFF2-40B4-BE49-F238E27FC236}">
                <a16:creationId xmlns:a16="http://schemas.microsoft.com/office/drawing/2014/main" id="{615E5642-9618-477A-BB46-B260404BE0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B2F8A337-FD58-4206-B690-C82C6FD2047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466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3FEA4-D27A-43C9-A8FD-C7D6F3CF8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We Write a Program?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349085-4012-4B45-BFD1-ADCF874E8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19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8AE66E-A305-4547-80C5-A0D3BFE15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607078" cy="3477122"/>
          </a:xfrm>
        </p:spPr>
        <p:txBody>
          <a:bodyPr>
            <a:normAutofit/>
          </a:bodyPr>
          <a:lstStyle/>
          <a:p>
            <a:r>
              <a:rPr lang="en-US" sz="2400" dirty="0"/>
              <a:t>A Computer is not intelligent. </a:t>
            </a:r>
          </a:p>
          <a:p>
            <a:pPr lvl="1"/>
            <a:r>
              <a:rPr lang="en-US" sz="2000" dirty="0"/>
              <a:t>It cannot analyze a problem and come up with a solution. </a:t>
            </a:r>
          </a:p>
          <a:p>
            <a:pPr lvl="1" algn="just"/>
            <a:r>
              <a:rPr lang="en-US" sz="2000" dirty="0"/>
              <a:t>A human (the programmer) must analyze the problem, develop the instructions for solving the problem, and then have the computer carry out the instructions. </a:t>
            </a:r>
            <a:endParaRPr lang="en-US" sz="2400" dirty="0"/>
          </a:p>
          <a:p>
            <a:pPr algn="just"/>
            <a:r>
              <a:rPr lang="en-US" sz="2400" dirty="0"/>
              <a:t>To write a program for a computer to follow, we must go through a two-phase process: </a:t>
            </a:r>
            <a:r>
              <a:rPr lang="en-US" sz="2400" dirty="0">
                <a:solidFill>
                  <a:schemeClr val="accent2"/>
                </a:solidFill>
              </a:rPr>
              <a:t>problem solving </a:t>
            </a:r>
            <a:r>
              <a:rPr lang="en-US" sz="2400" dirty="0">
                <a:solidFill>
                  <a:schemeClr val="tx1"/>
                </a:solidFill>
              </a:rPr>
              <a:t>and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2"/>
                </a:solidFill>
              </a:rPr>
              <a:t>implementation</a:t>
            </a:r>
            <a:r>
              <a:rPr lang="en-US" sz="2400" dirty="0"/>
              <a:t>.</a:t>
            </a:r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014ED9-254F-4E69-9FB3-3BFD2B0E9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276" y="4098169"/>
            <a:ext cx="4539448" cy="226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B532F6B0-1545-4AC3-9277-3B87914D4B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FC86C294-3939-4DD6-AE55-0D00C485440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0.2</a:t>
            </a:r>
          </a:p>
        </p:txBody>
      </p:sp>
    </p:spTree>
    <p:extLst>
      <p:ext uri="{BB962C8B-B14F-4D97-AF65-F5344CB8AC3E}">
        <p14:creationId xmlns:p14="http://schemas.microsoft.com/office/powerpoint/2010/main" val="3928632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977B57CA-0BC4-4719-A0B4-8EF7F579B16F}"/>
              </a:ext>
            </a:extLst>
          </p:cNvPr>
          <p:cNvGrpSpPr/>
          <p:nvPr/>
        </p:nvGrpSpPr>
        <p:grpSpPr>
          <a:xfrm>
            <a:off x="3413760" y="3720437"/>
            <a:ext cx="5583934" cy="413819"/>
            <a:chOff x="3413760" y="1589109"/>
            <a:chExt cx="5583934" cy="413819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C0F6D34-E382-47B4-9027-B138DC9B5AC2}"/>
                </a:ext>
              </a:extLst>
            </p:cNvPr>
            <p:cNvCxnSpPr>
              <a:cxnSpLocks/>
            </p:cNvCxnSpPr>
            <p:nvPr/>
          </p:nvCxnSpPr>
          <p:spPr>
            <a:xfrm>
              <a:off x="3413760" y="1797241"/>
              <a:ext cx="5170114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31" name="Picture 30" descr="A close up of a sign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7D6842CD-B2AE-4236-AA54-C99A5E7D1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740F454-E91B-4E4A-BE03-AB69A309A79F}"/>
              </a:ext>
            </a:extLst>
          </p:cNvPr>
          <p:cNvGrpSpPr/>
          <p:nvPr/>
        </p:nvGrpSpPr>
        <p:grpSpPr>
          <a:xfrm>
            <a:off x="4991100" y="3190859"/>
            <a:ext cx="4006594" cy="413819"/>
            <a:chOff x="4991100" y="1589109"/>
            <a:chExt cx="4006594" cy="413819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D80A8BD-E27C-4849-BDA9-5553FD29BB30}"/>
                </a:ext>
              </a:extLst>
            </p:cNvPr>
            <p:cNvCxnSpPr>
              <a:cxnSpLocks/>
            </p:cNvCxnSpPr>
            <p:nvPr/>
          </p:nvCxnSpPr>
          <p:spPr>
            <a:xfrm>
              <a:off x="4991100" y="1797241"/>
              <a:ext cx="3592774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8" name="Picture 27" descr="A close up of a sign&#10;&#10;Description automatically generated">
              <a:hlinkClick r:id="rId4"/>
              <a:extLst>
                <a:ext uri="{FF2B5EF4-FFF2-40B4-BE49-F238E27FC236}">
                  <a16:creationId xmlns:a16="http://schemas.microsoft.com/office/drawing/2014/main" id="{8F3D72E6-85C7-4F1D-AF52-275474AAB8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DF31575-7CEA-449D-8559-9003A852E370}"/>
              </a:ext>
            </a:extLst>
          </p:cNvPr>
          <p:cNvGrpSpPr/>
          <p:nvPr/>
        </p:nvGrpSpPr>
        <p:grpSpPr>
          <a:xfrm>
            <a:off x="4991100" y="2653550"/>
            <a:ext cx="4006594" cy="413819"/>
            <a:chOff x="4991100" y="1589109"/>
            <a:chExt cx="4006594" cy="413819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5F2B5920-7E1A-4D9F-922B-EE35B2CD7323}"/>
                </a:ext>
              </a:extLst>
            </p:cNvPr>
            <p:cNvCxnSpPr>
              <a:cxnSpLocks/>
            </p:cNvCxnSpPr>
            <p:nvPr/>
          </p:nvCxnSpPr>
          <p:spPr>
            <a:xfrm>
              <a:off x="4991100" y="1797241"/>
              <a:ext cx="3592774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4" name="Picture 23" descr="A close up of a sign&#10;&#10;Description automatically generated">
              <a:hlinkClick r:id="rId5"/>
              <a:extLst>
                <a:ext uri="{FF2B5EF4-FFF2-40B4-BE49-F238E27FC236}">
                  <a16:creationId xmlns:a16="http://schemas.microsoft.com/office/drawing/2014/main" id="{095A4FAE-015A-4C2B-B629-65ADD38F0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1A49AC3-8BB2-4C70-BA3A-F7890B35F7BA}"/>
              </a:ext>
            </a:extLst>
          </p:cNvPr>
          <p:cNvGrpSpPr/>
          <p:nvPr/>
        </p:nvGrpSpPr>
        <p:grpSpPr>
          <a:xfrm>
            <a:off x="5829210" y="2120150"/>
            <a:ext cx="3168485" cy="413819"/>
            <a:chOff x="5829209" y="1589109"/>
            <a:chExt cx="3168485" cy="413819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60A5D65-E447-4109-AD4A-4A397FEE7B8D}"/>
                </a:ext>
              </a:extLst>
            </p:cNvPr>
            <p:cNvCxnSpPr>
              <a:cxnSpLocks/>
            </p:cNvCxnSpPr>
            <p:nvPr/>
          </p:nvCxnSpPr>
          <p:spPr>
            <a:xfrm>
              <a:off x="5829209" y="1797241"/>
              <a:ext cx="275466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21" name="Picture 20" descr="A close up of a sign&#10;&#10;Description automatically generated">
              <a:hlinkClick r:id="rId6"/>
              <a:extLst>
                <a:ext uri="{FF2B5EF4-FFF2-40B4-BE49-F238E27FC236}">
                  <a16:creationId xmlns:a16="http://schemas.microsoft.com/office/drawing/2014/main" id="{DC66A4B8-46C6-4D71-A469-F74BBC007AD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74344FE-4901-4E2D-9FFC-22B97AAFC096}"/>
              </a:ext>
            </a:extLst>
          </p:cNvPr>
          <p:cNvGrpSpPr/>
          <p:nvPr/>
        </p:nvGrpSpPr>
        <p:grpSpPr>
          <a:xfrm>
            <a:off x="5829209" y="1589109"/>
            <a:ext cx="3168485" cy="413819"/>
            <a:chOff x="5829209" y="1589109"/>
            <a:chExt cx="3168485" cy="413819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E0D6C8D-86AC-4D87-83C5-71749C6A8D50}"/>
                </a:ext>
              </a:extLst>
            </p:cNvPr>
            <p:cNvCxnSpPr>
              <a:cxnSpLocks/>
            </p:cNvCxnSpPr>
            <p:nvPr/>
          </p:nvCxnSpPr>
          <p:spPr>
            <a:xfrm>
              <a:off x="5829209" y="1797241"/>
              <a:ext cx="2754665" cy="0"/>
            </a:xfrm>
            <a:prstGeom prst="line">
              <a:avLst/>
            </a:prstGeom>
            <a:ln w="9525" cap="flat" cmpd="sng" algn="ctr">
              <a:solidFill>
                <a:schemeClr val="bg1">
                  <a:lumMod val="85000"/>
                </a:schemeClr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pic>
          <p:nvPicPr>
            <p:cNvPr id="9" name="Picture 8" descr="A close up of a sign&#10;&#10;Description automatically generated">
              <a:hlinkClick r:id="rId7"/>
              <a:extLst>
                <a:ext uri="{FF2B5EF4-FFF2-40B4-BE49-F238E27FC236}">
                  <a16:creationId xmlns:a16="http://schemas.microsoft.com/office/drawing/2014/main" id="{4CA82A2D-BC0F-4908-8241-5E42964A05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3875" y="1589109"/>
              <a:ext cx="413819" cy="413819"/>
            </a:xfrm>
            <a:prstGeom prst="rect">
              <a:avLst/>
            </a:prstGeom>
          </p:spPr>
        </p:pic>
      </p:grpSp>
      <p:sp>
        <p:nvSpPr>
          <p:cNvPr id="5" name="Title 4">
            <a:extLst>
              <a:ext uri="{FF2B5EF4-FFF2-40B4-BE49-F238E27FC236}">
                <a16:creationId xmlns:a16="http://schemas.microsoft.com/office/drawing/2014/main" id="{36593E9A-5956-46E2-A551-B9D211A7B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A106E0-79F7-46DD-A2D1-A4CE17E80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2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403759-B1A7-4A74-952D-5D2DB895D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6B9F25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0.1. Problem-Solving &amp; Computer Science</a:t>
            </a:r>
            <a:endParaRPr lang="en-US" dirty="0">
              <a:solidFill>
                <a:srgbClr val="6B9F25"/>
              </a:solidFill>
            </a:endParaRPr>
          </a:p>
          <a:p>
            <a:pPr algn="l"/>
            <a:r>
              <a:rPr lang="en-US" dirty="0">
                <a:solidFill>
                  <a:srgbClr val="6B9F25"/>
                </a:solidFill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0.2. Program Design &amp; Problem-Solving Techniques</a:t>
            </a:r>
            <a:endParaRPr lang="en-US" dirty="0">
              <a:solidFill>
                <a:srgbClr val="6B9F25"/>
              </a:solidFill>
            </a:endParaRPr>
          </a:p>
          <a:p>
            <a:pPr algn="l"/>
            <a:r>
              <a:rPr lang="en-US" dirty="0">
                <a:solidFill>
                  <a:srgbClr val="6B9F25"/>
                </a:solidFill>
                <a:hlinkClick r:id="rId10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0.3. Steps in Program Development</a:t>
            </a:r>
            <a:endParaRPr lang="en-US" dirty="0">
              <a:solidFill>
                <a:srgbClr val="6B9F25"/>
              </a:solidFill>
            </a:endParaRPr>
          </a:p>
          <a:p>
            <a:pPr algn="l"/>
            <a:r>
              <a:rPr lang="en-US" dirty="0">
                <a:hlinkClick r:id="rId11" action="ppaction://hlinksldjump"/>
              </a:rPr>
              <a:t>0.4. Algorithms, Pseudocode, &amp; Flowcharts</a:t>
            </a:r>
            <a:endParaRPr lang="en-US" dirty="0"/>
          </a:p>
          <a:p>
            <a:pPr algn="l"/>
            <a:r>
              <a:rPr lang="en-US" dirty="0">
                <a:hlinkClick r:id="rId12" action="ppaction://hlinksldjump"/>
              </a:rPr>
              <a:t>0.5. Decision Structures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DB749A12-1075-43E4-A560-48986A9E898C}"/>
              </a:ext>
            </a:extLst>
          </p:cNvPr>
          <p:cNvSpPr txBox="1">
            <a:spLocks/>
          </p:cNvSpPr>
          <p:nvPr/>
        </p:nvSpPr>
        <p:spPr>
          <a:xfrm>
            <a:off x="3171825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hlinkClick r:id="rId1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Examples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430593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2FCF0-EAD1-42A8-BB8F-3B5844D98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Problem-Solving Phase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617F64-E611-4FDF-BBE0-05B8BF561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38C908-96D4-4D24-98EF-598FE77489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65760" algn="just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Analysis and Specification </a:t>
            </a:r>
            <a:r>
              <a:rPr lang="en-US" sz="2400" dirty="0"/>
              <a:t>- Understand (define) the problem and what the solution must do.</a:t>
            </a:r>
          </a:p>
          <a:p>
            <a:pPr indent="-365760" algn="just">
              <a:buFont typeface="+mj-lt"/>
              <a:buAutoNum type="arabicPeriod"/>
            </a:pPr>
            <a:endParaRPr lang="en-US" sz="2400" dirty="0"/>
          </a:p>
          <a:p>
            <a:pPr indent="-365760" algn="just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General Solution (Algorithm) </a:t>
            </a:r>
            <a:r>
              <a:rPr lang="en-US" sz="2400" dirty="0"/>
              <a:t>- Specify the required data types and the logical sequences of steps that solve the problem.</a:t>
            </a:r>
          </a:p>
          <a:p>
            <a:pPr indent="-365760" algn="just">
              <a:buFont typeface="+mj-lt"/>
              <a:buAutoNum type="arabicPeriod"/>
            </a:pPr>
            <a:endParaRPr lang="en-US" sz="2400" dirty="0"/>
          </a:p>
          <a:p>
            <a:pPr indent="-365760" algn="just">
              <a:buFont typeface="+mj-lt"/>
              <a:buAutoNum type="arabicPeriod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Verify</a:t>
            </a:r>
            <a:r>
              <a:rPr lang="en-US" sz="2400" dirty="0"/>
              <a:t> - Follow the steps exactly to see if the solution really does solve the problem.</a:t>
            </a:r>
          </a:p>
          <a:p>
            <a:endParaRPr 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7EF32F71-CCAB-4E22-9F6C-9CD22988C1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78CDDCBC-AA64-4EBF-87FE-CFE81F80CC1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0.2</a:t>
            </a:r>
          </a:p>
        </p:txBody>
      </p:sp>
    </p:spTree>
    <p:extLst>
      <p:ext uri="{BB962C8B-B14F-4D97-AF65-F5344CB8AC3E}">
        <p14:creationId xmlns:p14="http://schemas.microsoft.com/office/powerpoint/2010/main" val="585336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2A031-4D12-4778-9CDC-8010D517D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Phase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F639F4-DC96-4F3D-B510-F366384EC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39001C-856E-44B7-85DD-41C51F9CB8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Concrete Solution (Program) </a:t>
            </a:r>
            <a:r>
              <a:rPr lang="en-US" sz="2400" dirty="0"/>
              <a:t>- Translate the algorithm (the general solution) into a programming language.</a:t>
            </a:r>
          </a:p>
          <a:p>
            <a:pPr algn="justLow"/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Test</a:t>
            </a:r>
            <a:r>
              <a:rPr lang="en-US" sz="2400" dirty="0"/>
              <a:t> - Have the computer follow the instructions.</a:t>
            </a:r>
          </a:p>
          <a:p>
            <a:pPr lvl="1" algn="justLow"/>
            <a:r>
              <a:rPr lang="en-US" sz="2000" dirty="0"/>
              <a:t>Then manually check the results. </a:t>
            </a:r>
          </a:p>
          <a:p>
            <a:pPr lvl="1" algn="justLow"/>
            <a:r>
              <a:rPr lang="en-US" sz="2000" dirty="0"/>
              <a:t>If you find </a:t>
            </a:r>
            <a:r>
              <a:rPr lang="en-US" sz="2000" dirty="0">
                <a:solidFill>
                  <a:schemeClr val="accent2"/>
                </a:solidFill>
              </a:rPr>
              <a:t>errors</a:t>
            </a:r>
            <a:r>
              <a:rPr lang="en-US" sz="2000" dirty="0"/>
              <a:t>, analyze the program and the algorithm to determine the source of the errors, and then make </a:t>
            </a:r>
            <a:r>
              <a:rPr lang="en-US" sz="2000" dirty="0">
                <a:solidFill>
                  <a:schemeClr val="accent2"/>
                </a:solidFill>
              </a:rPr>
              <a:t>corrections</a:t>
            </a:r>
            <a:r>
              <a:rPr lang="en-US" sz="2000" dirty="0"/>
              <a:t>.</a:t>
            </a:r>
          </a:p>
          <a:p>
            <a:pPr algn="justLow"/>
            <a:r>
              <a:rPr lang="en-US" sz="2400" dirty="0"/>
              <a:t>Once a program is tested, it enters into next phase (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</a:rPr>
              <a:t>Maintenance</a:t>
            </a:r>
            <a:r>
              <a:rPr lang="en-US" sz="2400" dirty="0"/>
              <a:t>). </a:t>
            </a:r>
          </a:p>
          <a:p>
            <a:pPr algn="justLow"/>
            <a:r>
              <a:rPr lang="en-US" sz="2400" dirty="0"/>
              <a:t>Maintenance requires </a:t>
            </a:r>
            <a:r>
              <a:rPr lang="en-US" sz="2400" dirty="0">
                <a:solidFill>
                  <a:schemeClr val="accent2"/>
                </a:solidFill>
              </a:rPr>
              <a:t>modification</a:t>
            </a:r>
            <a:r>
              <a:rPr lang="en-US" sz="2400" dirty="0"/>
              <a:t> of the program to meet </a:t>
            </a:r>
            <a:r>
              <a:rPr lang="en-US" sz="2400" dirty="0">
                <a:solidFill>
                  <a:schemeClr val="accent2"/>
                </a:solidFill>
              </a:rPr>
              <a:t>changing requirements </a:t>
            </a:r>
            <a:r>
              <a:rPr lang="en-US" sz="2400" dirty="0"/>
              <a:t>or to </a:t>
            </a:r>
            <a:r>
              <a:rPr lang="en-US" sz="2400" dirty="0">
                <a:solidFill>
                  <a:schemeClr val="accent2"/>
                </a:solidFill>
              </a:rPr>
              <a:t>correct any errors </a:t>
            </a:r>
            <a:r>
              <a:rPr lang="en-US" sz="2400" dirty="0"/>
              <a:t>that show up while using it.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B08A0FBD-BB6D-453A-BC3F-BC00E254C4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CB794CE6-D553-4AC2-846B-79C5AACC260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0.2</a:t>
            </a:r>
          </a:p>
        </p:txBody>
      </p:sp>
    </p:spTree>
    <p:extLst>
      <p:ext uri="{BB962C8B-B14F-4D97-AF65-F5344CB8AC3E}">
        <p14:creationId xmlns:p14="http://schemas.microsoft.com/office/powerpoint/2010/main" val="32685974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4BA493-02A8-4AE8-85D0-07396FE04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0.3. </a:t>
            </a:r>
            <a:r>
              <a:rPr lang="en-US" dirty="0"/>
              <a:t>Steps in Program Development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66D906-D572-4797-81B7-26541584E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22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ACF75-FD2B-4DCC-906B-86CAA2B6AD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>
                <a:hlinkClick r:id="rId2" action="ppaction://hlinksldjump"/>
              </a:rPr>
              <a:t>Example 3: Simple Calculator</a:t>
            </a:r>
            <a:endParaRPr lang="en-US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8D36A5E3-9F5B-4FA0-840B-D749AC7CCF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7" name="Picture 6" descr="A close up of a sign&#10;&#10;Description automatically generated">
            <a:hlinkClick r:id="rId5"/>
            <a:extLst>
              <a:ext uri="{FF2B5EF4-FFF2-40B4-BE49-F238E27FC236}">
                <a16:creationId xmlns:a16="http://schemas.microsoft.com/office/drawing/2014/main" id="{3D79E927-031C-414C-9781-3BD3AED0281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499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03778-40C6-4FBA-B8B9-465A74D9F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Steps in Program Development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FE9935-A177-4D2D-A717-96ECF799D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23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7DF0F2-3A19-4C04-B9E1-09454F772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65760" algn="just">
              <a:buFontTx/>
              <a:buAutoNum type="arabicPeriod"/>
            </a:pPr>
            <a:r>
              <a:rPr lang="en-US" altLang="en-US" sz="2800" dirty="0"/>
              <a:t>Define the problem into </a:t>
            </a:r>
            <a:r>
              <a:rPr lang="en-US" altLang="en-US" sz="2800" dirty="0">
                <a:solidFill>
                  <a:schemeClr val="accent2"/>
                </a:solidFill>
              </a:rPr>
              <a:t>three separate components</a:t>
            </a:r>
            <a:r>
              <a:rPr lang="en-US" altLang="en-US" sz="2800" dirty="0"/>
              <a:t>:</a:t>
            </a:r>
          </a:p>
          <a:p>
            <a:pPr marL="640080" indent="-365760" algn="just"/>
            <a:r>
              <a:rPr lang="en-US" altLang="en-US" sz="2400" dirty="0">
                <a:solidFill>
                  <a:schemeClr val="accent2"/>
                </a:solidFill>
              </a:rPr>
              <a:t>Inputs</a:t>
            </a:r>
          </a:p>
          <a:p>
            <a:pPr marL="640080" indent="-365760" algn="just"/>
            <a:r>
              <a:rPr lang="en-US" altLang="en-US" sz="2400" dirty="0">
                <a:solidFill>
                  <a:schemeClr val="accent2"/>
                </a:solidFill>
              </a:rPr>
              <a:t>Processing steps </a:t>
            </a:r>
            <a:r>
              <a:rPr lang="en-US" altLang="en-US" sz="2400" dirty="0"/>
              <a:t>to produce required outputs.</a:t>
            </a:r>
          </a:p>
          <a:p>
            <a:pPr marL="640080" indent="-365760" algn="just"/>
            <a:r>
              <a:rPr lang="en-US" altLang="en-US" sz="2400" dirty="0">
                <a:solidFill>
                  <a:schemeClr val="accent2"/>
                </a:solidFill>
              </a:rPr>
              <a:t>Outputs</a:t>
            </a:r>
          </a:p>
          <a:p>
            <a:pPr marL="457200" lvl="1" indent="0" algn="just">
              <a:buNone/>
            </a:pPr>
            <a:endParaRPr lang="en-US" alt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EE7EAE42-83F0-4C5A-9194-913D8C19EC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74CB6ED-0098-4694-BE98-C6F4DA57B02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31051264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27747-F58B-4811-BE3A-EFB566AF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Steps in Program Development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E022A-EC83-42FD-A98F-F696EA114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24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57C3A-32CF-4500-8544-83D5357F0D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65760" algn="just">
              <a:lnSpc>
                <a:spcPct val="90000"/>
              </a:lnSpc>
              <a:buFontTx/>
              <a:buAutoNum type="arabicPeriod" startAt="2"/>
            </a:pPr>
            <a:r>
              <a:rPr lang="en-US" altLang="en-US" sz="2800" dirty="0">
                <a:solidFill>
                  <a:schemeClr val="accent2"/>
                </a:solidFill>
              </a:rPr>
              <a:t>Outline</a:t>
            </a:r>
            <a:r>
              <a:rPr lang="en-US" altLang="en-US" sz="2800" dirty="0"/>
              <a:t> the </a:t>
            </a:r>
            <a:r>
              <a:rPr lang="en-US" altLang="en-US" sz="2800" dirty="0">
                <a:solidFill>
                  <a:schemeClr val="accent2"/>
                </a:solidFill>
              </a:rPr>
              <a:t>solution</a:t>
            </a:r>
            <a:r>
              <a:rPr lang="en-US" altLang="en-US" sz="2800" dirty="0"/>
              <a:t>.</a:t>
            </a:r>
          </a:p>
          <a:p>
            <a:pPr marL="640080" indent="-365760" algn="just"/>
            <a:r>
              <a:rPr lang="en-US" altLang="en-US" sz="2400" dirty="0">
                <a:solidFill>
                  <a:schemeClr val="accent2"/>
                </a:solidFill>
              </a:rPr>
              <a:t>Decompose</a:t>
            </a:r>
            <a:r>
              <a:rPr lang="en-US" altLang="en-US" sz="2400" dirty="0"/>
              <a:t> the </a:t>
            </a:r>
            <a:r>
              <a:rPr lang="en-US" altLang="en-US" sz="2400" dirty="0">
                <a:solidFill>
                  <a:schemeClr val="accent2"/>
                </a:solidFill>
              </a:rPr>
              <a:t>problem</a:t>
            </a:r>
            <a:r>
              <a:rPr lang="en-US" altLang="en-US" sz="2400" dirty="0"/>
              <a:t> to</a:t>
            </a:r>
            <a:r>
              <a:rPr lang="en-US" altLang="en-US" sz="2400" dirty="0">
                <a:solidFill>
                  <a:schemeClr val="accent2"/>
                </a:solidFill>
              </a:rPr>
              <a:t> smaller steps</a:t>
            </a:r>
            <a:r>
              <a:rPr lang="en-US" altLang="en-US" sz="2400" dirty="0"/>
              <a:t>.</a:t>
            </a:r>
          </a:p>
          <a:p>
            <a:pPr marL="640080" indent="-365760" algn="just"/>
            <a:r>
              <a:rPr lang="en-US" altLang="en-US" sz="2400" dirty="0">
                <a:solidFill>
                  <a:schemeClr val="accent2"/>
                </a:solidFill>
              </a:rPr>
              <a:t>Establish</a:t>
            </a:r>
            <a:r>
              <a:rPr lang="en-US" altLang="en-US" sz="2400" dirty="0"/>
              <a:t> a </a:t>
            </a:r>
            <a:r>
              <a:rPr lang="en-US" altLang="en-US" sz="2400" dirty="0">
                <a:solidFill>
                  <a:schemeClr val="accent2"/>
                </a:solidFill>
              </a:rPr>
              <a:t>solution outline</a:t>
            </a:r>
            <a:r>
              <a:rPr lang="en-US" altLang="en-US" sz="2400" dirty="0"/>
              <a:t>.</a:t>
            </a:r>
          </a:p>
          <a:p>
            <a:pPr marL="990600" lvl="1" indent="-365760" algn="just">
              <a:lnSpc>
                <a:spcPct val="90000"/>
              </a:lnSpc>
              <a:buNone/>
            </a:pPr>
            <a:endParaRPr lang="en-US" altLang="en-US" sz="2400" dirty="0"/>
          </a:p>
          <a:p>
            <a:pPr indent="-365760" algn="just">
              <a:buFontTx/>
              <a:buAutoNum type="arabicPeriod" startAt="3"/>
            </a:pPr>
            <a:r>
              <a:rPr lang="en-US" altLang="en-US" sz="2800" dirty="0"/>
              <a:t>Develop the </a:t>
            </a:r>
            <a:r>
              <a:rPr lang="en-US" altLang="en-US" sz="2800" dirty="0">
                <a:solidFill>
                  <a:schemeClr val="accent2"/>
                </a:solidFill>
              </a:rPr>
              <a:t>outline into an algorithm</a:t>
            </a:r>
            <a:r>
              <a:rPr lang="en-US" altLang="en-US" sz="2800" dirty="0"/>
              <a:t>.</a:t>
            </a:r>
          </a:p>
          <a:p>
            <a:pPr marL="640080" indent="-365760" algn="just"/>
            <a:r>
              <a:rPr lang="en-US" altLang="en-US" sz="2400" dirty="0"/>
              <a:t>The solution outline is now expanded into an </a:t>
            </a:r>
            <a:r>
              <a:rPr lang="en-US" altLang="en-US" sz="2400" dirty="0">
                <a:solidFill>
                  <a:srgbClr val="0070C0"/>
                </a:solidFill>
              </a:rPr>
              <a:t>algorithm</a:t>
            </a:r>
            <a:r>
              <a:rPr lang="en-US" altLang="en-US" sz="2400" dirty="0">
                <a:solidFill>
                  <a:srgbClr val="01BCE7"/>
                </a:solidFill>
              </a:rPr>
              <a:t>.</a:t>
            </a:r>
          </a:p>
          <a:p>
            <a:pPr marL="990600" lvl="1" indent="-533400" algn="just">
              <a:lnSpc>
                <a:spcPct val="90000"/>
              </a:lnSpc>
              <a:buNone/>
            </a:pPr>
            <a:endParaRPr lang="en-US" altLang="en-US" sz="2400" dirty="0"/>
          </a:p>
          <a:p>
            <a:endParaRPr 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39592BFF-30C7-431C-BE7C-F2F5B5B57C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3A6BE54-56FF-4293-8CF8-8076807189F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425634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62F0D-B9E2-4A35-9C2D-7FC5CD5BF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Steps in Program Development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D4786D-EBDE-448B-8877-0BB2D4960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25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E307E-0A95-4EDB-BC42-F6E5962B7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65760" algn="just">
              <a:buFontTx/>
              <a:buAutoNum type="arabicPeriod" startAt="4"/>
            </a:pPr>
            <a:r>
              <a:rPr lang="en-US" altLang="en-US" sz="2800" dirty="0">
                <a:solidFill>
                  <a:schemeClr val="accent2"/>
                </a:solidFill>
              </a:rPr>
              <a:t>Test</a:t>
            </a:r>
            <a:r>
              <a:rPr lang="en-US" altLang="en-US" sz="2800" dirty="0"/>
              <a:t> the </a:t>
            </a:r>
            <a:r>
              <a:rPr lang="en-US" altLang="en-US" sz="2800" dirty="0">
                <a:solidFill>
                  <a:schemeClr val="accent2"/>
                </a:solidFill>
              </a:rPr>
              <a:t>algorithm</a:t>
            </a:r>
            <a:r>
              <a:rPr lang="en-US" altLang="en-US" sz="2800" dirty="0"/>
              <a:t> for </a:t>
            </a:r>
            <a:r>
              <a:rPr lang="en-US" altLang="en-US" sz="2800" dirty="0">
                <a:solidFill>
                  <a:schemeClr val="accent2"/>
                </a:solidFill>
              </a:rPr>
              <a:t>correctness</a:t>
            </a:r>
            <a:r>
              <a:rPr lang="en-US" altLang="en-US" sz="2800" dirty="0"/>
              <a:t>.</a:t>
            </a:r>
          </a:p>
          <a:p>
            <a:pPr marL="640080" indent="-365760" algn="just"/>
            <a:r>
              <a:rPr lang="en-US" altLang="en-US" sz="2400" dirty="0"/>
              <a:t>Very important in the development of a program, but often forgotten.</a:t>
            </a:r>
          </a:p>
          <a:p>
            <a:pPr marL="640080" indent="-365760" algn="just"/>
            <a:r>
              <a:rPr lang="en-US" altLang="en-US" sz="2400" dirty="0"/>
              <a:t>Major logic errors can be detected and corrected at an </a:t>
            </a:r>
            <a:r>
              <a:rPr lang="en-US" altLang="en-US" sz="2400" dirty="0">
                <a:solidFill>
                  <a:schemeClr val="accent2"/>
                </a:solidFill>
              </a:rPr>
              <a:t>early stage</a:t>
            </a:r>
            <a:r>
              <a:rPr lang="en-US" altLang="en-US" sz="2400" dirty="0"/>
              <a:t>.</a:t>
            </a:r>
          </a:p>
          <a:p>
            <a:pPr marL="990600" lvl="1" indent="-365760" algn="just">
              <a:buNone/>
            </a:pPr>
            <a:endParaRPr lang="en-US" altLang="en-US" sz="2400" dirty="0"/>
          </a:p>
          <a:p>
            <a:pPr indent="-365760">
              <a:buFontTx/>
              <a:buAutoNum type="arabicPeriod" startAt="5"/>
            </a:pPr>
            <a:r>
              <a:rPr lang="en-US" altLang="en-US" sz="2800" dirty="0"/>
              <a:t>Code the algorithm into a specific </a:t>
            </a:r>
            <a:r>
              <a:rPr lang="en-US" altLang="en-US" sz="2800" dirty="0">
                <a:solidFill>
                  <a:schemeClr val="accent2"/>
                </a:solidFill>
              </a:rPr>
              <a:t>programming language</a:t>
            </a:r>
            <a:r>
              <a:rPr lang="en-US" altLang="en-US" sz="2800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2012E69-69FF-4F39-A103-103B2A14B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E23BDDC6-7E73-4C81-8E5A-3A35E29B695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30875183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69761-A1A8-4512-B8C2-AB7AD9D7B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Steps in Program Development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A6A4DC-07AC-4040-B006-C20B54AEA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26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88286-5153-471D-BEA7-C7B9B9CA2A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365760">
              <a:buFontTx/>
              <a:buAutoNum type="arabicPeriod" startAt="6"/>
            </a:pPr>
            <a:r>
              <a:rPr lang="en-US" altLang="en-US" sz="2800" dirty="0">
                <a:solidFill>
                  <a:schemeClr val="accent2"/>
                </a:solidFill>
              </a:rPr>
              <a:t>Run</a:t>
            </a:r>
            <a:r>
              <a:rPr lang="en-US" altLang="en-US" sz="2800" dirty="0"/>
              <a:t> the </a:t>
            </a:r>
            <a:r>
              <a:rPr lang="en-US" altLang="en-US" sz="2800" dirty="0">
                <a:solidFill>
                  <a:schemeClr val="accent2"/>
                </a:solidFill>
              </a:rPr>
              <a:t>program</a:t>
            </a:r>
            <a:r>
              <a:rPr lang="en-US" altLang="en-US" sz="2800" dirty="0"/>
              <a:t> on the computer.</a:t>
            </a:r>
          </a:p>
          <a:p>
            <a:pPr marL="640080" indent="-365760"/>
            <a:r>
              <a:rPr lang="en-US" altLang="en-US" sz="2400" dirty="0"/>
              <a:t>This step uses a program </a:t>
            </a:r>
            <a:r>
              <a:rPr lang="en-US" altLang="en-US" sz="2400" dirty="0">
                <a:solidFill>
                  <a:schemeClr val="accent2"/>
                </a:solidFill>
              </a:rPr>
              <a:t>compiler</a:t>
            </a:r>
            <a:r>
              <a:rPr lang="ar-SA" altLang="en-US" sz="2400" dirty="0"/>
              <a:t> </a:t>
            </a:r>
            <a:r>
              <a:rPr lang="en-US" altLang="en-US" sz="2400" dirty="0"/>
              <a:t>or </a:t>
            </a:r>
            <a:r>
              <a:rPr lang="en-US" altLang="en-US" sz="2400" dirty="0">
                <a:solidFill>
                  <a:schemeClr val="accent2"/>
                </a:solidFill>
              </a:rPr>
              <a:t>interpreter</a:t>
            </a:r>
            <a:r>
              <a:rPr lang="en-US" altLang="en-US" sz="2400" dirty="0"/>
              <a:t>, and programmer-designed test data to machine-test the code for</a:t>
            </a:r>
          </a:p>
          <a:p>
            <a:pPr marL="1188720" lvl="1" indent="-4572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2"/>
                </a:solidFill>
              </a:rPr>
              <a:t>S</a:t>
            </a:r>
            <a:r>
              <a:rPr lang="en-US" altLang="en-US" sz="2800" dirty="0">
                <a:solidFill>
                  <a:schemeClr val="accent2"/>
                </a:solidFill>
              </a:rPr>
              <a:t>yntax errors</a:t>
            </a:r>
          </a:p>
          <a:p>
            <a:pPr marL="1188720" lvl="1" indent="-4572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2"/>
                </a:solidFill>
              </a:rPr>
              <a:t>Runtime errors</a:t>
            </a:r>
            <a:endParaRPr lang="en-US" altLang="en-US" sz="2800" dirty="0">
              <a:solidFill>
                <a:schemeClr val="accent2"/>
              </a:solidFill>
            </a:endParaRPr>
          </a:p>
          <a:p>
            <a:pPr marL="1188720" lvl="1" indent="-4572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accent2"/>
                </a:solidFill>
              </a:rPr>
              <a:t>L</a:t>
            </a:r>
            <a:r>
              <a:rPr lang="en-US" altLang="en-US" sz="2800" dirty="0">
                <a:solidFill>
                  <a:schemeClr val="accent2"/>
                </a:solidFill>
              </a:rPr>
              <a:t>ogic errors</a:t>
            </a:r>
          </a:p>
          <a:p>
            <a:pPr marL="1371600" lvl="2" indent="-457200">
              <a:buNone/>
            </a:pPr>
            <a:endParaRPr lang="en-US" altLang="en-US" sz="2400" dirty="0"/>
          </a:p>
          <a:p>
            <a:pPr indent="-365760">
              <a:buFontTx/>
              <a:buAutoNum type="arabicPeriod" startAt="7"/>
            </a:pPr>
            <a:r>
              <a:rPr lang="en-US" altLang="en-US" sz="2800" dirty="0">
                <a:solidFill>
                  <a:schemeClr val="accent2"/>
                </a:solidFill>
              </a:rPr>
              <a:t>Document</a:t>
            </a:r>
            <a:r>
              <a:rPr lang="en-US" altLang="en-US" sz="2800" dirty="0"/>
              <a:t> and </a:t>
            </a:r>
            <a:r>
              <a:rPr lang="en-US" altLang="en-US" sz="2800" dirty="0">
                <a:solidFill>
                  <a:schemeClr val="accent2"/>
                </a:solidFill>
              </a:rPr>
              <a:t>maintain</a:t>
            </a:r>
            <a:r>
              <a:rPr lang="en-US" altLang="en-US" sz="2800" dirty="0"/>
              <a:t> the </a:t>
            </a:r>
            <a:r>
              <a:rPr lang="en-US" altLang="en-US" sz="2800" dirty="0">
                <a:solidFill>
                  <a:schemeClr val="accent2"/>
                </a:solidFill>
              </a:rPr>
              <a:t>program</a:t>
            </a:r>
            <a:r>
              <a:rPr lang="en-US" altLang="en-US" sz="2800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E612946F-A2B0-4B53-AC0E-A2C39DBD6F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D516C18-807C-491F-8BAE-F4B2C2823FD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3641741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78328-FC67-4EDC-92DB-84CA5AAC2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 3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A285F3-8917-4790-8147-B4D3740F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2F990-EA63-4344-B26C-22F6C2C78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8"/>
            <a:ext cx="8851392" cy="2811296"/>
          </a:xfrm>
        </p:spPr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sz="2800" dirty="0"/>
              <a:t>Suppose that you are asked to write a calculator program that can sum and subtract two integer numbers. Write the program requirements, specifications and algorithm.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B1163E1-73E9-4E10-94C4-4AA5C7E055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81D22E-E19E-4FEB-A5B8-E90954B6A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3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13E56FA7-A64B-416D-93FB-1CE7DFED23B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29468640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78328-FC67-4EDC-92DB-84CA5AAC2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The Requirements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A285F3-8917-4790-8147-B4D3740F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2F990-EA63-4344-B26C-22F6C2C78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8"/>
            <a:ext cx="8851392" cy="1160049"/>
          </a:xfrm>
        </p:spPr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sz="2400" dirty="0"/>
              <a:t>Suppose that you are asked to write a calculator program that can sum and subtract two integer numbers. Write the program requirements, specifications and algorithm.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029FFC4-0DF3-40AA-A7F8-7B882B4D3F7C}"/>
              </a:ext>
            </a:extLst>
          </p:cNvPr>
          <p:cNvSpPr txBox="1">
            <a:spLocks/>
          </p:cNvSpPr>
          <p:nvPr/>
        </p:nvSpPr>
        <p:spPr>
          <a:xfrm>
            <a:off x="146304" y="2610839"/>
            <a:ext cx="8851392" cy="391424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 algn="just">
              <a:buNone/>
            </a:pPr>
            <a:r>
              <a:rPr lang="en-US" sz="2400" u="sng" dirty="0">
                <a:solidFill>
                  <a:schemeClr val="accent2">
                    <a:lumMod val="75000"/>
                  </a:schemeClr>
                </a:solidFill>
              </a:rPr>
              <a:t>The requirements:</a:t>
            </a:r>
          </a:p>
          <a:p>
            <a:pPr lvl="1" algn="just"/>
            <a:r>
              <a:rPr lang="en-US" sz="2000" dirty="0"/>
              <a:t>The user can enter an equation which consists of two numbers and a sign (- or +).</a:t>
            </a:r>
          </a:p>
          <a:p>
            <a:pPr lvl="1" algn="just"/>
            <a:r>
              <a:rPr lang="en-US" sz="2000" dirty="0"/>
              <a:t>The program should calculate the equation correctly and display the result for the user.</a:t>
            </a:r>
          </a:p>
          <a:p>
            <a:pPr lvl="1" algn="just"/>
            <a:r>
              <a:rPr lang="en-US" sz="2000" dirty="0"/>
              <a:t>The program can sum and subtract two integer numbers.</a:t>
            </a:r>
          </a:p>
          <a:p>
            <a:pPr algn="just"/>
            <a:endParaRPr lang="en-US" sz="2400" dirty="0"/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5E9EB3F7-2533-4F3D-BCC9-A06188092A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74CA60-872E-4788-BAC4-B4AE8DFCD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3</a:t>
            </a:r>
            <a:endParaRPr lang="en-US" dirty="0"/>
          </a:p>
        </p:txBody>
      </p:sp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F2F735B8-6EE2-4819-A426-9FB2A81A27D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34743792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78328-FC67-4EDC-92DB-84CA5AAC2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The Specifications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A285F3-8917-4790-8147-B4D3740F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29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2F990-EA63-4344-B26C-22F6C2C78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8"/>
            <a:ext cx="8851392" cy="1160049"/>
          </a:xfrm>
        </p:spPr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sz="2400" dirty="0"/>
              <a:t>Suppose that you are asked to write a calculator program that can sum and subtract two integer numbers. Write the program requirements, specifications and algorithm.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029FFC4-0DF3-40AA-A7F8-7B882B4D3F7C}"/>
              </a:ext>
            </a:extLst>
          </p:cNvPr>
          <p:cNvSpPr txBox="1">
            <a:spLocks/>
          </p:cNvSpPr>
          <p:nvPr/>
        </p:nvSpPr>
        <p:spPr>
          <a:xfrm>
            <a:off x="146304" y="2610839"/>
            <a:ext cx="8851392" cy="391424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 algn="just">
              <a:buNone/>
            </a:pPr>
            <a:r>
              <a:rPr lang="en-US" sz="2400" u="sng" dirty="0">
                <a:solidFill>
                  <a:schemeClr val="accent2">
                    <a:lumMod val="75000"/>
                  </a:schemeClr>
                </a:solidFill>
              </a:rPr>
              <a:t>The specifications:</a:t>
            </a:r>
          </a:p>
          <a:p>
            <a:pPr lvl="1" algn="just"/>
            <a:r>
              <a:rPr lang="en-US" sz="2000" dirty="0"/>
              <a:t>When the program runs, it will display a welcome message that says, 'Welcome to our Calculator".</a:t>
            </a:r>
          </a:p>
          <a:p>
            <a:pPr lvl="1" algn="just"/>
            <a:r>
              <a:rPr lang="en-US" sz="2000" dirty="0"/>
              <a:t>The program will then ask the user to enter the first number.</a:t>
            </a:r>
          </a:p>
          <a:p>
            <a:pPr lvl="1" algn="just"/>
            <a:r>
              <a:rPr lang="en-US" sz="2000" dirty="0"/>
              <a:t>The program will then ask the user to enter the second number.</a:t>
            </a:r>
          </a:p>
          <a:p>
            <a:pPr lvl="1" algn="just"/>
            <a:r>
              <a:rPr lang="en-US" sz="2000" dirty="0"/>
              <a:t>The program will then ask the user to select the sign (calculation operators) from this set (-,+).</a:t>
            </a:r>
          </a:p>
          <a:p>
            <a:pPr lvl="1" algn="just"/>
            <a:r>
              <a:rPr lang="en-US" sz="2000" dirty="0"/>
              <a:t>The program will then display the correct result of the calculation on the screen and end.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FF23790C-E527-4450-A439-867B03EDD7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06C7B51-9643-477A-9F8F-5E9079806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3</a:t>
            </a:r>
            <a:endParaRPr lang="en-US" dirty="0"/>
          </a:p>
        </p:txBody>
      </p:sp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545AF52-01B8-44D4-BE3E-1C6CD1B27D3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1620831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75B1F-C3C1-462F-8156-7D7135A5B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DEE725-D32F-4C2D-86D9-6D69904F7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C4B0-9109-4B6A-816F-B8FB191BD566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4EBB39-EE9D-4F8F-8C2F-AEB1D9343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Example 1: Road Example</a:t>
            </a:r>
            <a:endParaRPr lang="en-US" dirty="0">
              <a:hlinkClick r:id="rId3" action="ppaction://hlinksldjump"/>
            </a:endParaRPr>
          </a:p>
          <a:p>
            <a:r>
              <a:rPr lang="en-US" dirty="0">
                <a:hlinkClick r:id="rId3" action="ppaction://hlinksldjump"/>
              </a:rPr>
              <a:t>Example 2: Area of a Rectangle Calculator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Example 3: Simple Calculator</a:t>
            </a:r>
            <a:endParaRPr lang="en-US" dirty="0"/>
          </a:p>
          <a:p>
            <a:pPr algn="l"/>
            <a:r>
              <a:rPr lang="en-US" dirty="0">
                <a:solidFill>
                  <a:schemeClr val="accent2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Example 4: Determining a Student’s Final Grade</a:t>
            </a:r>
            <a:endParaRPr lang="en-US" dirty="0">
              <a:solidFill>
                <a:schemeClr val="accent2"/>
              </a:solidFill>
            </a:endParaRPr>
          </a:p>
          <a:p>
            <a:pPr algn="l"/>
            <a:r>
              <a:rPr lang="en-US" dirty="0">
                <a:hlinkClick r:id="rId6" action="ppaction://hlinksldjump"/>
              </a:rPr>
              <a:t>Example 5: Converting The Length</a:t>
            </a:r>
            <a:endParaRPr lang="en-US" dirty="0"/>
          </a:p>
          <a:p>
            <a:pPr algn="l"/>
            <a:r>
              <a:rPr lang="en-US" dirty="0">
                <a:hlinkClick r:id="rId7" action="ppaction://hlinksldjump"/>
              </a:rPr>
              <a:t>Example 6: Area of a Rectangle Calculator</a:t>
            </a:r>
            <a:endParaRPr lang="en-US" dirty="0"/>
          </a:p>
          <a:p>
            <a:pPr algn="l"/>
            <a:r>
              <a:rPr lang="en-US" dirty="0">
                <a:hlinkClick r:id="rId8" action="ppaction://hlinksldjump"/>
              </a:rPr>
              <a:t>Example 7: Determining The Largest Value</a:t>
            </a:r>
            <a:endParaRPr lang="en-US" dirty="0"/>
          </a:p>
          <a:p>
            <a:pPr algn="l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hlinkClick r:id="rId9" action="ppaction://hlinksldjump"/>
            <a:extLst>
              <a:ext uri="{FF2B5EF4-FFF2-40B4-BE49-F238E27FC236}">
                <a16:creationId xmlns:a16="http://schemas.microsoft.com/office/drawing/2014/main" id="{2ECE6E60-87DA-4112-B233-184F14F500B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48B9AF2-915C-457C-87CE-0683263292A8}"/>
              </a:ext>
            </a:extLst>
          </p:cNvPr>
          <p:cNvGrpSpPr/>
          <p:nvPr/>
        </p:nvGrpSpPr>
        <p:grpSpPr>
          <a:xfrm>
            <a:off x="7425344" y="115826"/>
            <a:ext cx="1719873" cy="386966"/>
            <a:chOff x="7424126" y="533361"/>
            <a:chExt cx="1719873" cy="38696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0AA7190-931A-46F6-8B0D-0FD35F6060E3}"/>
                </a:ext>
              </a:extLst>
            </p:cNvPr>
            <p:cNvSpPr txBox="1"/>
            <p:nvPr/>
          </p:nvSpPr>
          <p:spPr>
            <a:xfrm>
              <a:off x="7424126" y="533361"/>
              <a:ext cx="1719873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15" name="TextBox 14">
              <a:hlinkClick r:id="rId11"/>
              <a:extLst>
                <a:ext uri="{FF2B5EF4-FFF2-40B4-BE49-F238E27FC236}">
                  <a16:creationId xmlns:a16="http://schemas.microsoft.com/office/drawing/2014/main" id="{013C6547-9C56-431B-911B-4DF8F9D6103D}"/>
                </a:ext>
              </a:extLst>
            </p:cNvPr>
            <p:cNvSpPr txBox="1"/>
            <p:nvPr/>
          </p:nvSpPr>
          <p:spPr>
            <a:xfrm>
              <a:off x="7424126" y="598995"/>
              <a:ext cx="1573569" cy="276999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5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rgbClr val="0070C0"/>
                  </a:solidFill>
                </a:rPr>
                <a:t>Python Online IDE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44516D5-3F90-4BC3-BD66-91DC24CD8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487783" y="64284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402973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3FCD7-8205-497B-8120-9C6449C9F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Designing a Solution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5214FC-0F14-4B76-BC7D-AECECB4A7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B27BCC-2A4E-44DC-A930-D4C25E547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Low">
              <a:lnSpc>
                <a:spcPct val="120000"/>
              </a:lnSpc>
            </a:pPr>
            <a:r>
              <a:rPr lang="en-US" dirty="0"/>
              <a:t>After the steps of </a:t>
            </a:r>
            <a:r>
              <a:rPr lang="en-US" dirty="0">
                <a:solidFill>
                  <a:schemeClr val="accent2"/>
                </a:solidFill>
              </a:rPr>
              <a:t>identifying the problem </a:t>
            </a:r>
            <a:r>
              <a:rPr lang="en-US" dirty="0"/>
              <a:t>(the requirements and specifications), we should have a </a:t>
            </a:r>
            <a:r>
              <a:rPr lang="en-US" dirty="0">
                <a:solidFill>
                  <a:schemeClr val="accent2"/>
                </a:solidFill>
              </a:rPr>
              <a:t>clear idea </a:t>
            </a:r>
            <a:r>
              <a:rPr lang="en-US" dirty="0"/>
              <a:t>about what is going exactly to be achieved and solved. </a:t>
            </a:r>
          </a:p>
          <a:p>
            <a:pPr algn="justLow">
              <a:lnSpc>
                <a:spcPct val="120000"/>
              </a:lnSpc>
            </a:pPr>
            <a:r>
              <a:rPr lang="en-US" dirty="0"/>
              <a:t>In this step, we are going to describe how the specifications can be achieved. </a:t>
            </a:r>
          </a:p>
          <a:p>
            <a:pPr algn="justLow">
              <a:lnSpc>
                <a:spcPct val="120000"/>
              </a:lnSpc>
            </a:pPr>
            <a:r>
              <a:rPr lang="en-US" dirty="0"/>
              <a:t>This means that we need to design an </a:t>
            </a:r>
            <a:r>
              <a:rPr lang="en-US" dirty="0">
                <a:solidFill>
                  <a:srgbClr val="0070C0"/>
                </a:solidFill>
              </a:rPr>
              <a:t>algorithm</a:t>
            </a:r>
            <a:r>
              <a:rPr lang="en-US" dirty="0"/>
              <a:t> that fulfills the specifications. </a:t>
            </a:r>
          </a:p>
          <a:p>
            <a:pPr algn="justLow">
              <a:lnSpc>
                <a:spcPct val="120000"/>
              </a:lnSpc>
            </a:pPr>
            <a:r>
              <a:rPr lang="en-US" dirty="0"/>
              <a:t>We can design the algorithm via </a:t>
            </a:r>
            <a:r>
              <a:rPr lang="en-US" dirty="0">
                <a:solidFill>
                  <a:schemeClr val="accent2"/>
                </a:solidFill>
              </a:rPr>
              <a:t>written steps </a:t>
            </a:r>
            <a:r>
              <a:rPr lang="en-US" dirty="0"/>
              <a:t>or </a:t>
            </a:r>
            <a:r>
              <a:rPr lang="en-US" dirty="0">
                <a:solidFill>
                  <a:schemeClr val="accent2"/>
                </a:solidFill>
              </a:rPr>
              <a:t>visualized steps </a:t>
            </a:r>
            <a:r>
              <a:rPr lang="en-US" dirty="0"/>
              <a:t>using, for example, flowcharts. </a:t>
            </a:r>
          </a:p>
          <a:p>
            <a:pPr algn="justLow">
              <a:lnSpc>
                <a:spcPct val="120000"/>
              </a:lnSpc>
            </a:pPr>
            <a:r>
              <a:rPr lang="en-US" dirty="0"/>
              <a:t>In the written steps, we can use </a:t>
            </a:r>
            <a:r>
              <a:rPr lang="en-US" dirty="0">
                <a:solidFill>
                  <a:schemeClr val="accent2"/>
                </a:solidFill>
              </a:rPr>
              <a:t>simple sentences</a:t>
            </a:r>
            <a:r>
              <a:rPr lang="en-US" dirty="0"/>
              <a:t> in English or some </a:t>
            </a:r>
            <a:r>
              <a:rPr lang="en-US" dirty="0">
                <a:solidFill>
                  <a:schemeClr val="accent2"/>
                </a:solidFill>
              </a:rPr>
              <a:t>special notations and structures </a:t>
            </a:r>
            <a:r>
              <a:rPr lang="en-US" dirty="0"/>
              <a:t>in something called "</a:t>
            </a:r>
            <a:r>
              <a:rPr lang="en-US" dirty="0">
                <a:solidFill>
                  <a:srgbClr val="0070C0"/>
                </a:solidFill>
              </a:rPr>
              <a:t>Pseudocode</a:t>
            </a:r>
            <a:r>
              <a:rPr lang="en-US" dirty="0"/>
              <a:t>".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10B0C727-BFB7-4BF9-9858-30ECD00BC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53BAB6-DC21-410B-AA1D-F5246FE14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3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99D06136-67FF-4A23-B535-F7A57F80F0A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3926078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78328-FC67-4EDC-92DB-84CA5AAC2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A285F3-8917-4790-8147-B4D3740F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2F990-EA63-4344-B26C-22F6C2C78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8"/>
            <a:ext cx="8851392" cy="1160049"/>
          </a:xfrm>
        </p:spPr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sz="2400" dirty="0"/>
              <a:t>Suppose that you are asked to write a calculator program that can sum and subtract two integer numbers. Write the program requirements, specifications and algorithm.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029FFC4-0DF3-40AA-A7F8-7B882B4D3F7C}"/>
              </a:ext>
            </a:extLst>
          </p:cNvPr>
          <p:cNvSpPr txBox="1">
            <a:spLocks/>
          </p:cNvSpPr>
          <p:nvPr/>
        </p:nvSpPr>
        <p:spPr>
          <a:xfrm>
            <a:off x="146304" y="2610839"/>
            <a:ext cx="8851392" cy="391424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 algn="just">
              <a:buNone/>
            </a:pPr>
            <a:r>
              <a:rPr lang="en-US" sz="2400" u="sng" dirty="0">
                <a:solidFill>
                  <a:schemeClr val="accent2">
                    <a:lumMod val="75000"/>
                  </a:schemeClr>
                </a:solidFill>
              </a:rPr>
              <a:t>The algorithm: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E793C7C1-C78F-4032-A45A-6E50E530C5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636971F-30F5-4275-B82B-6E049EC38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3</a:t>
            </a:r>
            <a:endParaRPr lang="en-US" dirty="0"/>
          </a:p>
        </p:txBody>
      </p:sp>
      <p:sp>
        <p:nvSpPr>
          <p:cNvPr id="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4D4BD39-2761-41C2-A50E-F6446B60221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23771525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78328-FC67-4EDC-92DB-84CA5AAC2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The Pseudocode and Flowchart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A285F3-8917-4790-8147-B4D3740F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A2F990-EA63-4344-B26C-22F6C2C78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8"/>
            <a:ext cx="8851392" cy="1160049"/>
          </a:xfrm>
        </p:spPr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sz="2400" dirty="0"/>
              <a:t>Suppose that you are asked to write a calculator program that can sum and subtract two integer numbers. Write the program requirements, specifications and algorithm.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7029FFC4-0DF3-40AA-A7F8-7B882B4D3F7C}"/>
              </a:ext>
            </a:extLst>
          </p:cNvPr>
          <p:cNvSpPr txBox="1">
            <a:spLocks/>
          </p:cNvSpPr>
          <p:nvPr/>
        </p:nvSpPr>
        <p:spPr>
          <a:xfrm>
            <a:off x="146304" y="2610839"/>
            <a:ext cx="8851392" cy="3914248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 algn="just">
              <a:buNone/>
            </a:pPr>
            <a:r>
              <a:rPr lang="en-US" sz="2400" u="sng" dirty="0">
                <a:solidFill>
                  <a:schemeClr val="accent2">
                    <a:lumMod val="75000"/>
                  </a:schemeClr>
                </a:solidFill>
              </a:rPr>
              <a:t>The algorithm (pseudocode and flowchart):</a:t>
            </a:r>
            <a:endParaRPr lang="en-US" sz="2000" dirty="0"/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print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“Welcome to our Calculator”</a:t>
            </a:r>
            <a:endParaRPr lang="en-US" sz="2000" dirty="0"/>
          </a:p>
          <a:p>
            <a:pPr marL="800100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= input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Enter the first number:“</a:t>
            </a:r>
            <a:endParaRPr lang="en-US" sz="2000" dirty="0"/>
          </a:p>
          <a:p>
            <a:pPr marL="800100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 = input</a:t>
            </a:r>
            <a:r>
              <a:rPr lang="en-US" sz="2000" dirty="0">
                <a:solidFill>
                  <a:schemeClr val="tx1"/>
                </a:solidFill>
              </a:rPr>
              <a:t>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Enter the second number:”</a:t>
            </a:r>
            <a:endParaRPr lang="en-US" sz="2000" dirty="0"/>
          </a:p>
          <a:p>
            <a:pPr marL="800100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= input "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Select – or +</a:t>
            </a:r>
            <a:r>
              <a:rPr lang="en-US" sz="2000" dirty="0"/>
              <a:t>"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"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+</a:t>
            </a:r>
            <a:r>
              <a:rPr lang="en-US" sz="2000" dirty="0"/>
              <a:t>" then: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       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       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–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print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  <a:p>
            <a:pPr marL="800100" lvl="1" indent="-457200">
              <a:buFont typeface="+mj-lt"/>
              <a:buAutoNum type="arabicPeriod"/>
            </a:pPr>
            <a:endParaRPr lang="en-US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274F0E-3D67-4AA4-BCC0-DE946902638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8243" y="2270639"/>
            <a:ext cx="2654201" cy="4254448"/>
          </a:xfrm>
          <a:prstGeom prst="rect">
            <a:avLst/>
          </a:prstGeom>
        </p:spPr>
      </p:pic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69D7CA01-E3CB-44CA-AF45-7C1D996B4B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169629-5999-4963-B7CC-FE824AAD0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3</a:t>
            </a:r>
            <a:endParaRPr lang="en-US" dirty="0"/>
          </a:p>
        </p:txBody>
      </p:sp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4DF21BF1-8E8A-45ED-B505-27D18235541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14030150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A68A8BB-4C6C-4619-9FE9-F9C7238E406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8469" y="132705"/>
            <a:ext cx="3927061" cy="629472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54AFC8-8AD7-4E80-B569-1092AE307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25C38CD4-BDF6-48A6-AE0C-3E7ED46FC4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348943-410D-4023-BA6A-7FF259428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Example 3</a:t>
            </a:r>
          </a:p>
        </p:txBody>
      </p:sp>
      <p:sp>
        <p:nvSpPr>
          <p:cNvPr id="6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59D7C03E-C43D-4EAB-8AF4-E07F294D8EF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</p:spTree>
    <p:extLst>
      <p:ext uri="{BB962C8B-B14F-4D97-AF65-F5344CB8AC3E}">
        <p14:creationId xmlns:p14="http://schemas.microsoft.com/office/powerpoint/2010/main" val="232489891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1425425"/>
            <a:ext cx="7661431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A323719-F3F2-4EA0-BBAA-FAC9CB020EE7}"/>
              </a:ext>
            </a:extLst>
          </p:cNvPr>
          <p:cNvCxnSpPr>
            <a:cxnSpLocks/>
          </p:cNvCxnSpPr>
          <p:nvPr/>
        </p:nvCxnSpPr>
        <p:spPr>
          <a:xfrm flipH="1">
            <a:off x="2101097" y="5541001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891C971-4790-4181-B6B5-5F7DBC437EC8}"/>
              </a:ext>
            </a:extLst>
          </p:cNvPr>
          <p:cNvSpPr txBox="1"/>
          <p:nvPr/>
        </p:nvSpPr>
        <p:spPr>
          <a:xfrm>
            <a:off x="2384735" y="5176532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“Welcome to our Calculator”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5CEB4-1338-4FFC-986D-CD106B3203E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7" name="Picture 6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AF67CCFB-DC2A-4E96-8417-B637F11564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A17333C1-C69A-4AD1-8DBB-BC773EAC92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0B281-C15D-41EE-9B9F-B2BC6F86B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7</a:t>
            </a:r>
            <a:endParaRPr lang="en-US" dirty="0"/>
          </a:p>
        </p:txBody>
      </p:sp>
      <p:sp>
        <p:nvSpPr>
          <p:cNvPr id="16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F021C725-55F0-4C8E-9A89-0C1C8C7AE6E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99A720D-E539-46DC-8F00-A21941FDAE8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5224401C-3E9E-4576-BA20-D3864117898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FC7DBD36-ED73-4C3A-A90B-BF4BA4F5E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6" name="Footer Placeholder 2">
            <a:extLst>
              <a:ext uri="{FF2B5EF4-FFF2-40B4-BE49-F238E27FC236}">
                <a16:creationId xmlns:a16="http://schemas.microsoft.com/office/drawing/2014/main" id="{CCD18F22-5E18-42BE-97CE-C771FEAE6E1E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9075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4" y="1789414"/>
            <a:ext cx="6702642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5CEB4-1338-4FFC-986D-CD106B3203E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5EEB46-EF90-44C0-8061-DEA5666E59A5}"/>
              </a:ext>
            </a:extLst>
          </p:cNvPr>
          <p:cNvCxnSpPr>
            <a:cxnSpLocks/>
          </p:cNvCxnSpPr>
          <p:nvPr/>
        </p:nvCxnSpPr>
        <p:spPr>
          <a:xfrm flipH="1">
            <a:off x="2101097" y="5800342"/>
            <a:ext cx="5408157" cy="234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7EBD35-41FD-4657-A526-9E986A98E044}"/>
              </a:ext>
            </a:extLst>
          </p:cNvPr>
          <p:cNvSpPr txBox="1"/>
          <p:nvPr/>
        </p:nvSpPr>
        <p:spPr>
          <a:xfrm>
            <a:off x="2384735" y="5431010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20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82C60D-9F0D-4447-B93A-F1505FB603C5}"/>
              </a:ext>
            </a:extLst>
          </p:cNvPr>
          <p:cNvCxnSpPr>
            <a:cxnSpLocks/>
          </p:cNvCxnSpPr>
          <p:nvPr/>
        </p:nvCxnSpPr>
        <p:spPr>
          <a:xfrm flipH="1">
            <a:off x="2101097" y="5301302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9CE32D-8E90-40EF-9496-53E957D68A05}"/>
              </a:ext>
            </a:extLst>
          </p:cNvPr>
          <p:cNvSpPr txBox="1"/>
          <p:nvPr/>
        </p:nvSpPr>
        <p:spPr>
          <a:xfrm>
            <a:off x="2384735" y="4936833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enter the first number</a:t>
            </a:r>
          </a:p>
        </p:txBody>
      </p:sp>
      <p:pic>
        <p:nvPicPr>
          <p:cNvPr id="17" name="Picture 16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EEB61874-B724-4E08-8A08-9684F4D66A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8" name="Picture 17">
            <a:hlinkClick r:id="rId5" action="ppaction://hlinksldjump"/>
            <a:extLst>
              <a:ext uri="{FF2B5EF4-FFF2-40B4-BE49-F238E27FC236}">
                <a16:creationId xmlns:a16="http://schemas.microsoft.com/office/drawing/2014/main" id="{5E127B7D-2323-4FAD-8BE2-FE680D085B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C0506-3ADC-43A0-AD3C-21BC5D92A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7</a:t>
            </a:r>
          </a:p>
        </p:txBody>
      </p:sp>
      <p:sp>
        <p:nvSpPr>
          <p:cNvPr id="20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10464132-6DFD-43E1-BD52-C9CA8FBF093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48CBD5-2DDE-49BC-A497-82B9E625619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2" name="Picture 21">
              <a:hlinkClick r:id="rId8" action="ppaction://hlinksldjump"/>
              <a:extLst>
                <a:ext uri="{FF2B5EF4-FFF2-40B4-BE49-F238E27FC236}">
                  <a16:creationId xmlns:a16="http://schemas.microsoft.com/office/drawing/2014/main" id="{E44495DF-9902-4A6F-B86E-2903D3DF6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3" name="Picture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8ADCF02D-40E6-49C4-A0CF-6275665E8D9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4" name="Footer Placeholder 2">
            <a:extLst>
              <a:ext uri="{FF2B5EF4-FFF2-40B4-BE49-F238E27FC236}">
                <a16:creationId xmlns:a16="http://schemas.microsoft.com/office/drawing/2014/main" id="{AC2D7FC0-ECB7-4B4F-ABA6-B359FD1F5D02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9414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4" y="2153397"/>
            <a:ext cx="6702642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5CEB4-1338-4FFC-986D-CD106B3203E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5EEB46-EF90-44C0-8061-DEA5666E59A5}"/>
              </a:ext>
            </a:extLst>
          </p:cNvPr>
          <p:cNvCxnSpPr>
            <a:cxnSpLocks/>
          </p:cNvCxnSpPr>
          <p:nvPr/>
        </p:nvCxnSpPr>
        <p:spPr>
          <a:xfrm flipH="1">
            <a:off x="2101097" y="5977896"/>
            <a:ext cx="5408157" cy="234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7EBD35-41FD-4657-A526-9E986A98E044}"/>
              </a:ext>
            </a:extLst>
          </p:cNvPr>
          <p:cNvSpPr txBox="1"/>
          <p:nvPr/>
        </p:nvSpPr>
        <p:spPr>
          <a:xfrm>
            <a:off x="2384735" y="5608564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Y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10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82C60D-9F0D-4447-B93A-F1505FB603C5}"/>
              </a:ext>
            </a:extLst>
          </p:cNvPr>
          <p:cNvCxnSpPr>
            <a:cxnSpLocks/>
          </p:cNvCxnSpPr>
          <p:nvPr/>
        </p:nvCxnSpPr>
        <p:spPr>
          <a:xfrm flipH="1">
            <a:off x="2101097" y="5478856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9CE32D-8E90-40EF-9496-53E957D68A05}"/>
              </a:ext>
            </a:extLst>
          </p:cNvPr>
          <p:cNvSpPr txBox="1"/>
          <p:nvPr/>
        </p:nvSpPr>
        <p:spPr>
          <a:xfrm>
            <a:off x="2384735" y="5114387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enter the second number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5" y="4943818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20</a:t>
            </a:r>
          </a:p>
        </p:txBody>
      </p:sp>
      <p:pic>
        <p:nvPicPr>
          <p:cNvPr id="17" name="Picture 16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B37F1495-4C71-4FEB-8641-5DA566EA6E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8" name="Picture 17">
            <a:hlinkClick r:id="rId5" action="ppaction://hlinksldjump"/>
            <a:extLst>
              <a:ext uri="{FF2B5EF4-FFF2-40B4-BE49-F238E27FC236}">
                <a16:creationId xmlns:a16="http://schemas.microsoft.com/office/drawing/2014/main" id="{ABAC5140-37E4-4DA8-B915-1F3048EFFE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E4353-61B3-4A0C-ACE0-6C81FE180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7</a:t>
            </a:r>
          </a:p>
        </p:txBody>
      </p:sp>
      <p:sp>
        <p:nvSpPr>
          <p:cNvPr id="21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B4D4AC4E-07C6-4499-B7B5-D656C65AE24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9BE7ABA-1162-4740-9341-407714F4033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58B630D9-794C-49E1-BC6B-1BA00AD4BD1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4" name="Picture 23">
              <a:hlinkClick r:id="rId10" action="ppaction://hlinksldjump"/>
              <a:extLst>
                <a:ext uri="{FF2B5EF4-FFF2-40B4-BE49-F238E27FC236}">
                  <a16:creationId xmlns:a16="http://schemas.microsoft.com/office/drawing/2014/main" id="{44C26DF1-395F-4B02-BFBA-0D3DD6D9D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5ACC2453-88F9-40E9-9AA0-81A0427100F6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2983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4" y="2499631"/>
            <a:ext cx="6702642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5CEB4-1338-4FFC-986D-CD106B3203E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5EEB46-EF90-44C0-8061-DEA5666E59A5}"/>
              </a:ext>
            </a:extLst>
          </p:cNvPr>
          <p:cNvCxnSpPr>
            <a:cxnSpLocks/>
          </p:cNvCxnSpPr>
          <p:nvPr/>
        </p:nvCxnSpPr>
        <p:spPr>
          <a:xfrm flipH="1">
            <a:off x="2101097" y="5977896"/>
            <a:ext cx="5408157" cy="234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7EBD35-41FD-4657-A526-9E986A98E044}"/>
              </a:ext>
            </a:extLst>
          </p:cNvPr>
          <p:cNvSpPr txBox="1"/>
          <p:nvPr/>
        </p:nvSpPr>
        <p:spPr>
          <a:xfrm>
            <a:off x="2384735" y="5608564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Sign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+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82C60D-9F0D-4447-B93A-F1505FB603C5}"/>
              </a:ext>
            </a:extLst>
          </p:cNvPr>
          <p:cNvCxnSpPr>
            <a:cxnSpLocks/>
          </p:cNvCxnSpPr>
          <p:nvPr/>
        </p:nvCxnSpPr>
        <p:spPr>
          <a:xfrm flipH="1">
            <a:off x="2101097" y="5478856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9CE32D-8E90-40EF-9496-53E957D68A05}"/>
              </a:ext>
            </a:extLst>
          </p:cNvPr>
          <p:cNvSpPr txBox="1"/>
          <p:nvPr/>
        </p:nvSpPr>
        <p:spPr>
          <a:xfrm>
            <a:off x="2384735" y="5114387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select – or 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5" y="4943818"/>
            <a:ext cx="1431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20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Y 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C00000"/>
                </a:solidFill>
              </a:rPr>
              <a:t>10</a:t>
            </a:r>
          </a:p>
        </p:txBody>
      </p:sp>
      <p:pic>
        <p:nvPicPr>
          <p:cNvPr id="17" name="Picture 16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93653DD8-B516-468C-8824-7CCB57975A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8" name="Picture 17">
            <a:hlinkClick r:id="rId5" action="ppaction://hlinksldjump"/>
            <a:extLst>
              <a:ext uri="{FF2B5EF4-FFF2-40B4-BE49-F238E27FC236}">
                <a16:creationId xmlns:a16="http://schemas.microsoft.com/office/drawing/2014/main" id="{9AAD85EF-BD94-47BE-B04B-4A3F84EC6E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8D7B5-BE8B-43D5-909F-70E95AAD9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7</a:t>
            </a:r>
          </a:p>
        </p:txBody>
      </p:sp>
      <p:sp>
        <p:nvSpPr>
          <p:cNvPr id="21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C58ECEAD-E97C-4C4D-9514-D4E8C001CD5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65ACDC-3723-4E5F-A7B0-9D2FB4CC102D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56E914B6-CF51-4867-ADC6-69202B6C43D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4" name="Picture 23">
              <a:hlinkClick r:id="rId10" action="ppaction://hlinksldjump"/>
              <a:extLst>
                <a:ext uri="{FF2B5EF4-FFF2-40B4-BE49-F238E27FC236}">
                  <a16:creationId xmlns:a16="http://schemas.microsoft.com/office/drawing/2014/main" id="{9AC8ADD6-880B-4B0A-BC95-D1F6A5A1B7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E2111258-6369-4394-8748-A6A6BFAD8C88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7799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5" y="2819231"/>
            <a:ext cx="2707690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5CEB4-1338-4FFC-986D-CD106B3203E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5" y="4943818"/>
            <a:ext cx="1431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20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Y 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C00000"/>
                </a:solidFill>
              </a:rPr>
              <a:t>10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Sign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4AF62F-296B-4CCE-853F-A096CA20B786}"/>
              </a:ext>
            </a:extLst>
          </p:cNvPr>
          <p:cNvSpPr txBox="1"/>
          <p:nvPr/>
        </p:nvSpPr>
        <p:spPr>
          <a:xfrm>
            <a:off x="1569105" y="5505422"/>
            <a:ext cx="42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Is </a:t>
            </a:r>
            <a:r>
              <a:rPr lang="en-US" sz="1600" dirty="0">
                <a:solidFill>
                  <a:srgbClr val="0070C0"/>
                </a:solidFill>
              </a:rPr>
              <a:t>Sign</a:t>
            </a:r>
            <a:r>
              <a:rPr lang="en-US" sz="1600" dirty="0"/>
              <a:t> equal to “+”? </a:t>
            </a:r>
            <a:r>
              <a:rPr lang="en-US" sz="1600" b="1" dirty="0">
                <a:solidFill>
                  <a:srgbClr val="C00000"/>
                </a:solidFill>
              </a:rPr>
              <a:t>Yes</a:t>
            </a:r>
          </a:p>
        </p:txBody>
      </p:sp>
      <p:pic>
        <p:nvPicPr>
          <p:cNvPr id="13" name="Picture 12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46CBB419-7464-4C0E-92F3-3042B442CC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33F68E3E-1884-48C3-8D96-94FD32DF5E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4BDB65-C7F5-4A16-ADC7-9476B097C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7</a:t>
            </a:r>
          </a:p>
        </p:txBody>
      </p:sp>
      <p:sp>
        <p:nvSpPr>
          <p:cNvPr id="16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A922AAD2-D3CC-4291-BF11-56132B56297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455D429-F409-42EC-9BD8-58EF70443CE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D794981C-8D50-44C5-A431-552E462F9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16B1DF06-24BF-4A5B-8299-563230175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8030ABCC-D114-4774-A698-AEA77FD850F6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8129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39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153814" y="2855388"/>
            <a:ext cx="3895056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5CEB4-1338-4FFC-986D-CD106B3203E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5" y="4943818"/>
            <a:ext cx="1431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20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Y 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C00000"/>
                </a:solidFill>
              </a:rPr>
              <a:t>10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Sign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4AF62F-296B-4CCE-853F-A096CA20B786}"/>
              </a:ext>
            </a:extLst>
          </p:cNvPr>
          <p:cNvSpPr txBox="1"/>
          <p:nvPr/>
        </p:nvSpPr>
        <p:spPr>
          <a:xfrm>
            <a:off x="1569105" y="5505422"/>
            <a:ext cx="42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Sum</a:t>
            </a:r>
            <a:r>
              <a:rPr lang="en-US" sz="1600" dirty="0"/>
              <a:t> = </a:t>
            </a:r>
            <a:r>
              <a:rPr lang="en-US" sz="1600" dirty="0">
                <a:solidFill>
                  <a:srgbClr val="0070C0"/>
                </a:solidFill>
              </a:rPr>
              <a:t>X</a:t>
            </a:r>
            <a:r>
              <a:rPr lang="en-US" sz="1600" dirty="0"/>
              <a:t> + </a:t>
            </a:r>
            <a:r>
              <a:rPr lang="en-US" sz="1600" dirty="0">
                <a:solidFill>
                  <a:srgbClr val="0070C0"/>
                </a:solidFill>
              </a:rPr>
              <a:t>Y</a:t>
            </a:r>
            <a:r>
              <a:rPr lang="en-US" sz="1600" dirty="0"/>
              <a:t> = </a:t>
            </a:r>
            <a:r>
              <a:rPr lang="en-US" sz="1600" dirty="0">
                <a:solidFill>
                  <a:srgbClr val="C00000"/>
                </a:solidFill>
              </a:rPr>
              <a:t>20</a:t>
            </a:r>
            <a:r>
              <a:rPr lang="en-US" sz="1600" dirty="0"/>
              <a:t> + </a:t>
            </a:r>
            <a:r>
              <a:rPr lang="en-US" sz="1600" dirty="0">
                <a:solidFill>
                  <a:srgbClr val="C00000"/>
                </a:solidFill>
              </a:rPr>
              <a:t>10</a:t>
            </a:r>
            <a:r>
              <a:rPr lang="en-US" sz="1600" dirty="0"/>
              <a:t> = </a:t>
            </a:r>
            <a:r>
              <a:rPr lang="en-US" sz="1600" b="1" dirty="0">
                <a:solidFill>
                  <a:srgbClr val="C00000"/>
                </a:solidFill>
              </a:rPr>
              <a:t>30</a:t>
            </a:r>
          </a:p>
        </p:txBody>
      </p:sp>
      <p:pic>
        <p:nvPicPr>
          <p:cNvPr id="13" name="Picture 12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D986FBC1-BC98-475C-82BC-4D1A739213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0A54BF58-7912-4F50-8908-DEDC741395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67DFE-8AFF-422C-BBA1-DD99F0BD1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7</a:t>
            </a:r>
          </a:p>
        </p:txBody>
      </p:sp>
      <p:sp>
        <p:nvSpPr>
          <p:cNvPr id="16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F12568C1-69D8-416A-A5C5-047D67A0D4C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A0C5F58-BCF0-4916-9210-B079791C749C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0710B5FB-E2E2-47E7-8FA1-52A4FB779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E3E78FD4-CEA7-4CC9-8589-6442663B5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CE07CC49-996B-437A-817A-48778EDB7B4E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675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66D24-62A9-41DE-BD57-98B868D12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583D48-2551-480A-BCA5-07A87E28E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08F48-560D-4D49-92CC-3C738678F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To explain what problem solving is, and why it is important (</a:t>
            </a:r>
            <a:r>
              <a:rPr lang="en-US" sz="2000" dirty="0">
                <a:hlinkClick r:id="rId2" action="ppaction://hlinksldjump"/>
              </a:rPr>
              <a:t>0.1</a:t>
            </a:r>
            <a:r>
              <a:rPr lang="en-US" sz="2000" dirty="0"/>
              <a:t>).</a:t>
            </a:r>
          </a:p>
          <a:p>
            <a:r>
              <a:rPr lang="en-US" sz="2000" dirty="0"/>
              <a:t>To understand how to write algorithms (</a:t>
            </a:r>
            <a:r>
              <a:rPr lang="en-US" sz="2000" dirty="0">
                <a:hlinkClick r:id="rId2" action="ppaction://hlinksldjump"/>
              </a:rPr>
              <a:t>0.1</a:t>
            </a:r>
            <a:r>
              <a:rPr lang="en-US" sz="2000" dirty="0"/>
              <a:t>–</a:t>
            </a:r>
            <a:r>
              <a:rPr lang="en-US" sz="2000" dirty="0">
                <a:hlinkClick r:id="rId3" action="ppaction://hlinksldjump"/>
              </a:rPr>
              <a:t>0.5</a:t>
            </a:r>
            <a:r>
              <a:rPr lang="en-US" sz="2000" dirty="0"/>
              <a:t>).</a:t>
            </a:r>
          </a:p>
          <a:p>
            <a:r>
              <a:rPr lang="en-US" sz="2000" dirty="0"/>
              <a:t>To describe how a program can be designed (</a:t>
            </a:r>
            <a:r>
              <a:rPr lang="en-US" sz="2000" dirty="0">
                <a:hlinkClick r:id="rId4" action="ppaction://hlinksldjump"/>
              </a:rPr>
              <a:t>0.2</a:t>
            </a:r>
            <a:r>
              <a:rPr lang="en-US" sz="2000" dirty="0"/>
              <a:t>–</a:t>
            </a:r>
            <a:r>
              <a:rPr lang="en-US" sz="2000" dirty="0">
                <a:hlinkClick r:id="rId5" action="ppaction://hlinksldjump"/>
              </a:rPr>
              <a:t>0.3</a:t>
            </a:r>
            <a:r>
              <a:rPr lang="en-US" sz="2000" dirty="0"/>
              <a:t>).</a:t>
            </a:r>
          </a:p>
          <a:p>
            <a:r>
              <a:rPr lang="en-US" sz="2000" dirty="0"/>
              <a:t>To describe algorithms in different forms (</a:t>
            </a:r>
            <a:r>
              <a:rPr lang="en-US" sz="2000" dirty="0">
                <a:hlinkClick r:id="rId6" action="ppaction://hlinksldjump"/>
              </a:rPr>
              <a:t>0.4</a:t>
            </a:r>
            <a:r>
              <a:rPr lang="en-US" sz="2000" dirty="0"/>
              <a:t>).</a:t>
            </a:r>
          </a:p>
          <a:p>
            <a:r>
              <a:rPr lang="en-US" sz="2000" dirty="0"/>
              <a:t>To understand the difference between algorithms and pseudocode (</a:t>
            </a:r>
            <a:r>
              <a:rPr lang="en-US" sz="2000" dirty="0">
                <a:hlinkClick r:id="rId6" action="ppaction://hlinksldjump"/>
              </a:rPr>
              <a:t>0.4</a:t>
            </a:r>
            <a:r>
              <a:rPr lang="en-US" sz="2000" dirty="0"/>
              <a:t>).</a:t>
            </a:r>
          </a:p>
          <a:p>
            <a:r>
              <a:rPr lang="en-US" sz="2000" dirty="0"/>
              <a:t>To draw program flowcharts (</a:t>
            </a:r>
            <a:r>
              <a:rPr lang="en-US" sz="2000" dirty="0">
                <a:hlinkClick r:id="rId6" action="ppaction://hlinksldjump"/>
              </a:rPr>
              <a:t>0.4</a:t>
            </a:r>
            <a:r>
              <a:rPr lang="en-US" sz="2000" dirty="0"/>
              <a:t>-</a:t>
            </a:r>
            <a:r>
              <a:rPr lang="en-US" sz="2000" dirty="0">
                <a:hlinkClick r:id="rId3" action="ppaction://hlinksldjump"/>
              </a:rPr>
              <a:t>0.5</a:t>
            </a:r>
            <a:r>
              <a:rPr lang="en-US" sz="2000" dirty="0"/>
              <a:t>).</a:t>
            </a:r>
          </a:p>
          <a:p>
            <a:r>
              <a:rPr lang="en-US" sz="2000" dirty="0"/>
              <a:t>To understand decision Structures (</a:t>
            </a:r>
            <a:r>
              <a:rPr lang="en-US" sz="2000" dirty="0">
                <a:hlinkClick r:id="rId3" action="ppaction://hlinksldjump"/>
              </a:rPr>
              <a:t>0.5</a:t>
            </a:r>
            <a:r>
              <a:rPr lang="en-US" sz="2000" dirty="0"/>
              <a:t>).</a:t>
            </a:r>
          </a:p>
        </p:txBody>
      </p:sp>
      <p:pic>
        <p:nvPicPr>
          <p:cNvPr id="5" name="Picture 4">
            <a:hlinkClick r:id="rId7" action="ppaction://hlinksldjump"/>
            <a:extLst>
              <a:ext uri="{FF2B5EF4-FFF2-40B4-BE49-F238E27FC236}">
                <a16:creationId xmlns:a16="http://schemas.microsoft.com/office/drawing/2014/main" id="{49FA26FB-B3CE-4FAC-89F7-3689D58423D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221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5CEB4-1338-4FFC-986D-CD106B3203E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6" y="4943818"/>
            <a:ext cx="815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20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Y 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C00000"/>
                </a:solidFill>
              </a:rPr>
              <a:t>10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Sign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+</a:t>
            </a:r>
          </a:p>
          <a:p>
            <a:r>
              <a:rPr lang="en-US" sz="1200" dirty="0">
                <a:solidFill>
                  <a:srgbClr val="0070C0"/>
                </a:solidFill>
              </a:rPr>
              <a:t>Sum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30</a:t>
            </a:r>
          </a:p>
          <a:p>
            <a:endParaRPr lang="en-US" sz="1200" dirty="0">
              <a:solidFill>
                <a:srgbClr val="C00000"/>
              </a:solidFill>
            </a:endParaRPr>
          </a:p>
          <a:p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10D44-DD3A-479A-B38E-E09040F07640}"/>
              </a:ext>
            </a:extLst>
          </p:cNvPr>
          <p:cNvSpPr/>
          <p:nvPr/>
        </p:nvSpPr>
        <p:spPr>
          <a:xfrm>
            <a:off x="363984" y="3538322"/>
            <a:ext cx="6702642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7131EF8-A867-4F52-8FEC-2D023A91AF4D}"/>
              </a:ext>
            </a:extLst>
          </p:cNvPr>
          <p:cNvCxnSpPr>
            <a:cxnSpLocks/>
          </p:cNvCxnSpPr>
          <p:nvPr/>
        </p:nvCxnSpPr>
        <p:spPr>
          <a:xfrm flipH="1">
            <a:off x="2605168" y="5603142"/>
            <a:ext cx="4904087" cy="4863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FE824AE-FA17-45DE-89DE-D9D4F7C812B2}"/>
              </a:ext>
            </a:extLst>
          </p:cNvPr>
          <p:cNvSpPr txBox="1"/>
          <p:nvPr/>
        </p:nvSpPr>
        <p:spPr>
          <a:xfrm>
            <a:off x="2605165" y="5238673"/>
            <a:ext cx="4683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30</a:t>
            </a:r>
          </a:p>
        </p:txBody>
      </p:sp>
      <p:pic>
        <p:nvPicPr>
          <p:cNvPr id="16" name="Picture 15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25ED4E69-673C-49B6-BE1F-657449C1DE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7" name="Picture 16">
            <a:hlinkClick r:id="rId5" action="ppaction://hlinksldjump"/>
            <a:extLst>
              <a:ext uri="{FF2B5EF4-FFF2-40B4-BE49-F238E27FC236}">
                <a16:creationId xmlns:a16="http://schemas.microsoft.com/office/drawing/2014/main" id="{20E2B95D-69D8-4EB8-AE09-9217EAB954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2B6898-3A52-476D-B40E-12804AA3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 of 7</a:t>
            </a:r>
          </a:p>
        </p:txBody>
      </p:sp>
      <p:sp>
        <p:nvSpPr>
          <p:cNvPr id="18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4E1DD494-ECDD-43DE-A30C-4C4F94A6E59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821D975-463E-410C-AD8F-58204D7F6F7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2" name="Picture 21">
              <a:hlinkClick r:id="rId8" action="ppaction://hlinksldjump"/>
              <a:extLst>
                <a:ext uri="{FF2B5EF4-FFF2-40B4-BE49-F238E27FC236}">
                  <a16:creationId xmlns:a16="http://schemas.microsoft.com/office/drawing/2014/main" id="{E982186B-743D-4302-AE41-8C94C5C9F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3" name="Picture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DDA5A3A3-1605-4AB7-87E4-F885C2A27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4" name="Footer Placeholder 2">
            <a:extLst>
              <a:ext uri="{FF2B5EF4-FFF2-40B4-BE49-F238E27FC236}">
                <a16:creationId xmlns:a16="http://schemas.microsoft.com/office/drawing/2014/main" id="{70D01915-4595-4D5F-AA3C-460F69DC588A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03CDBC-326E-40F3-A588-3E550B354F54}"/>
              </a:ext>
            </a:extLst>
          </p:cNvPr>
          <p:cNvSpPr txBox="1"/>
          <p:nvPr/>
        </p:nvSpPr>
        <p:spPr>
          <a:xfrm>
            <a:off x="6856319" y="5781854"/>
            <a:ext cx="1019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b="1" dirty="0">
                <a:solidFill>
                  <a:srgbClr val="002060"/>
                </a:solidFill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2540217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1425425"/>
            <a:ext cx="7661431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A323719-F3F2-4EA0-BBAA-FAC9CB020EE7}"/>
              </a:ext>
            </a:extLst>
          </p:cNvPr>
          <p:cNvCxnSpPr>
            <a:cxnSpLocks/>
          </p:cNvCxnSpPr>
          <p:nvPr/>
        </p:nvCxnSpPr>
        <p:spPr>
          <a:xfrm flipH="1">
            <a:off x="2101097" y="5541001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891C971-4790-4181-B6B5-5F7DBC437EC8}"/>
              </a:ext>
            </a:extLst>
          </p:cNvPr>
          <p:cNvSpPr txBox="1"/>
          <p:nvPr/>
        </p:nvSpPr>
        <p:spPr>
          <a:xfrm>
            <a:off x="2384735" y="5176532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“Welcome to our Calculator”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5CEB4-1338-4FFC-986D-CD106B3203E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3" name="Picture 12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5F106990-AED4-444B-9A4F-AFD6C2A8B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0882AAA3-F795-4613-89AB-9DC32F3330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257C7-FAF1-44DA-8859-CB6903630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7</a:t>
            </a:r>
            <a:endParaRPr lang="en-US" dirty="0"/>
          </a:p>
        </p:txBody>
      </p:sp>
      <p:sp>
        <p:nvSpPr>
          <p:cNvPr id="16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75527147-3311-48EF-9FD1-B235731F56D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B48C072B-347B-4E88-851D-35DB58BB44BB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7F95CBD-DC42-48AC-A5ED-E64123EC2DC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2" name="Picture 21">
              <a:hlinkClick r:id="rId8" action="ppaction://hlinksldjump"/>
              <a:extLst>
                <a:ext uri="{FF2B5EF4-FFF2-40B4-BE49-F238E27FC236}">
                  <a16:creationId xmlns:a16="http://schemas.microsoft.com/office/drawing/2014/main" id="{1D64F5BD-F3E3-4131-B905-279E6C5A7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3" name="Picture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5A742422-6996-4963-9B5A-FD3D7F13D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301902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4" y="1789414"/>
            <a:ext cx="6702642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5EEB46-EF90-44C0-8061-DEA5666E59A5}"/>
              </a:ext>
            </a:extLst>
          </p:cNvPr>
          <p:cNvCxnSpPr>
            <a:cxnSpLocks/>
          </p:cNvCxnSpPr>
          <p:nvPr/>
        </p:nvCxnSpPr>
        <p:spPr>
          <a:xfrm flipH="1">
            <a:off x="2101097" y="5800342"/>
            <a:ext cx="5408157" cy="234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7EBD35-41FD-4657-A526-9E986A98E044}"/>
              </a:ext>
            </a:extLst>
          </p:cNvPr>
          <p:cNvSpPr txBox="1"/>
          <p:nvPr/>
        </p:nvSpPr>
        <p:spPr>
          <a:xfrm>
            <a:off x="2384735" y="5431010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50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82C60D-9F0D-4447-B93A-F1505FB603C5}"/>
              </a:ext>
            </a:extLst>
          </p:cNvPr>
          <p:cNvCxnSpPr>
            <a:cxnSpLocks/>
          </p:cNvCxnSpPr>
          <p:nvPr/>
        </p:nvCxnSpPr>
        <p:spPr>
          <a:xfrm flipH="1">
            <a:off x="2101097" y="5301302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9CE32D-8E90-40EF-9496-53E957D68A05}"/>
              </a:ext>
            </a:extLst>
          </p:cNvPr>
          <p:cNvSpPr txBox="1"/>
          <p:nvPr/>
        </p:nvSpPr>
        <p:spPr>
          <a:xfrm>
            <a:off x="2384735" y="4936833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enter the first number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FE7056-2D7A-4BF8-A9DB-97364F6C21EA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8" name="Picture 17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3F4CB6E0-0BFA-43EC-AD7C-B02DD1F3F8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9" name="Picture 18">
            <a:hlinkClick r:id="rId5" action="ppaction://hlinksldjump"/>
            <a:extLst>
              <a:ext uri="{FF2B5EF4-FFF2-40B4-BE49-F238E27FC236}">
                <a16:creationId xmlns:a16="http://schemas.microsoft.com/office/drawing/2014/main" id="{1BC964C8-DC4F-46C6-9D01-E36924F963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50244-B52E-40F2-BBB3-60A3C607E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7</a:t>
            </a:r>
          </a:p>
        </p:txBody>
      </p:sp>
      <p:sp>
        <p:nvSpPr>
          <p:cNvPr id="20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09112198-F11D-427B-9161-67F26AF3205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70434DD8-09A1-4F7F-8CD9-19561B19010C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A6E9075-CC65-4105-9FF9-A97B713CD20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A8C1E122-0E61-485D-9DC4-2E56D929E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4" name="Picture 23">
              <a:hlinkClick r:id="rId10" action="ppaction://hlinksldjump"/>
              <a:extLst>
                <a:ext uri="{FF2B5EF4-FFF2-40B4-BE49-F238E27FC236}">
                  <a16:creationId xmlns:a16="http://schemas.microsoft.com/office/drawing/2014/main" id="{5FEB102C-FDCF-40C9-82B0-7881DE5CE82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580336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4" y="2153397"/>
            <a:ext cx="6702642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5EEB46-EF90-44C0-8061-DEA5666E59A5}"/>
              </a:ext>
            </a:extLst>
          </p:cNvPr>
          <p:cNvCxnSpPr>
            <a:cxnSpLocks/>
          </p:cNvCxnSpPr>
          <p:nvPr/>
        </p:nvCxnSpPr>
        <p:spPr>
          <a:xfrm flipH="1">
            <a:off x="2101097" y="5977896"/>
            <a:ext cx="5408157" cy="234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7EBD35-41FD-4657-A526-9E986A98E044}"/>
              </a:ext>
            </a:extLst>
          </p:cNvPr>
          <p:cNvSpPr txBox="1"/>
          <p:nvPr/>
        </p:nvSpPr>
        <p:spPr>
          <a:xfrm>
            <a:off x="2384735" y="5608564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Y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15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82C60D-9F0D-4447-B93A-F1505FB603C5}"/>
              </a:ext>
            </a:extLst>
          </p:cNvPr>
          <p:cNvCxnSpPr>
            <a:cxnSpLocks/>
          </p:cNvCxnSpPr>
          <p:nvPr/>
        </p:nvCxnSpPr>
        <p:spPr>
          <a:xfrm flipH="1">
            <a:off x="2101097" y="5478856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9CE32D-8E90-40EF-9496-53E957D68A05}"/>
              </a:ext>
            </a:extLst>
          </p:cNvPr>
          <p:cNvSpPr txBox="1"/>
          <p:nvPr/>
        </p:nvSpPr>
        <p:spPr>
          <a:xfrm>
            <a:off x="2384735" y="5114387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enter the second number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5" y="4943818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50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7A6312-039C-453B-91DD-9D2FA597B1C4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8" name="Picture 17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F22EB826-5568-4B25-875C-191030C348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9" name="Picture 18">
            <a:hlinkClick r:id="rId5" action="ppaction://hlinksldjump"/>
            <a:extLst>
              <a:ext uri="{FF2B5EF4-FFF2-40B4-BE49-F238E27FC236}">
                <a16:creationId xmlns:a16="http://schemas.microsoft.com/office/drawing/2014/main" id="{43132C09-B2D0-4DC8-B8E9-D994FF046F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4342F-EAFE-4CA4-B19C-108AFE9FE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7</a:t>
            </a:r>
          </a:p>
        </p:txBody>
      </p:sp>
      <p:sp>
        <p:nvSpPr>
          <p:cNvPr id="21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6A23D6ED-97F8-46AD-BA2D-D1BCEFE2BDF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B7A33B0C-3BF6-4C55-81BC-ED7ADCF61726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3553331-4A96-4727-A552-F4205799ADE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8" action="ppaction://hlinksldjump"/>
              <a:extLst>
                <a:ext uri="{FF2B5EF4-FFF2-40B4-BE49-F238E27FC236}">
                  <a16:creationId xmlns:a16="http://schemas.microsoft.com/office/drawing/2014/main" id="{666F413E-EEB8-42F6-BAC3-FF9419B85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10" action="ppaction://hlinksldjump"/>
              <a:extLst>
                <a:ext uri="{FF2B5EF4-FFF2-40B4-BE49-F238E27FC236}">
                  <a16:creationId xmlns:a16="http://schemas.microsoft.com/office/drawing/2014/main" id="{D585DB9B-848F-4AA9-AD7C-F5C852023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7048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4" y="2499631"/>
            <a:ext cx="6702642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5EEB46-EF90-44C0-8061-DEA5666E59A5}"/>
              </a:ext>
            </a:extLst>
          </p:cNvPr>
          <p:cNvCxnSpPr>
            <a:cxnSpLocks/>
          </p:cNvCxnSpPr>
          <p:nvPr/>
        </p:nvCxnSpPr>
        <p:spPr>
          <a:xfrm flipH="1">
            <a:off x="2101097" y="5977896"/>
            <a:ext cx="5408157" cy="234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87EBD35-41FD-4657-A526-9E986A98E044}"/>
              </a:ext>
            </a:extLst>
          </p:cNvPr>
          <p:cNvSpPr txBox="1"/>
          <p:nvPr/>
        </p:nvSpPr>
        <p:spPr>
          <a:xfrm>
            <a:off x="2384735" y="5608564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Sign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82C60D-9F0D-4447-B93A-F1505FB603C5}"/>
              </a:ext>
            </a:extLst>
          </p:cNvPr>
          <p:cNvCxnSpPr>
            <a:cxnSpLocks/>
          </p:cNvCxnSpPr>
          <p:nvPr/>
        </p:nvCxnSpPr>
        <p:spPr>
          <a:xfrm flipH="1">
            <a:off x="2101097" y="5478856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F9CE32D-8E90-40EF-9496-53E957D68A05}"/>
              </a:ext>
            </a:extLst>
          </p:cNvPr>
          <p:cNvSpPr txBox="1"/>
          <p:nvPr/>
        </p:nvSpPr>
        <p:spPr>
          <a:xfrm>
            <a:off x="2384735" y="5114387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Please select - or 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5" y="4943818"/>
            <a:ext cx="1431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Y 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C00000"/>
                </a:solidFill>
              </a:rPr>
              <a:t>15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AB2C4EF-7DE8-4570-AA88-1345148CE3AD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8" name="Picture 17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BEBD3423-4650-4868-8486-EBEC27BF81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9" name="Picture 18">
            <a:hlinkClick r:id="rId5" action="ppaction://hlinksldjump"/>
            <a:extLst>
              <a:ext uri="{FF2B5EF4-FFF2-40B4-BE49-F238E27FC236}">
                <a16:creationId xmlns:a16="http://schemas.microsoft.com/office/drawing/2014/main" id="{D6AC675E-E9BB-410D-8F21-2EA57374ED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FA531-C211-4817-A738-1B05A2A65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7</a:t>
            </a:r>
          </a:p>
        </p:txBody>
      </p:sp>
      <p:sp>
        <p:nvSpPr>
          <p:cNvPr id="21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08F43132-1537-4B36-9627-A124BA4FC99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sp>
        <p:nvSpPr>
          <p:cNvPr id="22" name="Footer Placeholder 2">
            <a:extLst>
              <a:ext uri="{FF2B5EF4-FFF2-40B4-BE49-F238E27FC236}">
                <a16:creationId xmlns:a16="http://schemas.microsoft.com/office/drawing/2014/main" id="{C12D6C7C-3F24-4C3D-9ABA-F2DDB094FF09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29A328-127E-47C7-9678-9D413DED3AF0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4" name="Picture 23">
              <a:hlinkClick r:id="rId8" action="ppaction://hlinksldjump"/>
              <a:extLst>
                <a:ext uri="{FF2B5EF4-FFF2-40B4-BE49-F238E27FC236}">
                  <a16:creationId xmlns:a16="http://schemas.microsoft.com/office/drawing/2014/main" id="{F290A6E0-2E1D-491F-9014-4D74F180A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5" name="Picture 24">
              <a:hlinkClick r:id="rId10" action="ppaction://hlinksldjump"/>
              <a:extLst>
                <a:ext uri="{FF2B5EF4-FFF2-40B4-BE49-F238E27FC236}">
                  <a16:creationId xmlns:a16="http://schemas.microsoft.com/office/drawing/2014/main" id="{F25A9B88-E91A-4A4F-A862-801A6A69B72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77338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5" y="2819231"/>
            <a:ext cx="2707690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5" y="4943818"/>
            <a:ext cx="1431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Y 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C00000"/>
                </a:solidFill>
              </a:rPr>
              <a:t>15</a:t>
            </a:r>
          </a:p>
          <a:p>
            <a:r>
              <a:rPr lang="en-US" sz="1200" dirty="0">
                <a:solidFill>
                  <a:srgbClr val="0070C0"/>
                </a:solidFill>
              </a:rPr>
              <a:t>Sign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4AF62F-296B-4CCE-853F-A096CA20B786}"/>
              </a:ext>
            </a:extLst>
          </p:cNvPr>
          <p:cNvSpPr txBox="1"/>
          <p:nvPr/>
        </p:nvSpPr>
        <p:spPr>
          <a:xfrm>
            <a:off x="1569105" y="5505422"/>
            <a:ext cx="42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Is </a:t>
            </a:r>
            <a:r>
              <a:rPr lang="en-US" sz="1600" dirty="0">
                <a:solidFill>
                  <a:srgbClr val="0070C0"/>
                </a:solidFill>
              </a:rPr>
              <a:t>Sign</a:t>
            </a:r>
            <a:r>
              <a:rPr lang="en-US" sz="1600" dirty="0"/>
              <a:t> equal to “+”? </a:t>
            </a:r>
            <a:r>
              <a:rPr lang="en-US" sz="1600" b="1" dirty="0">
                <a:solidFill>
                  <a:srgbClr val="C00000"/>
                </a:solidFill>
              </a:rPr>
              <a:t>No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5807DC-5564-4F93-B88A-301C4EDDC317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4" name="Picture 13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123AE8F4-CC61-4B4C-B291-ACD2105929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5" name="Picture 14">
            <a:hlinkClick r:id="rId5" action="ppaction://hlinksldjump"/>
            <a:extLst>
              <a:ext uri="{FF2B5EF4-FFF2-40B4-BE49-F238E27FC236}">
                <a16:creationId xmlns:a16="http://schemas.microsoft.com/office/drawing/2014/main" id="{42194829-DDF4-4211-8923-41D9EDA689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8C92FA-7B4B-4587-BB1F-D1E519DE0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7</a:t>
            </a:r>
          </a:p>
        </p:txBody>
      </p:sp>
      <p:sp>
        <p:nvSpPr>
          <p:cNvPr id="16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48037D4C-CCD7-4FFD-83D4-AA8D9F1984A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26DC238C-BC59-4DA8-95C6-2ED91142724B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A21717A-DFD1-414B-BF22-7F667D78107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BB859CA1-D2E4-4EFD-AB5B-86C47FA67C9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32367E73-E60E-4D85-B3FC-A7F01B703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923396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5" y="4943818"/>
            <a:ext cx="1431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Y 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C00000"/>
                </a:solidFill>
              </a:rPr>
              <a:t>15</a:t>
            </a:r>
          </a:p>
          <a:p>
            <a:r>
              <a:rPr lang="en-US" sz="1200" dirty="0">
                <a:solidFill>
                  <a:srgbClr val="0070C0"/>
                </a:solidFill>
              </a:rPr>
              <a:t>Sign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74AF62F-296B-4CCE-853F-A096CA20B786}"/>
              </a:ext>
            </a:extLst>
          </p:cNvPr>
          <p:cNvSpPr txBox="1"/>
          <p:nvPr/>
        </p:nvSpPr>
        <p:spPr>
          <a:xfrm>
            <a:off x="1569105" y="5505422"/>
            <a:ext cx="42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Sum</a:t>
            </a:r>
            <a:r>
              <a:rPr lang="en-US" sz="1600" dirty="0"/>
              <a:t> = </a:t>
            </a:r>
            <a:r>
              <a:rPr lang="en-US" sz="1600" dirty="0">
                <a:solidFill>
                  <a:srgbClr val="0070C0"/>
                </a:solidFill>
              </a:rPr>
              <a:t>X</a:t>
            </a:r>
            <a:r>
              <a:rPr lang="en-US" sz="1600" dirty="0"/>
              <a:t> - </a:t>
            </a:r>
            <a:r>
              <a:rPr lang="en-US" sz="1600" dirty="0">
                <a:solidFill>
                  <a:srgbClr val="0070C0"/>
                </a:solidFill>
              </a:rPr>
              <a:t>Y</a:t>
            </a:r>
            <a:r>
              <a:rPr lang="en-US" sz="1600" dirty="0"/>
              <a:t> = </a:t>
            </a:r>
            <a:r>
              <a:rPr lang="en-US" sz="1600" dirty="0">
                <a:solidFill>
                  <a:srgbClr val="C00000"/>
                </a:solidFill>
              </a:rPr>
              <a:t>50</a:t>
            </a:r>
            <a:r>
              <a:rPr lang="en-US" sz="1600" dirty="0"/>
              <a:t> - </a:t>
            </a:r>
            <a:r>
              <a:rPr lang="en-US" sz="1600" dirty="0">
                <a:solidFill>
                  <a:srgbClr val="C00000"/>
                </a:solidFill>
              </a:rPr>
              <a:t>15</a:t>
            </a:r>
            <a:r>
              <a:rPr lang="en-US" sz="1600" dirty="0"/>
              <a:t> = </a:t>
            </a:r>
            <a:r>
              <a:rPr lang="en-US" sz="1600" b="1" dirty="0">
                <a:solidFill>
                  <a:srgbClr val="C00000"/>
                </a:solidFill>
              </a:rPr>
              <a:t>35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A31419-570E-4C1F-A4F0-3427C19BE515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E1E32A-932B-4A44-8967-AD698261C724}"/>
              </a:ext>
            </a:extLst>
          </p:cNvPr>
          <p:cNvSpPr/>
          <p:nvPr/>
        </p:nvSpPr>
        <p:spPr>
          <a:xfrm>
            <a:off x="363984" y="3200967"/>
            <a:ext cx="6702642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B5D55197-DD7D-48E7-B522-DCA7F8ADAD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6" name="Picture 15">
            <a:hlinkClick r:id="rId5" action="ppaction://hlinksldjump"/>
            <a:extLst>
              <a:ext uri="{FF2B5EF4-FFF2-40B4-BE49-F238E27FC236}">
                <a16:creationId xmlns:a16="http://schemas.microsoft.com/office/drawing/2014/main" id="{FF493CFB-0A4F-40CA-8FCC-D5AA755210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996FC-AA03-4C30-BA60-4B95494AB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7</a:t>
            </a:r>
          </a:p>
        </p:txBody>
      </p:sp>
      <p:sp>
        <p:nvSpPr>
          <p:cNvPr id="18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54BB2F24-6680-4DBE-B0CB-7274C9E223B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60C46743-229E-478A-B02A-8824B75A4AE6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A24BC74-6D56-4997-AD56-0D672AC01FD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2" name="Picture 21">
              <a:hlinkClick r:id="rId8" action="ppaction://hlinksldjump"/>
              <a:extLst>
                <a:ext uri="{FF2B5EF4-FFF2-40B4-BE49-F238E27FC236}">
                  <a16:creationId xmlns:a16="http://schemas.microsoft.com/office/drawing/2014/main" id="{2BD0DD43-B9A2-4C75-BA16-47226575B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3" name="Picture 22">
              <a:hlinkClick r:id="rId10" action="ppaction://hlinksldjump"/>
              <a:extLst>
                <a:ext uri="{FF2B5EF4-FFF2-40B4-BE49-F238E27FC236}">
                  <a16:creationId xmlns:a16="http://schemas.microsoft.com/office/drawing/2014/main" id="{37713B27-D310-4940-A4C0-0E499C8B2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326324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a welcome message that says, </a:t>
            </a:r>
            <a:r>
              <a:rPr lang="en-US" sz="2000" dirty="0">
                <a:solidFill>
                  <a:schemeClr val="tx1"/>
                </a:solidFill>
              </a:rPr>
              <a:t>“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Welcome to our Calculator</a:t>
            </a:r>
            <a:r>
              <a:rPr lang="en-US" sz="2000" dirty="0">
                <a:solidFill>
                  <a:schemeClr val="tx1"/>
                </a:solidFill>
              </a:rPr>
              <a:t>"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first number and save it to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enter the second number and save it to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Ask the user to select the sign (</a:t>
            </a:r>
            <a:r>
              <a:rPr lang="en-US" sz="2000" dirty="0">
                <a:solidFill>
                  <a:srgbClr val="FF0000"/>
                </a:solidFill>
              </a:rPr>
              <a:t>-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) and save it in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.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Sign</a:t>
            </a:r>
            <a:r>
              <a:rPr lang="en-US" sz="2000" dirty="0"/>
              <a:t> is equal to “</a:t>
            </a:r>
            <a:r>
              <a:rPr lang="en-US" sz="2000" dirty="0">
                <a:solidFill>
                  <a:srgbClr val="FF0000"/>
                </a:solidFill>
              </a:rPr>
              <a:t>+</a:t>
            </a:r>
            <a:r>
              <a:rPr lang="en-US" sz="2000" dirty="0"/>
              <a:t>”,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Otherwise, make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  <a:r>
              <a:rPr lang="en-US" sz="2000" dirty="0"/>
              <a:t> = </a:t>
            </a:r>
            <a:r>
              <a:rPr lang="en-US" sz="2000" dirty="0">
                <a:solidFill>
                  <a:srgbClr val="0070C0"/>
                </a:solidFill>
              </a:rPr>
              <a:t>X</a:t>
            </a:r>
            <a:r>
              <a:rPr lang="en-US" sz="2000" dirty="0"/>
              <a:t> - </a:t>
            </a:r>
            <a:r>
              <a:rPr lang="en-US" sz="2000" dirty="0">
                <a:solidFill>
                  <a:srgbClr val="0070C0"/>
                </a:solidFill>
              </a:rPr>
              <a:t>Y</a:t>
            </a:r>
          </a:p>
          <a:p>
            <a:pPr marL="800100" lvl="1" indent="-457200">
              <a:buFont typeface="+mj-lt"/>
              <a:buAutoNum type="arabicPeriod"/>
            </a:pPr>
            <a:r>
              <a:rPr lang="en-US" sz="2000" dirty="0"/>
              <a:t>Display </a:t>
            </a:r>
            <a:r>
              <a:rPr lang="en-US" sz="2000" dirty="0">
                <a:solidFill>
                  <a:srgbClr val="0070C0"/>
                </a:solidFill>
              </a:rPr>
              <a:t>Sum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979948F-4C06-4F7E-92B3-4CF1C0F356AE}"/>
              </a:ext>
            </a:extLst>
          </p:cNvPr>
          <p:cNvSpPr txBox="1"/>
          <p:nvPr/>
        </p:nvSpPr>
        <p:spPr>
          <a:xfrm>
            <a:off x="1569106" y="4943818"/>
            <a:ext cx="815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x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50</a:t>
            </a:r>
          </a:p>
          <a:p>
            <a:r>
              <a:rPr lang="en-US" sz="1200" dirty="0">
                <a:solidFill>
                  <a:srgbClr val="0070C0"/>
                </a:solidFill>
              </a:rPr>
              <a:t>Y </a:t>
            </a:r>
            <a:r>
              <a:rPr lang="en-US" sz="1200" dirty="0"/>
              <a:t>= </a:t>
            </a:r>
            <a:r>
              <a:rPr lang="en-US" sz="1200" dirty="0">
                <a:solidFill>
                  <a:srgbClr val="C00000"/>
                </a:solidFill>
              </a:rPr>
              <a:t>15</a:t>
            </a:r>
          </a:p>
          <a:p>
            <a:r>
              <a:rPr lang="en-US" sz="1200" dirty="0">
                <a:solidFill>
                  <a:srgbClr val="0070C0"/>
                </a:solidFill>
              </a:rPr>
              <a:t>Sign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-</a:t>
            </a:r>
          </a:p>
          <a:p>
            <a:r>
              <a:rPr lang="en-US" sz="1200" dirty="0">
                <a:solidFill>
                  <a:srgbClr val="0070C0"/>
                </a:solidFill>
              </a:rPr>
              <a:t>Sum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35</a:t>
            </a:r>
          </a:p>
          <a:p>
            <a:endParaRPr lang="en-US" sz="1200" dirty="0">
              <a:solidFill>
                <a:srgbClr val="C00000"/>
              </a:solidFill>
            </a:endParaRPr>
          </a:p>
          <a:p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0110D44-DD3A-479A-B38E-E09040F07640}"/>
              </a:ext>
            </a:extLst>
          </p:cNvPr>
          <p:cNvSpPr/>
          <p:nvPr/>
        </p:nvSpPr>
        <p:spPr>
          <a:xfrm>
            <a:off x="363984" y="3538322"/>
            <a:ext cx="6702642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7131EF8-A867-4F52-8FEC-2D023A91AF4D}"/>
              </a:ext>
            </a:extLst>
          </p:cNvPr>
          <p:cNvCxnSpPr>
            <a:cxnSpLocks/>
          </p:cNvCxnSpPr>
          <p:nvPr/>
        </p:nvCxnSpPr>
        <p:spPr>
          <a:xfrm flipH="1">
            <a:off x="2605168" y="5603142"/>
            <a:ext cx="4904087" cy="4863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FE824AE-FA17-45DE-89DE-D9D4F7C812B2}"/>
              </a:ext>
            </a:extLst>
          </p:cNvPr>
          <p:cNvSpPr txBox="1"/>
          <p:nvPr/>
        </p:nvSpPr>
        <p:spPr>
          <a:xfrm>
            <a:off x="2605165" y="5238673"/>
            <a:ext cx="4683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35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F31459-6F62-457D-914B-DD5D9268EB54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7" name="Picture 16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0F1C11E1-314A-4275-A52E-BC709F1211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8" name="Picture 17">
            <a:hlinkClick r:id="rId5" action="ppaction://hlinksldjump"/>
            <a:extLst>
              <a:ext uri="{FF2B5EF4-FFF2-40B4-BE49-F238E27FC236}">
                <a16:creationId xmlns:a16="http://schemas.microsoft.com/office/drawing/2014/main" id="{4FC891EA-72A6-427A-B0BA-7C2A7CD5B2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86196E-B40D-4110-A343-274C79D37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 of 7</a:t>
            </a:r>
          </a:p>
        </p:txBody>
      </p:sp>
      <p:sp>
        <p:nvSpPr>
          <p:cNvPr id="19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DECC4B15-3C94-41F4-B901-C1630BE8887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0.3</a:t>
            </a: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693367D6-9FE6-4C81-BD41-41CCCBFD3D8F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Example 3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6339827-975B-43F6-8C26-039A35C648E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6DDB3D01-CAE8-40F6-8414-E72853FBA66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4" name="Picture 23">
              <a:hlinkClick r:id="rId10" action="ppaction://hlinksldjump"/>
              <a:extLst>
                <a:ext uri="{FF2B5EF4-FFF2-40B4-BE49-F238E27FC236}">
                  <a16:creationId xmlns:a16="http://schemas.microsoft.com/office/drawing/2014/main" id="{853DCDD2-1BCE-4B14-AB68-89D69E93F17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3BC3E24-1EEA-495D-99CC-8491CA3A18C9}"/>
              </a:ext>
            </a:extLst>
          </p:cNvPr>
          <p:cNvSpPr txBox="1"/>
          <p:nvPr/>
        </p:nvSpPr>
        <p:spPr>
          <a:xfrm>
            <a:off x="6856319" y="5781854"/>
            <a:ext cx="1019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b="1" dirty="0">
                <a:solidFill>
                  <a:srgbClr val="002060"/>
                </a:solidFill>
              </a:rPr>
              <a:t>35</a:t>
            </a:r>
          </a:p>
        </p:txBody>
      </p:sp>
    </p:spTree>
    <p:extLst>
      <p:ext uri="{BB962C8B-B14F-4D97-AF65-F5344CB8AC3E}">
        <p14:creationId xmlns:p14="http://schemas.microsoft.com/office/powerpoint/2010/main" val="18234894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39199B0-8EB2-4603-A3C3-0E13A7740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0.4.</a:t>
            </a:r>
            <a:r>
              <a:rPr lang="en-US" dirty="0"/>
              <a:t> Algorithms, Pseudocode, &amp; Flowcharts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1334E8-4428-4EBA-8CC6-32217A4B1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48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889E0-70C6-45F8-A7DF-BF0C196D4F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hlinkClick r:id="rId2" action="ppaction://hlinksldjump"/>
              </a:rPr>
              <a:t>Example 4: Determining a Student’s Final Grade</a:t>
            </a:r>
            <a:endParaRPr lang="en-US" dirty="0"/>
          </a:p>
          <a:p>
            <a:pPr algn="l"/>
            <a:r>
              <a:rPr lang="en-US" dirty="0">
                <a:hlinkClick r:id="rId3" action="ppaction://hlinksldjump"/>
              </a:rPr>
              <a:t>Flowcharts</a:t>
            </a:r>
            <a:endParaRPr lang="en-US" dirty="0"/>
          </a:p>
          <a:p>
            <a:pPr algn="l"/>
            <a:r>
              <a:rPr lang="en-US" dirty="0">
                <a:hlinkClick r:id="rId4" action="ppaction://hlinksldjump"/>
              </a:rPr>
              <a:t>Flowchart Symbols</a:t>
            </a:r>
            <a:endParaRPr lang="en-US" dirty="0"/>
          </a:p>
          <a:p>
            <a:pPr algn="l"/>
            <a:r>
              <a:rPr lang="en-US" dirty="0">
                <a:hlinkClick r:id="rId5" action="ppaction://hlinksldjump"/>
              </a:rPr>
              <a:t>Example 5: Converting The Length</a:t>
            </a:r>
            <a:endParaRPr lang="en-US" dirty="0"/>
          </a:p>
          <a:p>
            <a:pPr algn="l"/>
            <a:r>
              <a:rPr lang="en-US" dirty="0">
                <a:hlinkClick r:id="rId6" action="ppaction://hlinksldjump"/>
              </a:rPr>
              <a:t>Example 6: Area of a Rectangle Calculator</a:t>
            </a:r>
            <a:endParaRPr lang="en-US" dirty="0"/>
          </a:p>
        </p:txBody>
      </p:sp>
      <p:pic>
        <p:nvPicPr>
          <p:cNvPr id="5" name="Picture 4">
            <a:hlinkClick r:id="rId7" action="ppaction://hlinksldjump"/>
            <a:extLst>
              <a:ext uri="{FF2B5EF4-FFF2-40B4-BE49-F238E27FC236}">
                <a16:creationId xmlns:a16="http://schemas.microsoft.com/office/drawing/2014/main" id="{F854936E-EB29-454A-8572-A4F0686E19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7" name="Picture 6" descr="A close up of a sign&#10;&#10;Description automatically generated">
            <a:hlinkClick r:id="rId9"/>
            <a:extLst>
              <a:ext uri="{FF2B5EF4-FFF2-40B4-BE49-F238E27FC236}">
                <a16:creationId xmlns:a16="http://schemas.microsoft.com/office/drawing/2014/main" id="{ED3A65FD-624E-4757-A463-4D904D3A7FD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117889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6260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E3574-1E5A-4AB2-BF0E-A1120339E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Algorithm, Pseudocode, &amp; Flowcharts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95883-A2BF-4650-B116-54219BA17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49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E9545-BBE6-4472-AD1A-D25E5D05BD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What is an algorithm?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A </a:t>
            </a:r>
            <a:r>
              <a:rPr lang="en-US" altLang="en-US" sz="2400" dirty="0">
                <a:solidFill>
                  <a:schemeClr val="accent2"/>
                </a:solidFill>
              </a:rPr>
              <a:t>step-by-step</a:t>
            </a:r>
            <a:r>
              <a:rPr lang="en-US" altLang="en-US" sz="2400" dirty="0"/>
              <a:t> series of </a:t>
            </a:r>
            <a:r>
              <a:rPr lang="en-US" altLang="en-US" sz="2400" dirty="0">
                <a:solidFill>
                  <a:schemeClr val="accent2"/>
                </a:solidFill>
              </a:rPr>
              <a:t>instructions</a:t>
            </a:r>
            <a:r>
              <a:rPr lang="en-US" altLang="en-US" sz="2400" dirty="0"/>
              <a:t> in order to perform a </a:t>
            </a:r>
            <a:r>
              <a:rPr lang="en-US" altLang="en-US" sz="2400" dirty="0">
                <a:solidFill>
                  <a:schemeClr val="accent2"/>
                </a:solidFill>
              </a:rPr>
              <a:t>specific task</a:t>
            </a:r>
            <a:r>
              <a:rPr lang="en-US" altLang="en-US" sz="2400" dirty="0"/>
              <a:t>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An algorithm must: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sz="1800" dirty="0"/>
              <a:t>Be lucid (</a:t>
            </a:r>
            <a:r>
              <a:rPr lang="en-US" altLang="en-US" sz="1800" dirty="0">
                <a:solidFill>
                  <a:schemeClr val="accent2"/>
                </a:solidFill>
              </a:rPr>
              <a:t>clear</a:t>
            </a:r>
            <a:r>
              <a:rPr lang="en-US" altLang="en-US" sz="1800" dirty="0"/>
              <a:t>), </a:t>
            </a:r>
            <a:r>
              <a:rPr lang="en-US" altLang="en-US" sz="1800" dirty="0">
                <a:solidFill>
                  <a:schemeClr val="accent2"/>
                </a:solidFill>
              </a:rPr>
              <a:t>precise</a:t>
            </a:r>
            <a:r>
              <a:rPr lang="en-US" altLang="en-US" sz="1800" dirty="0"/>
              <a:t> and </a:t>
            </a:r>
            <a:r>
              <a:rPr lang="en-US" altLang="en-US" sz="1800" dirty="0">
                <a:solidFill>
                  <a:schemeClr val="accent2"/>
                </a:solidFill>
              </a:rPr>
              <a:t>unambiguous</a:t>
            </a:r>
            <a:r>
              <a:rPr lang="en-US" altLang="en-US" sz="1800" dirty="0"/>
              <a:t>.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sz="1800" dirty="0"/>
              <a:t>Give the correct solution in </a:t>
            </a:r>
            <a:r>
              <a:rPr lang="en-US" altLang="en-US" sz="1800" dirty="0">
                <a:solidFill>
                  <a:schemeClr val="accent2"/>
                </a:solidFill>
              </a:rPr>
              <a:t>all cases</a:t>
            </a:r>
            <a:r>
              <a:rPr lang="en-US" altLang="en-US" sz="1800" dirty="0"/>
              <a:t>, and </a:t>
            </a:r>
            <a:r>
              <a:rPr lang="en-US" altLang="en-US" sz="1800" dirty="0">
                <a:solidFill>
                  <a:schemeClr val="accent2"/>
                </a:solidFill>
              </a:rPr>
              <a:t>eventually end</a:t>
            </a:r>
            <a:r>
              <a:rPr lang="en-US" altLang="en-US" sz="1800" dirty="0"/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What is pseudocode?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It is </a:t>
            </a:r>
            <a:r>
              <a:rPr lang="en-US" altLang="en-US" sz="2400" dirty="0">
                <a:solidFill>
                  <a:schemeClr val="accent2"/>
                </a:solidFill>
              </a:rPr>
              <a:t>English that looks similar to code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sz="1800" dirty="0"/>
              <a:t>But it is not actual code (only looks a little similar) .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sz="1800" dirty="0"/>
              <a:t>Think of pseudocode as a way of </a:t>
            </a:r>
            <a:r>
              <a:rPr lang="en-US" altLang="en-US" sz="1800" dirty="0">
                <a:solidFill>
                  <a:schemeClr val="accent2"/>
                </a:solidFill>
              </a:rPr>
              <a:t>expressing</a:t>
            </a:r>
            <a:r>
              <a:rPr lang="en-US" altLang="en-US" sz="1800" dirty="0"/>
              <a:t> your </a:t>
            </a:r>
            <a:r>
              <a:rPr lang="en-US" altLang="en-US" sz="1800" dirty="0">
                <a:solidFill>
                  <a:schemeClr val="accent2"/>
                </a:solidFill>
              </a:rPr>
              <a:t>algorithm</a:t>
            </a:r>
            <a:r>
              <a:rPr lang="en-US" altLang="en-US" sz="1800" dirty="0"/>
              <a:t>.</a:t>
            </a:r>
            <a:endParaRPr lang="en-US" altLang="en-US" sz="1800" dirty="0">
              <a:solidFill>
                <a:schemeClr val="accent2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What is a flowchart?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A </a:t>
            </a:r>
            <a:r>
              <a:rPr lang="en-US" altLang="en-US" sz="2400" dirty="0">
                <a:solidFill>
                  <a:schemeClr val="accent2"/>
                </a:solidFill>
              </a:rPr>
              <a:t>graphical representation </a:t>
            </a:r>
            <a:r>
              <a:rPr lang="en-US" altLang="en-US" sz="2400" dirty="0"/>
              <a:t>of the sequence of operations in an information system or </a:t>
            </a:r>
            <a:r>
              <a:rPr lang="en-US" altLang="en-US" dirty="0"/>
              <a:t>program.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alt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A4189D33-6743-493C-868C-75E067C211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794A61B3-8733-4F1B-9551-627C210E5B0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1795052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405C62-780F-4476-AE2C-0B5DC7560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0.1.</a:t>
            </a:r>
            <a:r>
              <a:rPr lang="en-US" dirty="0"/>
              <a:t> Problem-Solving &amp; Computer Science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D58733-2BFE-46D9-A043-21E8055C8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A9AEC7-A930-4F05-BA08-8C954242BA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What is Computer Science?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Example 1: Road Example</a:t>
            </a:r>
            <a:endParaRPr lang="en-US" dirty="0">
              <a:hlinkClick r:id="rId4" action="ppaction://hlinksldjump"/>
            </a:endParaRPr>
          </a:p>
          <a:p>
            <a:r>
              <a:rPr lang="en-US" dirty="0">
                <a:hlinkClick r:id="rId5" action="ppaction://hlinksldjump"/>
              </a:rPr>
              <a:t>Algorithms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Example 2: Area of a Rectangle Calculator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hlinkClick r:id="rId6" action="ppaction://hlinksldjump"/>
            <a:extLst>
              <a:ext uri="{FF2B5EF4-FFF2-40B4-BE49-F238E27FC236}">
                <a16:creationId xmlns:a16="http://schemas.microsoft.com/office/drawing/2014/main" id="{77A1A791-3A9E-451E-BC45-F6D94BAC24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hlinkClick r:id="rId8"/>
            <a:extLst>
              <a:ext uri="{FF2B5EF4-FFF2-40B4-BE49-F238E27FC236}">
                <a16:creationId xmlns:a16="http://schemas.microsoft.com/office/drawing/2014/main" id="{BF9832E9-B619-4FD9-818C-1AD1746569E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5350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99809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4FEC8-FDC4-4583-BF06-73ECCC5E0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Algorithm, Pseudocode, &amp; Flowcharts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8C793D-FC92-4B60-9494-000A47D89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50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B9D0E-41BA-4278-A86D-A4E735F8C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For Clarity: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An </a:t>
            </a:r>
            <a:r>
              <a:rPr lang="en-US" altLang="en-US" sz="2400" dirty="0">
                <a:solidFill>
                  <a:schemeClr val="accent2"/>
                </a:solidFill>
              </a:rPr>
              <a:t>algorithm</a:t>
            </a:r>
            <a:r>
              <a:rPr lang="en-US" altLang="en-US" sz="2400" dirty="0"/>
              <a:t> is </a:t>
            </a:r>
            <a:r>
              <a:rPr lang="en-US" altLang="en-US" sz="2400" dirty="0">
                <a:solidFill>
                  <a:schemeClr val="accent2"/>
                </a:solidFill>
              </a:rPr>
              <a:t>a series of steps </a:t>
            </a:r>
            <a:r>
              <a:rPr lang="en-US" altLang="en-US" sz="2400" dirty="0"/>
              <a:t>you take </a:t>
            </a:r>
            <a:r>
              <a:rPr lang="en-US" altLang="en-US" sz="2400" dirty="0">
                <a:solidFill>
                  <a:schemeClr val="accent2"/>
                </a:solidFill>
              </a:rPr>
              <a:t>to solve a problem</a:t>
            </a:r>
            <a:r>
              <a:rPr lang="en-US" altLang="en-US" sz="2400" dirty="0"/>
              <a:t>, just like a </a:t>
            </a:r>
            <a:r>
              <a:rPr lang="en-US" altLang="en-US" sz="2400" dirty="0">
                <a:solidFill>
                  <a:schemeClr val="accent2"/>
                </a:solidFill>
              </a:rPr>
              <a:t>recipe</a:t>
            </a:r>
            <a:r>
              <a:rPr lang="en-US" altLang="en-US" sz="2400" dirty="0"/>
              <a:t> is a series of steps you take to </a:t>
            </a:r>
            <a:r>
              <a:rPr lang="en-US" altLang="en-US" sz="2400"/>
              <a:t>make </a:t>
            </a:r>
            <a:r>
              <a:rPr lang="en-US" altLang="en-US" sz="2400">
                <a:solidFill>
                  <a:schemeClr val="bg1">
                    <a:lumMod val="50000"/>
                  </a:schemeClr>
                </a:solidFill>
              </a:rPr>
              <a:t>a food</a:t>
            </a:r>
            <a:r>
              <a:rPr lang="en-US" altLang="en-US" sz="2400"/>
              <a:t>!</a:t>
            </a:r>
            <a:endParaRPr lang="en-US" altLang="en-US" sz="24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Now, we </a:t>
            </a:r>
            <a:r>
              <a:rPr lang="en-US" altLang="en-US" sz="2400" dirty="0">
                <a:solidFill>
                  <a:schemeClr val="accent2"/>
                </a:solidFill>
              </a:rPr>
              <a:t>express our algorithms in many ways</a:t>
            </a:r>
            <a:r>
              <a:rPr lang="en-US" altLang="en-US" sz="2400" dirty="0"/>
              <a:t>: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sz="2000" b="1" dirty="0">
                <a:solidFill>
                  <a:schemeClr val="accent2">
                    <a:lumMod val="75000"/>
                  </a:schemeClr>
                </a:solidFill>
              </a:rPr>
              <a:t>Pseudocode</a:t>
            </a:r>
            <a:r>
              <a:rPr lang="en-US" altLang="en-US" sz="2000" dirty="0"/>
              <a:t>: this is not “real code”, but a slightly more formal way of writing the algorithmic steps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en-US" altLang="en-US" sz="2000" dirty="0"/>
              <a:t>As an example, maybe the programmer does not know the language he/she will use. Therefore, they just write pseudocode during Problem-Solving Phase.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sz="2000" b="1" dirty="0">
                <a:solidFill>
                  <a:schemeClr val="accent2">
                    <a:lumMod val="75000"/>
                  </a:schemeClr>
                </a:solidFill>
              </a:rPr>
              <a:t>Flowchart</a:t>
            </a:r>
            <a:r>
              <a:rPr lang="en-US" altLang="en-US" sz="2000" dirty="0"/>
              <a:t>: this is a graphical representation of the algorithm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sz="2000" b="1" dirty="0">
                <a:solidFill>
                  <a:schemeClr val="accent2">
                    <a:lumMod val="75000"/>
                  </a:schemeClr>
                </a:solidFill>
              </a:rPr>
              <a:t>Actual code</a:t>
            </a:r>
            <a:r>
              <a:rPr lang="en-US" altLang="en-US" sz="2000" dirty="0"/>
              <a:t>: this is during the Implementation Phase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en-US" altLang="en-US" sz="2000" dirty="0"/>
              <a:t>Python, Java, C++, C, </a:t>
            </a:r>
            <a:r>
              <a:rPr lang="en-US" altLang="en-US" sz="2000" dirty="0" err="1"/>
              <a:t>etc</a:t>
            </a:r>
            <a:endParaRPr lang="en-US" altLang="en-US" sz="2000" dirty="0"/>
          </a:p>
          <a:p>
            <a:pPr lvl="2">
              <a:spcBef>
                <a:spcPts val="0"/>
              </a:spcBef>
              <a:spcAft>
                <a:spcPts val="600"/>
              </a:spcAft>
            </a:pPr>
            <a:endParaRPr lang="en-US" sz="18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9B6C9924-B695-401C-B330-EBC6D8ED33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BC52C6ED-93A2-42A5-8241-7065C6A797E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31913940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7FA36-B5B6-4248-88C5-D9317BEE3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 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878E1F-D377-494D-BEBE-BF1ADD99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C5CD05-676F-4A13-95E5-48650465F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7"/>
            <a:ext cx="8851392" cy="2411801"/>
          </a:xfrm>
        </p:spPr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sz="2800" dirty="0"/>
              <a:t>Write an algorithm and pseudocode to determine a student’s final grade and indicate whether it is passing or failing. The final grade is calculated as the average of four marks.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945E6686-F340-4697-B76C-5F022973F8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9D4E65-6B44-48AD-BA61-862F7109B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4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9EC8CCE9-26DF-463A-8020-811F66A88B7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361900076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7FA36-B5B6-4248-88C5-D9317BEE3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Algorithm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878E1F-D377-494D-BEBE-BF1ADD99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C5CD05-676F-4A13-95E5-48650465F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8"/>
            <a:ext cx="8851392" cy="1168928"/>
          </a:xfrm>
        </p:spPr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sz="2400" dirty="0"/>
              <a:t>Write an algorithm and pseudocode to determine a student’s final grade and indicate whether it is passing or failing. The final grade is calculated as the average of four marks.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3DC1075-528F-4136-8135-20EA28041B3C}"/>
              </a:ext>
            </a:extLst>
          </p:cNvPr>
          <p:cNvSpPr txBox="1">
            <a:spLocks/>
          </p:cNvSpPr>
          <p:nvPr/>
        </p:nvSpPr>
        <p:spPr>
          <a:xfrm>
            <a:off x="146304" y="2610035"/>
            <a:ext cx="8851392" cy="392392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>
              <a:buNone/>
            </a:pPr>
            <a:r>
              <a:rPr lang="en-US" sz="2400" u="sng" dirty="0">
                <a:solidFill>
                  <a:schemeClr val="accent2">
                    <a:lumMod val="75000"/>
                  </a:schemeClr>
                </a:solidFill>
              </a:rPr>
              <a:t>Algorithm: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Ask the user to enter 4 marks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Calculate the marks average (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) by summing marks and it dividing by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average (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) is greater than or equal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End if</a:t>
            </a:r>
          </a:p>
        </p:txBody>
      </p:sp>
      <p:pic>
        <p:nvPicPr>
          <p:cNvPr id="8" name="Picture 7">
            <a:hlinkClick r:id="rId2" action="ppaction://hlinksldjump"/>
            <a:extLst>
              <a:ext uri="{FF2B5EF4-FFF2-40B4-BE49-F238E27FC236}">
                <a16:creationId xmlns:a16="http://schemas.microsoft.com/office/drawing/2014/main" id="{05CE9A00-69BC-4019-BC09-86F1931C40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38F7A-3D69-4F75-9C50-492EB09BD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4</a:t>
            </a:r>
            <a:endParaRPr lang="en-US" dirty="0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CC6A8A8E-F819-4B1E-996B-10E120DC07C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19526353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7FA36-B5B6-4248-88C5-D9317BEE3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Pseudocode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878E1F-D377-494D-BEBE-BF1ADD991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C5CD05-676F-4A13-95E5-48650465F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5" y="1441108"/>
            <a:ext cx="8851392" cy="1168928"/>
          </a:xfrm>
        </p:spPr>
        <p:txBody>
          <a:bodyPr>
            <a:normAutofit/>
          </a:bodyPr>
          <a:lstStyle/>
          <a:p>
            <a:pPr marL="91440" indent="0" algn="just">
              <a:buNone/>
            </a:pPr>
            <a:r>
              <a:rPr lang="en-US" sz="2400" dirty="0"/>
              <a:t>Write an algorithm and pseudocode to determine a student’s final grade and indicate whether it is passing or failing. The final grade is calculated as the average of four marks.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3DC1075-528F-4136-8135-20EA28041B3C}"/>
              </a:ext>
            </a:extLst>
          </p:cNvPr>
          <p:cNvSpPr txBox="1">
            <a:spLocks/>
          </p:cNvSpPr>
          <p:nvPr/>
        </p:nvSpPr>
        <p:spPr>
          <a:xfrm>
            <a:off x="146304" y="2610035"/>
            <a:ext cx="8851392" cy="392392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0">
              <a:buNone/>
            </a:pPr>
            <a:r>
              <a:rPr lang="en-US" sz="2400" u="sng" dirty="0">
                <a:solidFill>
                  <a:schemeClr val="accent2">
                    <a:lumMod val="75000"/>
                  </a:schemeClr>
                </a:solidFill>
              </a:rPr>
              <a:t>Pseudocode: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</p:txBody>
      </p:sp>
      <p:pic>
        <p:nvPicPr>
          <p:cNvPr id="8" name="Picture 7">
            <a:hlinkClick r:id="rId2" action="ppaction://hlinksldjump"/>
            <a:extLst>
              <a:ext uri="{FF2B5EF4-FFF2-40B4-BE49-F238E27FC236}">
                <a16:creationId xmlns:a16="http://schemas.microsoft.com/office/drawing/2014/main" id="{BC40D487-10A5-48AD-9C4A-247DE78346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9F41AB-08F4-46F6-BCFC-A918B131E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4</a:t>
            </a:r>
            <a:endParaRPr lang="en-US" dirty="0"/>
          </a:p>
        </p:txBody>
      </p:sp>
      <p:sp>
        <p:nvSpPr>
          <p:cNvPr id="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8A554316-6CB3-4CC0-94B1-19F90FD1255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2962712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1425425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AA01E45-5722-41E1-8B79-91157F869196}"/>
              </a:ext>
            </a:extLst>
          </p:cNvPr>
          <p:cNvCxnSpPr>
            <a:cxnSpLocks/>
          </p:cNvCxnSpPr>
          <p:nvPr/>
        </p:nvCxnSpPr>
        <p:spPr>
          <a:xfrm flipH="1">
            <a:off x="2101097" y="5924633"/>
            <a:ext cx="5408157" cy="234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2384735" y="5555301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Mark1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80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Mark2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90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Mark3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95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Mark4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85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A323719-F3F2-4EA0-BBAA-FAC9CB020EE7}"/>
              </a:ext>
            </a:extLst>
          </p:cNvPr>
          <p:cNvCxnSpPr>
            <a:cxnSpLocks/>
          </p:cNvCxnSpPr>
          <p:nvPr/>
        </p:nvCxnSpPr>
        <p:spPr>
          <a:xfrm flipH="1">
            <a:off x="2101097" y="5301302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891C971-4790-4181-B6B5-5F7DBC437EC8}"/>
              </a:ext>
            </a:extLst>
          </p:cNvPr>
          <p:cNvSpPr txBox="1"/>
          <p:nvPr/>
        </p:nvSpPr>
        <p:spPr>
          <a:xfrm>
            <a:off x="2384735" y="4936833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 am waiting you to give me 4 marks</a:t>
            </a:r>
          </a:p>
        </p:txBody>
      </p:sp>
      <p:pic>
        <p:nvPicPr>
          <p:cNvPr id="20" name="Picture 1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700D16D3-5BF7-4AD7-BDB8-EAD9E51F5E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3A89DD6-7561-4C7A-B1A1-9F4B2F11BC3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9" name="Picture 18">
            <a:hlinkClick r:id="rId5" action="ppaction://hlinksldjump"/>
            <a:extLst>
              <a:ext uri="{FF2B5EF4-FFF2-40B4-BE49-F238E27FC236}">
                <a16:creationId xmlns:a16="http://schemas.microsoft.com/office/drawing/2014/main" id="{F51D0A20-9701-42D9-A7DA-F6459EF501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92D43-4FBD-4AE9-98A1-4E2F2AB7D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5</a:t>
            </a:r>
            <a:endParaRPr lang="en-US" dirty="0"/>
          </a:p>
        </p:txBody>
      </p:sp>
      <p:sp>
        <p:nvSpPr>
          <p:cNvPr id="22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CD9E0F31-A2A8-4C7C-A486-ADC583BDD18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24" name="Footer Placeholder 2">
            <a:extLst>
              <a:ext uri="{FF2B5EF4-FFF2-40B4-BE49-F238E27FC236}">
                <a16:creationId xmlns:a16="http://schemas.microsoft.com/office/drawing/2014/main" id="{097A323A-4146-4F12-8960-9C66FB701D3B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BD5CABB-9567-4F51-9FB7-EC19279142E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6" name="Picture 25">
              <a:hlinkClick r:id="rId8" action="ppaction://hlinksldjump"/>
              <a:extLst>
                <a:ext uri="{FF2B5EF4-FFF2-40B4-BE49-F238E27FC236}">
                  <a16:creationId xmlns:a16="http://schemas.microsoft.com/office/drawing/2014/main" id="{132BB6E5-5A20-497E-A0E2-4FB8DE49E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7" name="Picture 2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4C21858-A2FD-4DE6-92B7-D1ECF90223A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78873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1780532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1682273" y="4908412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Mark1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Mark2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90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Mark3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95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Mark4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34A5B-2D2E-4AD0-9C33-A67B6468324A}"/>
              </a:ext>
            </a:extLst>
          </p:cNvPr>
          <p:cNvSpPr txBox="1"/>
          <p:nvPr/>
        </p:nvSpPr>
        <p:spPr>
          <a:xfrm>
            <a:off x="1682273" y="5185411"/>
            <a:ext cx="42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Avg</a:t>
            </a:r>
            <a:r>
              <a:rPr lang="en-US" sz="1600" dirty="0"/>
              <a:t> =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sz="1600" dirty="0">
                <a:solidFill>
                  <a:srgbClr val="C00000"/>
                </a:solidFill>
              </a:rPr>
              <a:t>80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C00000"/>
                </a:solidFill>
              </a:rPr>
              <a:t>90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C00000"/>
                </a:solidFill>
              </a:rPr>
              <a:t>95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C00000"/>
                </a:solidFill>
              </a:rPr>
              <a:t>85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/ 4 = </a:t>
            </a:r>
            <a:r>
              <a:rPr lang="en-US" sz="1600" dirty="0">
                <a:solidFill>
                  <a:srgbClr val="C00000"/>
                </a:solidFill>
              </a:rPr>
              <a:t>350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/ 4 = </a:t>
            </a:r>
            <a:r>
              <a:rPr lang="en-US" sz="1600" dirty="0">
                <a:solidFill>
                  <a:srgbClr val="C00000"/>
                </a:solidFill>
              </a:rPr>
              <a:t>87.5</a:t>
            </a:r>
          </a:p>
        </p:txBody>
      </p:sp>
      <p:pic>
        <p:nvPicPr>
          <p:cNvPr id="13" name="Picture 12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82A41B96-1B2F-4FC2-912E-131276CA65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42BA6CF-1965-4FD4-81A4-B7F5283FAC78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7" name="Picture 16">
            <a:hlinkClick r:id="rId5" action="ppaction://hlinksldjump"/>
            <a:extLst>
              <a:ext uri="{FF2B5EF4-FFF2-40B4-BE49-F238E27FC236}">
                <a16:creationId xmlns:a16="http://schemas.microsoft.com/office/drawing/2014/main" id="{8D043518-62E3-4EC3-941F-002620A074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CC303-CA59-4365-AD2A-DB6B93B54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5</a:t>
            </a:r>
          </a:p>
        </p:txBody>
      </p:sp>
      <p:sp>
        <p:nvSpPr>
          <p:cNvPr id="18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883DFB12-C33A-43B7-AF64-19FC03AD43D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4270DF72-AF56-4E58-9840-D6BD75EE3681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A2AB555-15C3-4A33-906B-B775C871A0CC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3290B3B7-8FAA-4067-AA66-E259A494B28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2319C064-ED2F-4E12-95D5-A14BAF6E1A1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907649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2144517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1682273" y="4908412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Mark1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Mark2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90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Mark3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95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Mark4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34A5B-2D2E-4AD0-9C33-A67B6468324A}"/>
              </a:ext>
            </a:extLst>
          </p:cNvPr>
          <p:cNvSpPr txBox="1"/>
          <p:nvPr/>
        </p:nvSpPr>
        <p:spPr>
          <a:xfrm>
            <a:off x="1682271" y="5185411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Avg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87.5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C3284A-6D0C-430D-8595-7998534E64A7}"/>
              </a:ext>
            </a:extLst>
          </p:cNvPr>
          <p:cNvSpPr txBox="1"/>
          <p:nvPr/>
        </p:nvSpPr>
        <p:spPr>
          <a:xfrm>
            <a:off x="1682269" y="5454116"/>
            <a:ext cx="42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highlight>
                  <a:srgbClr val="FFFFD1"/>
                </a:highlight>
              </a:rPr>
              <a:t>Avg </a:t>
            </a:r>
            <a:r>
              <a:rPr lang="en-US" sz="1600" dirty="0">
                <a:highlight>
                  <a:srgbClr val="FFFFD1"/>
                </a:highlight>
              </a:rPr>
              <a:t>&gt;= </a:t>
            </a:r>
            <a:r>
              <a:rPr lang="en-US" sz="1600" dirty="0">
                <a:solidFill>
                  <a:schemeClr val="tx2"/>
                </a:solidFill>
                <a:highlight>
                  <a:srgbClr val="FFFFD1"/>
                </a:highlight>
              </a:rPr>
              <a:t>60</a:t>
            </a:r>
            <a:r>
              <a:rPr lang="en-US" sz="1600" dirty="0">
                <a:highlight>
                  <a:srgbClr val="FFFFD1"/>
                </a:highlight>
              </a:rPr>
              <a:t> </a:t>
            </a:r>
            <a:r>
              <a:rPr lang="en-US" sz="1600" dirty="0"/>
              <a:t>= </a:t>
            </a:r>
            <a:r>
              <a:rPr lang="en-US" sz="1600" dirty="0">
                <a:solidFill>
                  <a:srgbClr val="C00000"/>
                </a:solidFill>
                <a:highlight>
                  <a:srgbClr val="FFFFD1"/>
                </a:highlight>
              </a:rPr>
              <a:t>87.5</a:t>
            </a:r>
            <a:r>
              <a:rPr lang="en-US" sz="1600" dirty="0">
                <a:solidFill>
                  <a:srgbClr val="FF0000"/>
                </a:solidFill>
                <a:highlight>
                  <a:srgbClr val="FFFFD1"/>
                </a:highlight>
              </a:rPr>
              <a:t> </a:t>
            </a:r>
            <a:r>
              <a:rPr lang="en-US" sz="1600" dirty="0">
                <a:highlight>
                  <a:srgbClr val="FFFFD1"/>
                </a:highlight>
              </a:rPr>
              <a:t>&gt;=</a:t>
            </a:r>
            <a:r>
              <a:rPr lang="en-US" sz="1600" dirty="0">
                <a:solidFill>
                  <a:srgbClr val="FF0000"/>
                </a:solidFill>
                <a:highlight>
                  <a:srgbClr val="FFFFD1"/>
                </a:highlight>
              </a:rPr>
              <a:t> </a:t>
            </a:r>
            <a:r>
              <a:rPr lang="en-US" sz="1600" dirty="0">
                <a:solidFill>
                  <a:schemeClr val="tx2"/>
                </a:solidFill>
                <a:highlight>
                  <a:srgbClr val="FFFFD1"/>
                </a:highlight>
              </a:rPr>
              <a:t>60</a:t>
            </a:r>
            <a:r>
              <a:rPr lang="en-US" sz="1600" dirty="0">
                <a:solidFill>
                  <a:srgbClr val="FF0000"/>
                </a:solidFill>
                <a:highlight>
                  <a:srgbClr val="FFFFD1"/>
                </a:highlight>
              </a:rPr>
              <a:t> </a:t>
            </a:r>
            <a:r>
              <a:rPr lang="en-US" sz="1600" dirty="0"/>
              <a:t>= </a:t>
            </a:r>
            <a:r>
              <a:rPr lang="en-US" sz="1600" dirty="0">
                <a:solidFill>
                  <a:srgbClr val="C00000"/>
                </a:solidFill>
              </a:rPr>
              <a:t>Yes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FAFBA9-4D7C-4B36-91E4-F673969C5127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5" name="Picture 14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600B482C-B65E-4087-A849-71CB7C98CC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7" name="Picture 16">
            <a:hlinkClick r:id="rId5" action="ppaction://hlinksldjump"/>
            <a:extLst>
              <a:ext uri="{FF2B5EF4-FFF2-40B4-BE49-F238E27FC236}">
                <a16:creationId xmlns:a16="http://schemas.microsoft.com/office/drawing/2014/main" id="{F9FB5358-F03B-47A9-8399-6E21E30E24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451D5-C6F1-4EFD-BCDF-9CE91FB9C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5</a:t>
            </a:r>
          </a:p>
        </p:txBody>
      </p:sp>
      <p:sp>
        <p:nvSpPr>
          <p:cNvPr id="18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C2BED588-BD46-4BC1-B664-EFE103609FC5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C32442D7-5FF4-4C7B-BD78-9EFC98F7BB22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66A18EC-CC85-449D-94B1-FEE4E143BCCD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31D1E586-B6B1-45E3-A037-038BB4F5BD4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FD467C15-5E18-4AB4-8E65-3D412CDBE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460608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2481869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1682273" y="4908412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Mark1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Mark2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90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Mark3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95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Mark4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34A5B-2D2E-4AD0-9C33-A67B6468324A}"/>
              </a:ext>
            </a:extLst>
          </p:cNvPr>
          <p:cNvSpPr txBox="1"/>
          <p:nvPr/>
        </p:nvSpPr>
        <p:spPr>
          <a:xfrm>
            <a:off x="1682271" y="5185411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Avg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87.5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4411585-5AE0-4BAB-BB75-8CB44652D2D9}"/>
              </a:ext>
            </a:extLst>
          </p:cNvPr>
          <p:cNvCxnSpPr>
            <a:cxnSpLocks/>
          </p:cNvCxnSpPr>
          <p:nvPr/>
        </p:nvCxnSpPr>
        <p:spPr>
          <a:xfrm flipH="1">
            <a:off x="2114402" y="5649286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FC3E346-090A-4E41-B856-7F1FEC6108DB}"/>
              </a:ext>
            </a:extLst>
          </p:cNvPr>
          <p:cNvSpPr txBox="1"/>
          <p:nvPr/>
        </p:nvSpPr>
        <p:spPr>
          <a:xfrm>
            <a:off x="2398040" y="5284817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“Pass”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4F9B9C-43AF-44A5-93CA-D130BAB3383B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8" name="Picture 17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0E8D6A3E-9BF7-4884-BC37-D262944601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9" name="Picture 18">
            <a:hlinkClick r:id="rId5" action="ppaction://hlinksldjump"/>
            <a:extLst>
              <a:ext uri="{FF2B5EF4-FFF2-40B4-BE49-F238E27FC236}">
                <a16:creationId xmlns:a16="http://schemas.microsoft.com/office/drawing/2014/main" id="{47C74622-CBEF-4BFC-88CD-4BEBD0454B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14C1F-9707-43E9-83ED-B4DFBFC8A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5</a:t>
            </a:r>
          </a:p>
        </p:txBody>
      </p:sp>
      <p:sp>
        <p:nvSpPr>
          <p:cNvPr id="20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4A658C01-3591-43C0-A11C-28848B9528C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827F536E-23B0-4764-BE6E-F96B65759C75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5EBD18B-1E39-4E70-A59D-A469295FC56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38E4557E-770F-4B64-A1C1-2B13A56F4A7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4" name="Picture 23">
              <a:hlinkClick r:id="rId10" action="ppaction://hlinksldjump"/>
              <a:extLst>
                <a:ext uri="{FF2B5EF4-FFF2-40B4-BE49-F238E27FC236}">
                  <a16:creationId xmlns:a16="http://schemas.microsoft.com/office/drawing/2014/main" id="{9DD4D107-6841-4D84-82E4-DDBBA6F5DD0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74C0573-D325-45BD-B594-C8460FAC895A}"/>
              </a:ext>
            </a:extLst>
          </p:cNvPr>
          <p:cNvSpPr txBox="1"/>
          <p:nvPr/>
        </p:nvSpPr>
        <p:spPr>
          <a:xfrm>
            <a:off x="6856319" y="5781854"/>
            <a:ext cx="1019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b="1" dirty="0">
                <a:solidFill>
                  <a:srgbClr val="002060"/>
                </a:solidFill>
              </a:rPr>
              <a:t>Pass</a:t>
            </a:r>
          </a:p>
        </p:txBody>
      </p:sp>
    </p:spTree>
    <p:extLst>
      <p:ext uri="{BB962C8B-B14F-4D97-AF65-F5344CB8AC3E}">
        <p14:creationId xmlns:p14="http://schemas.microsoft.com/office/powerpoint/2010/main" val="247916138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58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13491" y="3540209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1682273" y="4908412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Mark1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Mark2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90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Mark3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95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Mark4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34A5B-2D2E-4AD0-9C33-A67B6468324A}"/>
              </a:ext>
            </a:extLst>
          </p:cNvPr>
          <p:cNvSpPr txBox="1"/>
          <p:nvPr/>
        </p:nvSpPr>
        <p:spPr>
          <a:xfrm>
            <a:off x="1682271" y="5185411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Avg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87.5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8CB740-AEC6-4AB7-A0D7-AC0EC7AE0ED2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3" name="Picture 12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ED53F0DC-46A7-4E9C-98A6-B7043164F3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5" name="Picture 14">
            <a:hlinkClick r:id="rId5" action="ppaction://hlinksldjump"/>
            <a:extLst>
              <a:ext uri="{FF2B5EF4-FFF2-40B4-BE49-F238E27FC236}">
                <a16:creationId xmlns:a16="http://schemas.microsoft.com/office/drawing/2014/main" id="{697B20B3-5FBF-4FBD-81F7-CF35CC5A47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749176-6D64-4B35-86BD-9B1C16284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5</a:t>
            </a:r>
          </a:p>
        </p:txBody>
      </p:sp>
      <p:sp>
        <p:nvSpPr>
          <p:cNvPr id="18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9BFB49E7-653C-4D54-94BC-6916C590CBC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E9CCD114-FC25-4C4C-A452-B8690B9B4CFF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97B8CA1-6271-4745-B5AF-D4E2FE5ED26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E6CA7892-52E2-4899-83F1-C03AB9D8C7E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EECDEA72-C8C9-47C2-A72B-67A6422E8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0296095-69BE-46A9-B24E-475833718B62}"/>
              </a:ext>
            </a:extLst>
          </p:cNvPr>
          <p:cNvSpPr txBox="1"/>
          <p:nvPr/>
        </p:nvSpPr>
        <p:spPr>
          <a:xfrm>
            <a:off x="6856319" y="5781854"/>
            <a:ext cx="1019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dirty="0">
                <a:solidFill>
                  <a:srgbClr val="002060"/>
                </a:solidFill>
              </a:rPr>
              <a:t>Pass</a:t>
            </a:r>
          </a:p>
        </p:txBody>
      </p:sp>
    </p:spTree>
    <p:extLst>
      <p:ext uri="{BB962C8B-B14F-4D97-AF65-F5344CB8AC3E}">
        <p14:creationId xmlns:p14="http://schemas.microsoft.com/office/powerpoint/2010/main" val="32267025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59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1425425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AA01E45-5722-41E1-8B79-91157F869196}"/>
              </a:ext>
            </a:extLst>
          </p:cNvPr>
          <p:cNvCxnSpPr>
            <a:cxnSpLocks/>
          </p:cNvCxnSpPr>
          <p:nvPr/>
        </p:nvCxnSpPr>
        <p:spPr>
          <a:xfrm flipH="1">
            <a:off x="2101097" y="5924633"/>
            <a:ext cx="5408157" cy="23406"/>
          </a:xfrm>
          <a:prstGeom prst="straightConnector1">
            <a:avLst/>
          </a:prstGeom>
          <a:ln w="381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2384735" y="5555301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Mark1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42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Mark2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55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Mark3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60</a:t>
            </a:r>
            <a:r>
              <a:rPr lang="en-US" dirty="0"/>
              <a:t>, </a:t>
            </a:r>
            <a:r>
              <a:rPr lang="en-US" dirty="0">
                <a:solidFill>
                  <a:srgbClr val="0070C0"/>
                </a:solidFill>
              </a:rPr>
              <a:t>Mark4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37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A323719-F3F2-4EA0-BBAA-FAC9CB020EE7}"/>
              </a:ext>
            </a:extLst>
          </p:cNvPr>
          <p:cNvCxnSpPr>
            <a:cxnSpLocks/>
          </p:cNvCxnSpPr>
          <p:nvPr/>
        </p:nvCxnSpPr>
        <p:spPr>
          <a:xfrm flipH="1">
            <a:off x="2101097" y="5301302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891C971-4790-4181-B6B5-5F7DBC437EC8}"/>
              </a:ext>
            </a:extLst>
          </p:cNvPr>
          <p:cNvSpPr txBox="1"/>
          <p:nvPr/>
        </p:nvSpPr>
        <p:spPr>
          <a:xfrm>
            <a:off x="2384735" y="4936833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 am waiting you to give me 4 marks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305CEB4-1338-4FFC-986D-CD106B3203E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20" name="Picture 1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2462D69F-4CDA-47C7-8008-ADCED51198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21" name="Picture 20">
            <a:hlinkClick r:id="rId5" action="ppaction://hlinksldjump"/>
            <a:extLst>
              <a:ext uri="{FF2B5EF4-FFF2-40B4-BE49-F238E27FC236}">
                <a16:creationId xmlns:a16="http://schemas.microsoft.com/office/drawing/2014/main" id="{18DCE7AD-A164-4A1E-BC1D-E75FDF5FF2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E64E8-DE31-48C9-B286-44F9F287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6</a:t>
            </a:r>
            <a:endParaRPr lang="en-US" dirty="0"/>
          </a:p>
        </p:txBody>
      </p:sp>
      <p:sp>
        <p:nvSpPr>
          <p:cNvPr id="22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E75512EA-3541-4C0B-88C6-1CD9F6F7B29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2785E094-9E17-4F58-BE07-BC29113573B5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F98543A-0BAA-4004-94BD-41FAE473A2D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8" action="ppaction://hlinksldjump"/>
              <a:extLst>
                <a:ext uri="{FF2B5EF4-FFF2-40B4-BE49-F238E27FC236}">
                  <a16:creationId xmlns:a16="http://schemas.microsoft.com/office/drawing/2014/main" id="{04B5776C-EDEC-4FFA-8F47-99ECE08AF6D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10" action="ppaction://hlinksldjump"/>
              <a:extLst>
                <a:ext uri="{FF2B5EF4-FFF2-40B4-BE49-F238E27FC236}">
                  <a16:creationId xmlns:a16="http://schemas.microsoft.com/office/drawing/2014/main" id="{5584020D-E169-4D5D-BE79-86142FD4E24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4227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27722-8DDA-4E0E-A5C7-937C5DBE4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Computer Science?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0E2D-7163-4B6D-9E30-F19D70B38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F0974-431B-4878-B750-D54CDB43F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850"/>
              </a:spcBef>
            </a:pPr>
            <a:r>
              <a:rPr lang="en-US" altLang="en-US" sz="2400" dirty="0">
                <a:solidFill>
                  <a:srgbClr val="000000"/>
                </a:solidFill>
              </a:rPr>
              <a:t>Computer Science can be summarized with two simple words: </a:t>
            </a:r>
            <a:r>
              <a:rPr lang="en-US" altLang="en-US" sz="2400" dirty="0">
                <a:solidFill>
                  <a:schemeClr val="accent2"/>
                </a:solidFill>
              </a:rPr>
              <a:t>problem solving</a:t>
            </a:r>
            <a:r>
              <a:rPr lang="en-US" altLang="en-US" sz="2400" dirty="0">
                <a:solidFill>
                  <a:schemeClr val="tx1"/>
                </a:solidFill>
              </a:rPr>
              <a:t>.</a:t>
            </a:r>
          </a:p>
          <a:p>
            <a:pPr>
              <a:spcBef>
                <a:spcPts val="850"/>
              </a:spcBef>
            </a:pPr>
            <a:r>
              <a:rPr lang="en-US" altLang="en-US" sz="2400" dirty="0">
                <a:solidFill>
                  <a:srgbClr val="000000"/>
                </a:solidFill>
              </a:rPr>
              <a:t>Computer Science is the study of </a:t>
            </a:r>
            <a:r>
              <a:rPr lang="en-US" altLang="en-US" sz="2400" dirty="0">
                <a:solidFill>
                  <a:schemeClr val="accent2"/>
                </a:solidFill>
              </a:rPr>
              <a:t>problems</a:t>
            </a:r>
            <a:r>
              <a:rPr lang="en-US" altLang="en-US" sz="2400" dirty="0">
                <a:solidFill>
                  <a:srgbClr val="000000"/>
                </a:solidFill>
              </a:rPr>
              <a:t>, </a:t>
            </a:r>
            <a:r>
              <a:rPr lang="en-US" altLang="en-US" sz="2400" dirty="0">
                <a:solidFill>
                  <a:schemeClr val="accent2"/>
                </a:solidFill>
              </a:rPr>
              <a:t>problem-solving</a:t>
            </a:r>
            <a:r>
              <a:rPr lang="en-US" altLang="en-US" sz="2400" dirty="0">
                <a:solidFill>
                  <a:srgbClr val="000000"/>
                </a:solidFill>
              </a:rPr>
              <a:t>, and the </a:t>
            </a:r>
            <a:r>
              <a:rPr lang="en-US" altLang="en-US" sz="2400" dirty="0">
                <a:solidFill>
                  <a:schemeClr val="accent2"/>
                </a:solidFill>
              </a:rPr>
              <a:t>solutions</a:t>
            </a:r>
            <a:r>
              <a:rPr lang="en-US" altLang="en-US" sz="2400" dirty="0">
                <a:solidFill>
                  <a:srgbClr val="000000"/>
                </a:solidFill>
              </a:rPr>
              <a:t> that come out of this problem-solving process.</a:t>
            </a:r>
          </a:p>
          <a:p>
            <a:pPr>
              <a:spcBef>
                <a:spcPts val="850"/>
              </a:spcBef>
            </a:pPr>
            <a:r>
              <a:rPr lang="en-US" altLang="en-US" sz="2400" dirty="0">
                <a:solidFill>
                  <a:srgbClr val="000000"/>
                </a:solidFill>
              </a:rPr>
              <a:t>Given a problem, the goal is to develop an </a:t>
            </a:r>
            <a:r>
              <a:rPr lang="en-US" altLang="en-US" sz="2400" dirty="0">
                <a:solidFill>
                  <a:schemeClr val="accent2">
                    <a:lumMod val="75000"/>
                  </a:schemeClr>
                </a:solidFill>
              </a:rPr>
              <a:t>algorithm</a:t>
            </a:r>
            <a:r>
              <a:rPr lang="en-US" altLang="en-US" sz="2400" dirty="0">
                <a:solidFill>
                  <a:srgbClr val="000000"/>
                </a:solidFill>
              </a:rPr>
              <a:t> to solve the problem.</a:t>
            </a:r>
          </a:p>
          <a:p>
            <a:pPr>
              <a:spcBef>
                <a:spcPts val="850"/>
              </a:spcBef>
            </a:pPr>
            <a:r>
              <a:rPr lang="en-US" altLang="en-US" sz="2400" dirty="0">
                <a:solidFill>
                  <a:srgbClr val="000000"/>
                </a:solidFill>
              </a:rPr>
              <a:t>An algorithm is </a:t>
            </a:r>
            <a:r>
              <a:rPr lang="en-US" altLang="en-US" sz="2400" dirty="0">
                <a:solidFill>
                  <a:schemeClr val="accent2"/>
                </a:solidFill>
              </a:rPr>
              <a:t>a step-by-step </a:t>
            </a:r>
            <a:r>
              <a:rPr lang="en-US" altLang="en-US" sz="2400" dirty="0">
                <a:solidFill>
                  <a:srgbClr val="000000"/>
                </a:solidFill>
              </a:rPr>
              <a:t>list of </a:t>
            </a:r>
            <a:r>
              <a:rPr lang="en-US" altLang="en-US" sz="2400" dirty="0">
                <a:solidFill>
                  <a:schemeClr val="accent2"/>
                </a:solidFill>
              </a:rPr>
              <a:t>instructions</a:t>
            </a:r>
            <a:r>
              <a:rPr lang="en-US" altLang="en-US" sz="2400" dirty="0">
                <a:solidFill>
                  <a:srgbClr val="000000"/>
                </a:solidFill>
              </a:rPr>
              <a:t> to </a:t>
            </a:r>
            <a:r>
              <a:rPr lang="en-US" altLang="en-US" sz="2400" dirty="0">
                <a:solidFill>
                  <a:schemeClr val="accent2"/>
                </a:solidFill>
              </a:rPr>
              <a:t>solve</a:t>
            </a:r>
            <a:r>
              <a:rPr lang="en-US" altLang="en-US" sz="2400" dirty="0">
                <a:solidFill>
                  <a:srgbClr val="000000"/>
                </a:solidFill>
              </a:rPr>
              <a:t> the </a:t>
            </a:r>
            <a:r>
              <a:rPr lang="en-US" altLang="en-US" sz="2400" dirty="0">
                <a:solidFill>
                  <a:schemeClr val="accent2"/>
                </a:solidFill>
              </a:rPr>
              <a:t>problem</a:t>
            </a:r>
            <a:r>
              <a:rPr lang="en-US" altLang="en-US" sz="2400" dirty="0">
                <a:solidFill>
                  <a:srgbClr val="000000"/>
                </a:solidFill>
              </a:rPr>
              <a:t>.</a:t>
            </a:r>
          </a:p>
          <a:p>
            <a:endParaRPr lang="en-US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8EE06DE3-1E63-479F-9B4C-6F1E2B4718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A6124174-A327-4580-BAB5-A3D0A2D9F79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25574618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60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1780532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1682273" y="4908412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Mark1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42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Mark2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55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Mark3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60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Mark4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37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34A5B-2D2E-4AD0-9C33-A67B6468324A}"/>
              </a:ext>
            </a:extLst>
          </p:cNvPr>
          <p:cNvSpPr txBox="1"/>
          <p:nvPr/>
        </p:nvSpPr>
        <p:spPr>
          <a:xfrm>
            <a:off x="1682273" y="5185411"/>
            <a:ext cx="42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</a:rPr>
              <a:t>Avg</a:t>
            </a:r>
            <a:r>
              <a:rPr lang="en-US" sz="1600" dirty="0"/>
              <a:t> =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en-US" sz="1600" dirty="0">
                <a:solidFill>
                  <a:srgbClr val="C00000"/>
                </a:solidFill>
              </a:rPr>
              <a:t>42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C00000"/>
                </a:solidFill>
              </a:rPr>
              <a:t>55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C00000"/>
                </a:solidFill>
              </a:rPr>
              <a:t>60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C00000"/>
                </a:solidFill>
              </a:rPr>
              <a:t>37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 / 4 = </a:t>
            </a:r>
            <a:r>
              <a:rPr lang="en-US" sz="1600" dirty="0">
                <a:solidFill>
                  <a:srgbClr val="C00000"/>
                </a:solidFill>
              </a:rPr>
              <a:t>194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/ 4 = </a:t>
            </a:r>
            <a:r>
              <a:rPr lang="en-US" sz="1600" dirty="0">
                <a:solidFill>
                  <a:srgbClr val="C00000"/>
                </a:solidFill>
              </a:rPr>
              <a:t>48.5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BE911E4-925E-45F8-A608-3E348EAC480E}"/>
              </a:ext>
            </a:extLst>
          </p:cNvPr>
          <p:cNvSpPr/>
          <p:nvPr/>
        </p:nvSpPr>
        <p:spPr>
          <a:xfrm>
            <a:off x="7736062" y="2370729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3" name="Picture 12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9AFA3302-F3A1-49A4-B483-EC0588A77B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5" name="Picture 14">
            <a:hlinkClick r:id="rId5" action="ppaction://hlinksldjump"/>
            <a:extLst>
              <a:ext uri="{FF2B5EF4-FFF2-40B4-BE49-F238E27FC236}">
                <a16:creationId xmlns:a16="http://schemas.microsoft.com/office/drawing/2014/main" id="{CE443F35-3887-4E33-8DEA-31BAA5495C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8946D-88C0-4A60-A2FA-966D58860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6</a:t>
            </a:r>
          </a:p>
        </p:txBody>
      </p:sp>
      <p:sp>
        <p:nvSpPr>
          <p:cNvPr id="17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6521C0FA-0C64-403A-8AEB-3AE401880D7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8A121CBE-2AA9-4375-A4A9-04275F4E0817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03CFF4-E4E2-4306-B9A7-DC3CE433894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0BCF6F61-E04A-43F8-AD6D-591CCEAF38B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EA931ED9-3FB4-4AA7-B71D-CD80743D67D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569059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2144517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1682273" y="4908412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Mark1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42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Mark2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55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Mark3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60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Mark4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37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34A5B-2D2E-4AD0-9C33-A67B6468324A}"/>
              </a:ext>
            </a:extLst>
          </p:cNvPr>
          <p:cNvSpPr txBox="1"/>
          <p:nvPr/>
        </p:nvSpPr>
        <p:spPr>
          <a:xfrm>
            <a:off x="1682271" y="5185411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Avg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48.5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C3284A-6D0C-430D-8595-7998534E64A7}"/>
              </a:ext>
            </a:extLst>
          </p:cNvPr>
          <p:cNvSpPr txBox="1"/>
          <p:nvPr/>
        </p:nvSpPr>
        <p:spPr>
          <a:xfrm>
            <a:off x="1682269" y="5454116"/>
            <a:ext cx="429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highlight>
                  <a:srgbClr val="FFFFD1"/>
                </a:highlight>
              </a:rPr>
              <a:t>Avg </a:t>
            </a:r>
            <a:r>
              <a:rPr lang="en-US" sz="1600" dirty="0">
                <a:highlight>
                  <a:srgbClr val="FFFFD1"/>
                </a:highlight>
              </a:rPr>
              <a:t>&gt;= </a:t>
            </a:r>
            <a:r>
              <a:rPr lang="en-US" sz="1600" dirty="0">
                <a:solidFill>
                  <a:schemeClr val="tx2"/>
                </a:solidFill>
                <a:highlight>
                  <a:srgbClr val="FFFFD1"/>
                </a:highlight>
              </a:rPr>
              <a:t>60</a:t>
            </a:r>
            <a:r>
              <a:rPr lang="en-US" sz="1600" dirty="0"/>
              <a:t> = </a:t>
            </a:r>
            <a:r>
              <a:rPr lang="en-US" sz="1600" dirty="0">
                <a:solidFill>
                  <a:srgbClr val="C00000"/>
                </a:solidFill>
                <a:highlight>
                  <a:srgbClr val="FFFFD1"/>
                </a:highlight>
              </a:rPr>
              <a:t>48.5</a:t>
            </a:r>
            <a:r>
              <a:rPr lang="en-US" sz="1600" dirty="0">
                <a:solidFill>
                  <a:srgbClr val="FF0000"/>
                </a:solidFill>
                <a:highlight>
                  <a:srgbClr val="FFFFD1"/>
                </a:highlight>
              </a:rPr>
              <a:t> </a:t>
            </a:r>
            <a:r>
              <a:rPr lang="en-US" sz="1600" dirty="0">
                <a:highlight>
                  <a:srgbClr val="FFFFD1"/>
                </a:highlight>
              </a:rPr>
              <a:t>&gt;=</a:t>
            </a:r>
            <a:r>
              <a:rPr lang="en-US" sz="1600" dirty="0">
                <a:solidFill>
                  <a:srgbClr val="FF0000"/>
                </a:solidFill>
                <a:highlight>
                  <a:srgbClr val="FFFFD1"/>
                </a:highlight>
              </a:rPr>
              <a:t> </a:t>
            </a:r>
            <a:r>
              <a:rPr lang="en-US" sz="1600" dirty="0">
                <a:solidFill>
                  <a:schemeClr val="tx2"/>
                </a:solidFill>
                <a:highlight>
                  <a:srgbClr val="FFFFD1"/>
                </a:highlight>
              </a:rPr>
              <a:t>60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= </a:t>
            </a:r>
            <a:r>
              <a:rPr lang="en-US" sz="1600" dirty="0">
                <a:solidFill>
                  <a:srgbClr val="C00000"/>
                </a:solidFill>
              </a:rPr>
              <a:t>No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FAFBA9-4D7C-4B36-91E4-F673969C5127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5" name="Picture 14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24E8CD47-C88F-471C-B866-65F2465D30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7" name="Picture 16">
            <a:hlinkClick r:id="rId5" action="ppaction://hlinksldjump"/>
            <a:extLst>
              <a:ext uri="{FF2B5EF4-FFF2-40B4-BE49-F238E27FC236}">
                <a16:creationId xmlns:a16="http://schemas.microsoft.com/office/drawing/2014/main" id="{8778F951-5AF4-4F34-880B-E5B032B9E0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746AB-FA77-4CC5-8B3F-666575F7B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6</a:t>
            </a:r>
          </a:p>
        </p:txBody>
      </p:sp>
      <p:sp>
        <p:nvSpPr>
          <p:cNvPr id="18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E4504FD9-EED8-4D5F-95CF-9B8215A3356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84ED4C5-AFBC-4E58-A490-734B343A5A09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E21C6D41-ABB3-47CE-99E3-24612CBAEF5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08B17A84-DE33-4A72-ABEF-5453659C72A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FEB8799-2278-47E1-BE6A-AB2779C330BA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</p:spTree>
    <p:extLst>
      <p:ext uri="{BB962C8B-B14F-4D97-AF65-F5344CB8AC3E}">
        <p14:creationId xmlns:p14="http://schemas.microsoft.com/office/powerpoint/2010/main" val="318848764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63983" y="2836980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1682273" y="4908412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Mark1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42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Mark2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55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Mark3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60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Mark4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37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34A5B-2D2E-4AD0-9C33-A67B6468324A}"/>
              </a:ext>
            </a:extLst>
          </p:cNvPr>
          <p:cNvSpPr txBox="1"/>
          <p:nvPr/>
        </p:nvSpPr>
        <p:spPr>
          <a:xfrm>
            <a:off x="1682271" y="5185411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Avg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48.5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4F9B9C-43AF-44A5-93CA-D130BAB3383B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3" name="Picture 12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AF1D5A71-BD14-4DC4-83A7-DDFFDC9F4A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5" name="Picture 14">
            <a:hlinkClick r:id="rId6" action="ppaction://hlinksldjump"/>
            <a:extLst>
              <a:ext uri="{FF2B5EF4-FFF2-40B4-BE49-F238E27FC236}">
                <a16:creationId xmlns:a16="http://schemas.microsoft.com/office/drawing/2014/main" id="{0B8BD4E5-4828-435C-BE6D-4890BB1702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B9616C-F9A4-402F-B1DF-FEF6C223A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6</a:t>
            </a:r>
          </a:p>
        </p:txBody>
      </p:sp>
      <p:sp>
        <p:nvSpPr>
          <p:cNvPr id="18" name="Slide Number Placeholder 2">
            <a:hlinkClick r:id="rId8" action="ppaction://hlinksldjump"/>
            <a:extLst>
              <a:ext uri="{FF2B5EF4-FFF2-40B4-BE49-F238E27FC236}">
                <a16:creationId xmlns:a16="http://schemas.microsoft.com/office/drawing/2014/main" id="{4F43858D-AAD1-4D91-B4B7-A1AC606BE0F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39AD280A-7DFE-4483-A712-D5627299CD39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B078A38-49D8-4153-A6FE-29DAE0E3B5E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9" action="ppaction://hlinksldjump"/>
              <a:extLst>
                <a:ext uri="{FF2B5EF4-FFF2-40B4-BE49-F238E27FC236}">
                  <a16:creationId xmlns:a16="http://schemas.microsoft.com/office/drawing/2014/main" id="{C5D95DBC-1DBF-49A8-99E7-D85DAD2937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1" action="ppaction://hlinksldjump"/>
              <a:extLst>
                <a:ext uri="{FF2B5EF4-FFF2-40B4-BE49-F238E27FC236}">
                  <a16:creationId xmlns:a16="http://schemas.microsoft.com/office/drawing/2014/main" id="{4E7546B8-105F-4F28-8154-3AD6144FBF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091538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13491" y="3194287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1682273" y="4908412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Mark1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42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Mark2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55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Mark3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60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Mark4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37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34A5B-2D2E-4AD0-9C33-A67B6468324A}"/>
              </a:ext>
            </a:extLst>
          </p:cNvPr>
          <p:cNvSpPr txBox="1"/>
          <p:nvPr/>
        </p:nvSpPr>
        <p:spPr>
          <a:xfrm>
            <a:off x="1682271" y="5185411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Avg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48.5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4411585-5AE0-4BAB-BB75-8CB44652D2D9}"/>
              </a:ext>
            </a:extLst>
          </p:cNvPr>
          <p:cNvCxnSpPr>
            <a:cxnSpLocks/>
          </p:cNvCxnSpPr>
          <p:nvPr/>
        </p:nvCxnSpPr>
        <p:spPr>
          <a:xfrm flipH="1">
            <a:off x="2114402" y="5649286"/>
            <a:ext cx="5408157" cy="23406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FC3E346-090A-4E41-B856-7F1FEC6108DB}"/>
              </a:ext>
            </a:extLst>
          </p:cNvPr>
          <p:cNvSpPr txBox="1"/>
          <p:nvPr/>
        </p:nvSpPr>
        <p:spPr>
          <a:xfrm>
            <a:off x="2398040" y="5284817"/>
            <a:ext cx="4904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“Fail”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4F9B9C-43AF-44A5-93CA-D130BAB3383B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8" name="Picture 17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48A68AA0-D7D7-4A4D-8AC7-8E413FEE99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9" name="Picture 18">
            <a:hlinkClick r:id="rId5" action="ppaction://hlinksldjump"/>
            <a:extLst>
              <a:ext uri="{FF2B5EF4-FFF2-40B4-BE49-F238E27FC236}">
                <a16:creationId xmlns:a16="http://schemas.microsoft.com/office/drawing/2014/main" id="{40D73DD6-C1CB-46F1-8D1C-F9C0CB01FA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6D3F3B-CB77-4310-A38C-842DB994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6</a:t>
            </a:r>
          </a:p>
        </p:txBody>
      </p:sp>
      <p:sp>
        <p:nvSpPr>
          <p:cNvPr id="20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170FFE78-E6B6-4A7E-A3A2-49D914726EC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21" name="Footer Placeholder 2">
            <a:extLst>
              <a:ext uri="{FF2B5EF4-FFF2-40B4-BE49-F238E27FC236}">
                <a16:creationId xmlns:a16="http://schemas.microsoft.com/office/drawing/2014/main" id="{FB1CEA5B-C212-4829-9C50-067395E6B0A7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E17C563-4B43-4C20-A00C-34707836468D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3" name="Picture 22">
              <a:hlinkClick r:id="rId8" action="ppaction://hlinksldjump"/>
              <a:extLst>
                <a:ext uri="{FF2B5EF4-FFF2-40B4-BE49-F238E27FC236}">
                  <a16:creationId xmlns:a16="http://schemas.microsoft.com/office/drawing/2014/main" id="{22EBB67B-DBD2-46CD-A757-48762ED6C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4" name="Picture 23">
              <a:hlinkClick r:id="rId10" action="ppaction://hlinksldjump"/>
              <a:extLst>
                <a:ext uri="{FF2B5EF4-FFF2-40B4-BE49-F238E27FC236}">
                  <a16:creationId xmlns:a16="http://schemas.microsoft.com/office/drawing/2014/main" id="{153E38E5-CB5A-4EE7-B38D-FAF99F337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943F023-24FA-4CCE-95FE-53AC1D255A03}"/>
              </a:ext>
            </a:extLst>
          </p:cNvPr>
          <p:cNvSpPr txBox="1"/>
          <p:nvPr/>
        </p:nvSpPr>
        <p:spPr>
          <a:xfrm>
            <a:off x="6856319" y="5781854"/>
            <a:ext cx="1019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b="1" dirty="0">
                <a:solidFill>
                  <a:srgbClr val="002060"/>
                </a:solidFill>
              </a:rPr>
              <a:t>Fail</a:t>
            </a:r>
          </a:p>
        </p:txBody>
      </p:sp>
    </p:spTree>
    <p:extLst>
      <p:ext uri="{BB962C8B-B14F-4D97-AF65-F5344CB8AC3E}">
        <p14:creationId xmlns:p14="http://schemas.microsoft.com/office/powerpoint/2010/main" val="47478071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7DE37-0A9B-4926-86B6-18A3F471C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a Student’s Final Grade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284EB0-BAD5-4D69-B106-1A5B2A55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F32973-CD54-4A52-8BDD-E27FED05DC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input 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endParaRPr lang="en-US" sz="2000" dirty="0"/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= (</a:t>
            </a:r>
            <a:r>
              <a:rPr lang="en-US" sz="2000" dirty="0">
                <a:solidFill>
                  <a:srgbClr val="0070C0"/>
                </a:solidFill>
              </a:rPr>
              <a:t>Mark1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Mark2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Mark3</a:t>
            </a:r>
            <a:r>
              <a:rPr lang="en-US" sz="2000" dirty="0"/>
              <a:t> + </a:t>
            </a:r>
            <a:r>
              <a:rPr lang="en-US" sz="2000" dirty="0">
                <a:solidFill>
                  <a:srgbClr val="0070C0"/>
                </a:solidFill>
              </a:rPr>
              <a:t>Mark4</a:t>
            </a:r>
            <a:r>
              <a:rPr lang="en-US" sz="2000" dirty="0"/>
              <a:t>) /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if </a:t>
            </a:r>
            <a:r>
              <a:rPr lang="en-US" sz="2000" dirty="0">
                <a:solidFill>
                  <a:srgbClr val="0070C0"/>
                </a:solidFill>
              </a:rPr>
              <a:t>Avg</a:t>
            </a:r>
            <a:r>
              <a:rPr lang="en-US" sz="2000" dirty="0"/>
              <a:t> &gt;= 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60</a:t>
            </a:r>
            <a:r>
              <a:rPr lang="en-US" sz="2000" dirty="0"/>
              <a:t>: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Pass</a:t>
            </a:r>
            <a:r>
              <a:rPr lang="en-US" sz="2000" dirty="0"/>
              <a:t>”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else: 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/>
              <a:t>        print “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Fail</a:t>
            </a:r>
            <a:r>
              <a:rPr lang="en-US" sz="2000" dirty="0"/>
              <a:t>”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57238" lvl="1" indent="-457200">
              <a:buFont typeface="+mj-lt"/>
              <a:buAutoNum type="arabicPeriod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End if</a:t>
            </a:r>
          </a:p>
          <a:p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95F5EC03-5DC3-4FAE-9A78-70D23434F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495" y="4844516"/>
            <a:ext cx="1219200" cy="121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74FA04-55B9-4EA6-A1B8-A3C6452D2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73" y="4844516"/>
            <a:ext cx="1219200" cy="12192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4BF5DA9-48BA-42B8-A11D-477B80902C4C}"/>
              </a:ext>
            </a:extLst>
          </p:cNvPr>
          <p:cNvSpPr/>
          <p:nvPr/>
        </p:nvSpPr>
        <p:spPr>
          <a:xfrm>
            <a:off x="313491" y="3549124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498C81-451B-4E72-8C7E-3406F1FC2BA4}"/>
              </a:ext>
            </a:extLst>
          </p:cNvPr>
          <p:cNvSpPr txBox="1"/>
          <p:nvPr/>
        </p:nvSpPr>
        <p:spPr>
          <a:xfrm>
            <a:off x="313491" y="4512484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2045B3-937F-40B1-9DD4-5C276C8B4A64}"/>
              </a:ext>
            </a:extLst>
          </p:cNvPr>
          <p:cNvSpPr txBox="1"/>
          <p:nvPr/>
        </p:nvSpPr>
        <p:spPr>
          <a:xfrm>
            <a:off x="7876150" y="4496149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F6A30A-0CCC-4B15-A961-41ACC414C5D4}"/>
              </a:ext>
            </a:extLst>
          </p:cNvPr>
          <p:cNvSpPr txBox="1"/>
          <p:nvPr/>
        </p:nvSpPr>
        <p:spPr>
          <a:xfrm>
            <a:off x="1682273" y="4908412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Mark1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42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Mark2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55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Mark3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60</a:t>
            </a:r>
            <a:r>
              <a:rPr lang="en-US" sz="1200" dirty="0"/>
              <a:t>, </a:t>
            </a:r>
            <a:r>
              <a:rPr lang="en-US" sz="1200" dirty="0">
                <a:solidFill>
                  <a:srgbClr val="0070C0"/>
                </a:solidFill>
              </a:rPr>
              <a:t>Mark4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37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F34A5B-2D2E-4AD0-9C33-A67B6468324A}"/>
              </a:ext>
            </a:extLst>
          </p:cNvPr>
          <p:cNvSpPr txBox="1"/>
          <p:nvPr/>
        </p:nvSpPr>
        <p:spPr>
          <a:xfrm>
            <a:off x="1682271" y="5185411"/>
            <a:ext cx="4292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Avg</a:t>
            </a:r>
            <a:r>
              <a:rPr lang="en-US" sz="1200" dirty="0"/>
              <a:t> = </a:t>
            </a:r>
            <a:r>
              <a:rPr lang="en-US" sz="1200" dirty="0">
                <a:solidFill>
                  <a:srgbClr val="C00000"/>
                </a:solidFill>
              </a:rPr>
              <a:t>48.5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54F9B9C-43AF-44A5-93CA-D130BAB3383B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3" name="Picture 12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BEC9C734-7A18-4F4A-8FEE-AD7473D001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5" name="Picture 14">
            <a:hlinkClick r:id="rId5" action="ppaction://hlinksldjump"/>
            <a:extLst>
              <a:ext uri="{FF2B5EF4-FFF2-40B4-BE49-F238E27FC236}">
                <a16:creationId xmlns:a16="http://schemas.microsoft.com/office/drawing/2014/main" id="{71A6394A-09FC-41FA-85A8-6135159FB0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3176D-B517-40C6-9E90-8106C8E7A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6</a:t>
            </a:r>
          </a:p>
        </p:txBody>
      </p:sp>
      <p:sp>
        <p:nvSpPr>
          <p:cNvPr id="18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C3B25281-F8DA-4249-8740-8F772C150873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19" name="Footer Placeholder 2">
            <a:extLst>
              <a:ext uri="{FF2B5EF4-FFF2-40B4-BE49-F238E27FC236}">
                <a16:creationId xmlns:a16="http://schemas.microsoft.com/office/drawing/2014/main" id="{3F3A3E71-E54B-4C44-933E-C35FE3B1D6DE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4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8552BA4-B932-45C1-B89D-5DAF64153DBA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1" name="Picture 20">
              <a:hlinkClick r:id="rId8" action="ppaction://hlinksldjump"/>
              <a:extLst>
                <a:ext uri="{FF2B5EF4-FFF2-40B4-BE49-F238E27FC236}">
                  <a16:creationId xmlns:a16="http://schemas.microsoft.com/office/drawing/2014/main" id="{F5B15236-995D-44B4-8F53-1F34AAAD7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2" name="Picture 21">
              <a:hlinkClick r:id="rId10" action="ppaction://hlinksldjump"/>
              <a:extLst>
                <a:ext uri="{FF2B5EF4-FFF2-40B4-BE49-F238E27FC236}">
                  <a16:creationId xmlns:a16="http://schemas.microsoft.com/office/drawing/2014/main" id="{6DB8E998-8B9F-4B7C-8565-FD475C6D553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D976111-6EBD-4DB6-B2CB-D28208ADABA0}"/>
              </a:ext>
            </a:extLst>
          </p:cNvPr>
          <p:cNvSpPr txBox="1"/>
          <p:nvPr/>
        </p:nvSpPr>
        <p:spPr>
          <a:xfrm>
            <a:off x="6856319" y="5781854"/>
            <a:ext cx="1019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dirty="0">
                <a:solidFill>
                  <a:srgbClr val="002060"/>
                </a:solidFill>
              </a:rPr>
              <a:t>Fail</a:t>
            </a:r>
          </a:p>
        </p:txBody>
      </p:sp>
    </p:spTree>
    <p:extLst>
      <p:ext uri="{BB962C8B-B14F-4D97-AF65-F5344CB8AC3E}">
        <p14:creationId xmlns:p14="http://schemas.microsoft.com/office/powerpoint/2010/main" val="1353631543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83404-D40D-4990-B11E-B8DCC1C022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19A6D4C-C578-4F34-B448-59E7B7930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F65972-2B22-4F8A-AC96-D401BFA158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800" dirty="0"/>
              <a:t>A </a:t>
            </a:r>
            <a:r>
              <a:rPr lang="en-US" sz="2800" dirty="0">
                <a:solidFill>
                  <a:schemeClr val="accent2"/>
                </a:solidFill>
              </a:rPr>
              <a:t>graphical representation </a:t>
            </a:r>
            <a:r>
              <a:rPr lang="en-US" sz="2800" dirty="0"/>
              <a:t>of the </a:t>
            </a:r>
            <a:r>
              <a:rPr lang="en-US" sz="2800" dirty="0">
                <a:solidFill>
                  <a:schemeClr val="accent2"/>
                </a:solidFill>
              </a:rPr>
              <a:t>sequence of operations </a:t>
            </a:r>
            <a:r>
              <a:rPr lang="en-US" sz="2800" dirty="0"/>
              <a:t>in an information system or program. </a:t>
            </a:r>
          </a:p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Program flowcharts </a:t>
            </a:r>
            <a:r>
              <a:rPr lang="en-US" sz="2800" dirty="0"/>
              <a:t>show the sequence of instructions in a single program or subroutine. </a:t>
            </a:r>
          </a:p>
          <a:p>
            <a:pPr lvl="1"/>
            <a:r>
              <a:rPr lang="en-US" sz="2400" dirty="0"/>
              <a:t>show logic of an algorithm</a:t>
            </a:r>
          </a:p>
          <a:p>
            <a:pPr lvl="1"/>
            <a:r>
              <a:rPr lang="en-US" sz="2400" dirty="0"/>
              <a:t>emphasize individual steps and their interconnections</a:t>
            </a:r>
          </a:p>
          <a:p>
            <a:pPr lvl="1"/>
            <a:r>
              <a:rPr lang="en-US" sz="2400" dirty="0"/>
              <a:t>e.g. control flow from one action to the next</a:t>
            </a:r>
          </a:p>
          <a:p>
            <a:r>
              <a:rPr lang="en-US" sz="2800" dirty="0">
                <a:solidFill>
                  <a:schemeClr val="accent2"/>
                </a:solidFill>
              </a:rPr>
              <a:t>Different symbols </a:t>
            </a:r>
            <a:r>
              <a:rPr lang="en-US" sz="2800" dirty="0"/>
              <a:t>are used </a:t>
            </a:r>
            <a:r>
              <a:rPr lang="en-US" sz="2800" dirty="0">
                <a:solidFill>
                  <a:schemeClr val="accent2"/>
                </a:solidFill>
              </a:rPr>
              <a:t>to draw each type of flowchart</a:t>
            </a:r>
            <a:r>
              <a:rPr lang="en-US" sz="2800" dirty="0"/>
              <a:t>.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AC79887D-707F-43CE-B09A-EDF747783F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40F29B4B-F3E4-4345-83D2-838605FC143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364782959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C19C8-55ED-463C-8368-6924AFC3B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 Symbols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093E0E-DF55-4605-844A-BCD0CFBCC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66</a:t>
            </a:fld>
            <a:endParaRPr lang="en-US"/>
          </a:p>
        </p:txBody>
      </p:sp>
      <p:sp>
        <p:nvSpPr>
          <p:cNvPr id="5" name="Rectangle 30">
            <a:extLst>
              <a:ext uri="{FF2B5EF4-FFF2-40B4-BE49-F238E27FC236}">
                <a16:creationId xmlns:a16="http://schemas.microsoft.com/office/drawing/2014/main" id="{96ED4880-1B2B-46F4-873E-1BC8B6E17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512" y="1472985"/>
            <a:ext cx="133317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en-US" altLang="en-US" sz="2000" b="1" u="sng" dirty="0">
                <a:solidFill>
                  <a:schemeClr val="tx1"/>
                </a:solidFill>
                <a:latin typeface="Arial" panose="020B0604020202020204" pitchFamily="34" charset="0"/>
              </a:rPr>
              <a:t>Name</a:t>
            </a:r>
            <a:endParaRPr lang="en-US" altLang="en-US" sz="4000" u="sng" dirty="0">
              <a:solidFill>
                <a:schemeClr val="tx1"/>
              </a:solidFill>
            </a:endParaRPr>
          </a:p>
        </p:txBody>
      </p:sp>
      <p:sp>
        <p:nvSpPr>
          <p:cNvPr id="6" name="Rectangle 31">
            <a:extLst>
              <a:ext uri="{FF2B5EF4-FFF2-40B4-BE49-F238E27FC236}">
                <a16:creationId xmlns:a16="http://schemas.microsoft.com/office/drawing/2014/main" id="{B41368E1-A0A5-4E8B-A8AC-6E873D316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2881" y="1473002"/>
            <a:ext cx="15363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en-US" altLang="en-US" sz="2000" b="1" u="sng" dirty="0">
                <a:solidFill>
                  <a:schemeClr val="tx1"/>
                </a:solidFill>
                <a:latin typeface="Arial" panose="020B0604020202020204" pitchFamily="34" charset="0"/>
              </a:rPr>
              <a:t>Symbol</a:t>
            </a:r>
            <a:endParaRPr lang="en-US" altLang="en-US" sz="2400" u="sng" dirty="0">
              <a:solidFill>
                <a:schemeClr val="tx1"/>
              </a:solidFill>
            </a:endParaRPr>
          </a:p>
        </p:txBody>
      </p:sp>
      <p:sp>
        <p:nvSpPr>
          <p:cNvPr id="7" name="Rectangle 32">
            <a:extLst>
              <a:ext uri="{FF2B5EF4-FFF2-40B4-BE49-F238E27FC236}">
                <a16:creationId xmlns:a16="http://schemas.microsoft.com/office/drawing/2014/main" id="{36A9D484-D19C-44E1-9B9F-80D0597F7D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6981" y="1473116"/>
            <a:ext cx="364546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32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Times New Roman" panose="02020603050405020304" pitchFamily="18" charset="0"/>
                <a:ea typeface="Droid Sans" charset="0"/>
                <a:cs typeface="Droid Sans" charset="0"/>
              </a:defRPr>
            </a:lvl9pPr>
          </a:lstStyle>
          <a:p>
            <a:pPr algn="ctr">
              <a:spcBef>
                <a:spcPct val="0"/>
              </a:spcBef>
              <a:spcAft>
                <a:spcPts val="1000"/>
              </a:spcAft>
            </a:pPr>
            <a:r>
              <a:rPr lang="en-US" altLang="en-US" sz="2000" b="1" u="sng" dirty="0">
                <a:solidFill>
                  <a:schemeClr val="tx1"/>
                </a:solidFill>
                <a:latin typeface="Arial" panose="020B0604020202020204" pitchFamily="34" charset="0"/>
              </a:rPr>
              <a:t>Use in Flowchart</a:t>
            </a:r>
            <a:endParaRPr lang="en-US" altLang="en-US" sz="4000" u="sng" dirty="0">
              <a:solidFill>
                <a:schemeClr val="tx1"/>
              </a:solidFill>
            </a:endParaRP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373BF686-1B0A-48A5-AB70-AF94C2EAB368}"/>
              </a:ext>
            </a:extLst>
          </p:cNvPr>
          <p:cNvSpPr>
            <a:spLocks/>
          </p:cNvSpPr>
          <p:nvPr/>
        </p:nvSpPr>
        <p:spPr bwMode="auto">
          <a:xfrm>
            <a:off x="1792881" y="1812903"/>
            <a:ext cx="1542113" cy="631906"/>
          </a:xfrm>
          <a:custGeom>
            <a:avLst/>
            <a:gdLst>
              <a:gd name="T0" fmla="*/ 1858 w 1860"/>
              <a:gd name="T1" fmla="*/ 429 h 930"/>
              <a:gd name="T2" fmla="*/ 1846 w 1860"/>
              <a:gd name="T3" fmla="*/ 383 h 930"/>
              <a:gd name="T4" fmla="*/ 1826 w 1860"/>
              <a:gd name="T5" fmla="*/ 338 h 930"/>
              <a:gd name="T6" fmla="*/ 1796 w 1860"/>
              <a:gd name="T7" fmla="*/ 295 h 930"/>
              <a:gd name="T8" fmla="*/ 1759 w 1860"/>
              <a:gd name="T9" fmla="*/ 253 h 930"/>
              <a:gd name="T10" fmla="*/ 1714 w 1860"/>
              <a:gd name="T11" fmla="*/ 214 h 930"/>
              <a:gd name="T12" fmla="*/ 1661 w 1860"/>
              <a:gd name="T13" fmla="*/ 178 h 930"/>
              <a:gd name="T14" fmla="*/ 1604 w 1860"/>
              <a:gd name="T15" fmla="*/ 144 h 930"/>
              <a:gd name="T16" fmla="*/ 1486 w 1860"/>
              <a:gd name="T17" fmla="*/ 93 h 930"/>
              <a:gd name="T18" fmla="*/ 1333 w 1860"/>
              <a:gd name="T19" fmla="*/ 47 h 930"/>
              <a:gd name="T20" fmla="*/ 1162 w 1860"/>
              <a:gd name="T21" fmla="*/ 14 h 930"/>
              <a:gd name="T22" fmla="*/ 978 w 1860"/>
              <a:gd name="T23" fmla="*/ 0 h 930"/>
              <a:gd name="T24" fmla="*/ 789 w 1860"/>
              <a:gd name="T25" fmla="*/ 5 h 930"/>
              <a:gd name="T26" fmla="*/ 610 w 1860"/>
              <a:gd name="T27" fmla="*/ 28 h 930"/>
              <a:gd name="T28" fmla="*/ 448 w 1860"/>
              <a:gd name="T29" fmla="*/ 67 h 930"/>
              <a:gd name="T30" fmla="*/ 305 w 1860"/>
              <a:gd name="T31" fmla="*/ 121 h 930"/>
              <a:gd name="T32" fmla="*/ 228 w 1860"/>
              <a:gd name="T33" fmla="*/ 161 h 930"/>
              <a:gd name="T34" fmla="*/ 172 w 1860"/>
              <a:gd name="T35" fmla="*/ 195 h 930"/>
              <a:gd name="T36" fmla="*/ 124 w 1860"/>
              <a:gd name="T37" fmla="*/ 234 h 930"/>
              <a:gd name="T38" fmla="*/ 82 w 1860"/>
              <a:gd name="T39" fmla="*/ 275 h 930"/>
              <a:gd name="T40" fmla="*/ 49 w 1860"/>
              <a:gd name="T41" fmla="*/ 316 h 930"/>
              <a:gd name="T42" fmla="*/ 25 w 1860"/>
              <a:gd name="T43" fmla="*/ 360 h 930"/>
              <a:gd name="T44" fmla="*/ 8 w 1860"/>
              <a:gd name="T45" fmla="*/ 406 h 930"/>
              <a:gd name="T46" fmla="*/ 0 w 1860"/>
              <a:gd name="T47" fmla="*/ 453 h 930"/>
              <a:gd name="T48" fmla="*/ 3 w 1860"/>
              <a:gd name="T49" fmla="*/ 501 h 930"/>
              <a:gd name="T50" fmla="*/ 15 w 1860"/>
              <a:gd name="T51" fmla="*/ 547 h 930"/>
              <a:gd name="T52" fmla="*/ 35 w 1860"/>
              <a:gd name="T53" fmla="*/ 592 h 930"/>
              <a:gd name="T54" fmla="*/ 65 w 1860"/>
              <a:gd name="T55" fmla="*/ 636 h 930"/>
              <a:gd name="T56" fmla="*/ 102 w 1860"/>
              <a:gd name="T57" fmla="*/ 677 h 930"/>
              <a:gd name="T58" fmla="*/ 147 w 1860"/>
              <a:gd name="T59" fmla="*/ 716 h 930"/>
              <a:gd name="T60" fmla="*/ 198 w 1860"/>
              <a:gd name="T61" fmla="*/ 752 h 930"/>
              <a:gd name="T62" fmla="*/ 257 w 1860"/>
              <a:gd name="T63" fmla="*/ 786 h 930"/>
              <a:gd name="T64" fmla="*/ 373 w 1860"/>
              <a:gd name="T65" fmla="*/ 837 h 930"/>
              <a:gd name="T66" fmla="*/ 527 w 1860"/>
              <a:gd name="T67" fmla="*/ 884 h 930"/>
              <a:gd name="T68" fmla="*/ 697 w 1860"/>
              <a:gd name="T69" fmla="*/ 915 h 930"/>
              <a:gd name="T70" fmla="*/ 882 w 1860"/>
              <a:gd name="T71" fmla="*/ 930 h 930"/>
              <a:gd name="T72" fmla="*/ 1072 w 1860"/>
              <a:gd name="T73" fmla="*/ 925 h 930"/>
              <a:gd name="T74" fmla="*/ 1251 w 1860"/>
              <a:gd name="T75" fmla="*/ 902 h 930"/>
              <a:gd name="T76" fmla="*/ 1412 w 1860"/>
              <a:gd name="T77" fmla="*/ 863 h 930"/>
              <a:gd name="T78" fmla="*/ 1556 w 1860"/>
              <a:gd name="T79" fmla="*/ 809 h 930"/>
              <a:gd name="T80" fmla="*/ 1633 w 1860"/>
              <a:gd name="T81" fmla="*/ 769 h 930"/>
              <a:gd name="T82" fmla="*/ 1689 w 1860"/>
              <a:gd name="T83" fmla="*/ 735 h 930"/>
              <a:gd name="T84" fmla="*/ 1737 w 1860"/>
              <a:gd name="T85" fmla="*/ 696 h 930"/>
              <a:gd name="T86" fmla="*/ 1778 w 1860"/>
              <a:gd name="T87" fmla="*/ 657 h 930"/>
              <a:gd name="T88" fmla="*/ 1812 w 1860"/>
              <a:gd name="T89" fmla="*/ 614 h 930"/>
              <a:gd name="T90" fmla="*/ 1836 w 1860"/>
              <a:gd name="T91" fmla="*/ 571 h 930"/>
              <a:gd name="T92" fmla="*/ 1852 w 1860"/>
              <a:gd name="T93" fmla="*/ 524 h 930"/>
              <a:gd name="T94" fmla="*/ 1860 w 1860"/>
              <a:gd name="T95" fmla="*/ 478 h 93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1860"/>
              <a:gd name="T145" fmla="*/ 0 h 930"/>
              <a:gd name="T146" fmla="*/ 1860 w 1860"/>
              <a:gd name="T147" fmla="*/ 930 h 930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1860" h="930">
                <a:moveTo>
                  <a:pt x="1860" y="465"/>
                </a:moveTo>
                <a:lnTo>
                  <a:pt x="1860" y="453"/>
                </a:lnTo>
                <a:lnTo>
                  <a:pt x="1858" y="442"/>
                </a:lnTo>
                <a:lnTo>
                  <a:pt x="1858" y="429"/>
                </a:lnTo>
                <a:lnTo>
                  <a:pt x="1855" y="417"/>
                </a:lnTo>
                <a:lnTo>
                  <a:pt x="1852" y="406"/>
                </a:lnTo>
                <a:lnTo>
                  <a:pt x="1849" y="394"/>
                </a:lnTo>
                <a:lnTo>
                  <a:pt x="1846" y="383"/>
                </a:lnTo>
                <a:lnTo>
                  <a:pt x="1841" y="372"/>
                </a:lnTo>
                <a:lnTo>
                  <a:pt x="1836" y="360"/>
                </a:lnTo>
                <a:lnTo>
                  <a:pt x="1830" y="349"/>
                </a:lnTo>
                <a:lnTo>
                  <a:pt x="1826" y="338"/>
                </a:lnTo>
                <a:lnTo>
                  <a:pt x="1818" y="327"/>
                </a:lnTo>
                <a:lnTo>
                  <a:pt x="1812" y="316"/>
                </a:lnTo>
                <a:lnTo>
                  <a:pt x="1804" y="306"/>
                </a:lnTo>
                <a:lnTo>
                  <a:pt x="1796" y="295"/>
                </a:lnTo>
                <a:lnTo>
                  <a:pt x="1787" y="284"/>
                </a:lnTo>
                <a:lnTo>
                  <a:pt x="1778" y="275"/>
                </a:lnTo>
                <a:lnTo>
                  <a:pt x="1768" y="264"/>
                </a:lnTo>
                <a:lnTo>
                  <a:pt x="1759" y="253"/>
                </a:lnTo>
                <a:lnTo>
                  <a:pt x="1748" y="244"/>
                </a:lnTo>
                <a:lnTo>
                  <a:pt x="1737" y="234"/>
                </a:lnTo>
                <a:lnTo>
                  <a:pt x="1725" y="223"/>
                </a:lnTo>
                <a:lnTo>
                  <a:pt x="1714" y="214"/>
                </a:lnTo>
                <a:lnTo>
                  <a:pt x="1702" y="205"/>
                </a:lnTo>
                <a:lnTo>
                  <a:pt x="1689" y="195"/>
                </a:lnTo>
                <a:lnTo>
                  <a:pt x="1675" y="188"/>
                </a:lnTo>
                <a:lnTo>
                  <a:pt x="1661" y="178"/>
                </a:lnTo>
                <a:lnTo>
                  <a:pt x="1647" y="169"/>
                </a:lnTo>
                <a:lnTo>
                  <a:pt x="1633" y="161"/>
                </a:lnTo>
                <a:lnTo>
                  <a:pt x="1618" y="152"/>
                </a:lnTo>
                <a:lnTo>
                  <a:pt x="1604" y="144"/>
                </a:lnTo>
                <a:lnTo>
                  <a:pt x="1588" y="137"/>
                </a:lnTo>
                <a:lnTo>
                  <a:pt x="1556" y="121"/>
                </a:lnTo>
                <a:lnTo>
                  <a:pt x="1522" y="107"/>
                </a:lnTo>
                <a:lnTo>
                  <a:pt x="1486" y="93"/>
                </a:lnTo>
                <a:lnTo>
                  <a:pt x="1451" y="79"/>
                </a:lnTo>
                <a:lnTo>
                  <a:pt x="1412" y="67"/>
                </a:lnTo>
                <a:lnTo>
                  <a:pt x="1373" y="56"/>
                </a:lnTo>
                <a:lnTo>
                  <a:pt x="1333" y="47"/>
                </a:lnTo>
                <a:lnTo>
                  <a:pt x="1292" y="37"/>
                </a:lnTo>
                <a:lnTo>
                  <a:pt x="1251" y="28"/>
                </a:lnTo>
                <a:lnTo>
                  <a:pt x="1207" y="22"/>
                </a:lnTo>
                <a:lnTo>
                  <a:pt x="1162" y="14"/>
                </a:lnTo>
                <a:lnTo>
                  <a:pt x="1117" y="9"/>
                </a:lnTo>
                <a:lnTo>
                  <a:pt x="1072" y="5"/>
                </a:lnTo>
                <a:lnTo>
                  <a:pt x="1026" y="3"/>
                </a:lnTo>
                <a:lnTo>
                  <a:pt x="978" y="0"/>
                </a:lnTo>
                <a:lnTo>
                  <a:pt x="930" y="0"/>
                </a:lnTo>
                <a:lnTo>
                  <a:pt x="882" y="0"/>
                </a:lnTo>
                <a:lnTo>
                  <a:pt x="835" y="3"/>
                </a:lnTo>
                <a:lnTo>
                  <a:pt x="789" y="5"/>
                </a:lnTo>
                <a:lnTo>
                  <a:pt x="742" y="9"/>
                </a:lnTo>
                <a:lnTo>
                  <a:pt x="697" y="14"/>
                </a:lnTo>
                <a:lnTo>
                  <a:pt x="654" y="22"/>
                </a:lnTo>
                <a:lnTo>
                  <a:pt x="610" y="28"/>
                </a:lnTo>
                <a:lnTo>
                  <a:pt x="569" y="37"/>
                </a:lnTo>
                <a:lnTo>
                  <a:pt x="527" y="47"/>
                </a:lnTo>
                <a:lnTo>
                  <a:pt x="486" y="56"/>
                </a:lnTo>
                <a:lnTo>
                  <a:pt x="448" y="67"/>
                </a:lnTo>
                <a:lnTo>
                  <a:pt x="410" y="79"/>
                </a:lnTo>
                <a:lnTo>
                  <a:pt x="373" y="93"/>
                </a:lnTo>
                <a:lnTo>
                  <a:pt x="339" y="107"/>
                </a:lnTo>
                <a:lnTo>
                  <a:pt x="305" y="121"/>
                </a:lnTo>
                <a:lnTo>
                  <a:pt x="273" y="137"/>
                </a:lnTo>
                <a:lnTo>
                  <a:pt x="257" y="144"/>
                </a:lnTo>
                <a:lnTo>
                  <a:pt x="242" y="152"/>
                </a:lnTo>
                <a:lnTo>
                  <a:pt x="228" y="161"/>
                </a:lnTo>
                <a:lnTo>
                  <a:pt x="212" y="169"/>
                </a:lnTo>
                <a:lnTo>
                  <a:pt x="198" y="178"/>
                </a:lnTo>
                <a:lnTo>
                  <a:pt x="184" y="188"/>
                </a:lnTo>
                <a:lnTo>
                  <a:pt x="172" y="195"/>
                </a:lnTo>
                <a:lnTo>
                  <a:pt x="159" y="205"/>
                </a:lnTo>
                <a:lnTo>
                  <a:pt x="147" y="214"/>
                </a:lnTo>
                <a:lnTo>
                  <a:pt x="135" y="223"/>
                </a:lnTo>
                <a:lnTo>
                  <a:pt x="124" y="234"/>
                </a:lnTo>
                <a:lnTo>
                  <a:pt x="113" y="244"/>
                </a:lnTo>
                <a:lnTo>
                  <a:pt x="102" y="253"/>
                </a:lnTo>
                <a:lnTo>
                  <a:pt x="91" y="264"/>
                </a:lnTo>
                <a:lnTo>
                  <a:pt x="82" y="275"/>
                </a:lnTo>
                <a:lnTo>
                  <a:pt x="73" y="284"/>
                </a:lnTo>
                <a:lnTo>
                  <a:pt x="65" y="295"/>
                </a:lnTo>
                <a:lnTo>
                  <a:pt x="57" y="306"/>
                </a:lnTo>
                <a:lnTo>
                  <a:pt x="49" y="316"/>
                </a:lnTo>
                <a:lnTo>
                  <a:pt x="42" y="327"/>
                </a:lnTo>
                <a:lnTo>
                  <a:pt x="35" y="338"/>
                </a:lnTo>
                <a:lnTo>
                  <a:pt x="29" y="349"/>
                </a:lnTo>
                <a:lnTo>
                  <a:pt x="25" y="360"/>
                </a:lnTo>
                <a:lnTo>
                  <a:pt x="18" y="372"/>
                </a:lnTo>
                <a:lnTo>
                  <a:pt x="15" y="383"/>
                </a:lnTo>
                <a:lnTo>
                  <a:pt x="11" y="394"/>
                </a:lnTo>
                <a:lnTo>
                  <a:pt x="8" y="406"/>
                </a:lnTo>
                <a:lnTo>
                  <a:pt x="4" y="417"/>
                </a:lnTo>
                <a:lnTo>
                  <a:pt x="3" y="429"/>
                </a:lnTo>
                <a:lnTo>
                  <a:pt x="1" y="442"/>
                </a:lnTo>
                <a:lnTo>
                  <a:pt x="0" y="453"/>
                </a:lnTo>
                <a:lnTo>
                  <a:pt x="0" y="465"/>
                </a:lnTo>
                <a:lnTo>
                  <a:pt x="0" y="478"/>
                </a:lnTo>
                <a:lnTo>
                  <a:pt x="1" y="488"/>
                </a:lnTo>
                <a:lnTo>
                  <a:pt x="3" y="501"/>
                </a:lnTo>
                <a:lnTo>
                  <a:pt x="4" y="513"/>
                </a:lnTo>
                <a:lnTo>
                  <a:pt x="8" y="524"/>
                </a:lnTo>
                <a:lnTo>
                  <a:pt x="11" y="536"/>
                </a:lnTo>
                <a:lnTo>
                  <a:pt x="15" y="547"/>
                </a:lnTo>
                <a:lnTo>
                  <a:pt x="18" y="558"/>
                </a:lnTo>
                <a:lnTo>
                  <a:pt x="25" y="571"/>
                </a:lnTo>
                <a:lnTo>
                  <a:pt x="29" y="581"/>
                </a:lnTo>
                <a:lnTo>
                  <a:pt x="35" y="592"/>
                </a:lnTo>
                <a:lnTo>
                  <a:pt x="42" y="603"/>
                </a:lnTo>
                <a:lnTo>
                  <a:pt x="49" y="614"/>
                </a:lnTo>
                <a:lnTo>
                  <a:pt x="57" y="625"/>
                </a:lnTo>
                <a:lnTo>
                  <a:pt x="65" y="636"/>
                </a:lnTo>
                <a:lnTo>
                  <a:pt x="73" y="646"/>
                </a:lnTo>
                <a:lnTo>
                  <a:pt x="82" y="657"/>
                </a:lnTo>
                <a:lnTo>
                  <a:pt x="91" y="667"/>
                </a:lnTo>
                <a:lnTo>
                  <a:pt x="102" y="677"/>
                </a:lnTo>
                <a:lnTo>
                  <a:pt x="113" y="687"/>
                </a:lnTo>
                <a:lnTo>
                  <a:pt x="124" y="696"/>
                </a:lnTo>
                <a:lnTo>
                  <a:pt x="135" y="707"/>
                </a:lnTo>
                <a:lnTo>
                  <a:pt x="147" y="716"/>
                </a:lnTo>
                <a:lnTo>
                  <a:pt x="159" y="726"/>
                </a:lnTo>
                <a:lnTo>
                  <a:pt x="172" y="735"/>
                </a:lnTo>
                <a:lnTo>
                  <a:pt x="184" y="744"/>
                </a:lnTo>
                <a:lnTo>
                  <a:pt x="198" y="752"/>
                </a:lnTo>
                <a:lnTo>
                  <a:pt x="212" y="761"/>
                </a:lnTo>
                <a:lnTo>
                  <a:pt x="228" y="769"/>
                </a:lnTo>
                <a:lnTo>
                  <a:pt x="242" y="778"/>
                </a:lnTo>
                <a:lnTo>
                  <a:pt x="257" y="786"/>
                </a:lnTo>
                <a:lnTo>
                  <a:pt x="273" y="794"/>
                </a:lnTo>
                <a:lnTo>
                  <a:pt x="305" y="809"/>
                </a:lnTo>
                <a:lnTo>
                  <a:pt x="339" y="825"/>
                </a:lnTo>
                <a:lnTo>
                  <a:pt x="373" y="837"/>
                </a:lnTo>
                <a:lnTo>
                  <a:pt x="410" y="851"/>
                </a:lnTo>
                <a:lnTo>
                  <a:pt x="448" y="863"/>
                </a:lnTo>
                <a:lnTo>
                  <a:pt x="486" y="874"/>
                </a:lnTo>
                <a:lnTo>
                  <a:pt x="527" y="884"/>
                </a:lnTo>
                <a:lnTo>
                  <a:pt x="569" y="893"/>
                </a:lnTo>
                <a:lnTo>
                  <a:pt x="610" y="902"/>
                </a:lnTo>
                <a:lnTo>
                  <a:pt x="654" y="908"/>
                </a:lnTo>
                <a:lnTo>
                  <a:pt x="697" y="915"/>
                </a:lnTo>
                <a:lnTo>
                  <a:pt x="742" y="921"/>
                </a:lnTo>
                <a:lnTo>
                  <a:pt x="789" y="924"/>
                </a:lnTo>
                <a:lnTo>
                  <a:pt x="835" y="927"/>
                </a:lnTo>
                <a:lnTo>
                  <a:pt x="882" y="930"/>
                </a:lnTo>
                <a:lnTo>
                  <a:pt x="930" y="930"/>
                </a:lnTo>
                <a:lnTo>
                  <a:pt x="978" y="930"/>
                </a:lnTo>
                <a:lnTo>
                  <a:pt x="1026" y="927"/>
                </a:lnTo>
                <a:lnTo>
                  <a:pt x="1072" y="925"/>
                </a:lnTo>
                <a:lnTo>
                  <a:pt x="1117" y="921"/>
                </a:lnTo>
                <a:lnTo>
                  <a:pt x="1162" y="916"/>
                </a:lnTo>
                <a:lnTo>
                  <a:pt x="1207" y="910"/>
                </a:lnTo>
                <a:lnTo>
                  <a:pt x="1251" y="902"/>
                </a:lnTo>
                <a:lnTo>
                  <a:pt x="1292" y="893"/>
                </a:lnTo>
                <a:lnTo>
                  <a:pt x="1333" y="884"/>
                </a:lnTo>
                <a:lnTo>
                  <a:pt x="1373" y="874"/>
                </a:lnTo>
                <a:lnTo>
                  <a:pt x="1412" y="863"/>
                </a:lnTo>
                <a:lnTo>
                  <a:pt x="1451" y="851"/>
                </a:lnTo>
                <a:lnTo>
                  <a:pt x="1486" y="837"/>
                </a:lnTo>
                <a:lnTo>
                  <a:pt x="1522" y="825"/>
                </a:lnTo>
                <a:lnTo>
                  <a:pt x="1556" y="809"/>
                </a:lnTo>
                <a:lnTo>
                  <a:pt x="1588" y="794"/>
                </a:lnTo>
                <a:lnTo>
                  <a:pt x="1604" y="786"/>
                </a:lnTo>
                <a:lnTo>
                  <a:pt x="1618" y="778"/>
                </a:lnTo>
                <a:lnTo>
                  <a:pt x="1633" y="769"/>
                </a:lnTo>
                <a:lnTo>
                  <a:pt x="1647" y="761"/>
                </a:lnTo>
                <a:lnTo>
                  <a:pt x="1661" y="752"/>
                </a:lnTo>
                <a:lnTo>
                  <a:pt x="1675" y="744"/>
                </a:lnTo>
                <a:lnTo>
                  <a:pt x="1689" y="735"/>
                </a:lnTo>
                <a:lnTo>
                  <a:pt x="1702" y="726"/>
                </a:lnTo>
                <a:lnTo>
                  <a:pt x="1714" y="716"/>
                </a:lnTo>
                <a:lnTo>
                  <a:pt x="1725" y="707"/>
                </a:lnTo>
                <a:lnTo>
                  <a:pt x="1737" y="696"/>
                </a:lnTo>
                <a:lnTo>
                  <a:pt x="1748" y="687"/>
                </a:lnTo>
                <a:lnTo>
                  <a:pt x="1759" y="677"/>
                </a:lnTo>
                <a:lnTo>
                  <a:pt x="1768" y="667"/>
                </a:lnTo>
                <a:lnTo>
                  <a:pt x="1778" y="657"/>
                </a:lnTo>
                <a:lnTo>
                  <a:pt x="1787" y="646"/>
                </a:lnTo>
                <a:lnTo>
                  <a:pt x="1796" y="636"/>
                </a:lnTo>
                <a:lnTo>
                  <a:pt x="1804" y="625"/>
                </a:lnTo>
                <a:lnTo>
                  <a:pt x="1812" y="614"/>
                </a:lnTo>
                <a:lnTo>
                  <a:pt x="1818" y="603"/>
                </a:lnTo>
                <a:lnTo>
                  <a:pt x="1824" y="592"/>
                </a:lnTo>
                <a:lnTo>
                  <a:pt x="1830" y="581"/>
                </a:lnTo>
                <a:lnTo>
                  <a:pt x="1836" y="571"/>
                </a:lnTo>
                <a:lnTo>
                  <a:pt x="1841" y="558"/>
                </a:lnTo>
                <a:lnTo>
                  <a:pt x="1846" y="547"/>
                </a:lnTo>
                <a:lnTo>
                  <a:pt x="1849" y="536"/>
                </a:lnTo>
                <a:lnTo>
                  <a:pt x="1852" y="524"/>
                </a:lnTo>
                <a:lnTo>
                  <a:pt x="1855" y="513"/>
                </a:lnTo>
                <a:lnTo>
                  <a:pt x="1857" y="501"/>
                </a:lnTo>
                <a:lnTo>
                  <a:pt x="1858" y="488"/>
                </a:lnTo>
                <a:lnTo>
                  <a:pt x="1860" y="478"/>
                </a:lnTo>
                <a:lnTo>
                  <a:pt x="1860" y="465"/>
                </a:lnTo>
                <a:close/>
              </a:path>
            </a:pathLst>
          </a:cu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B06DDD7-60EA-4057-B292-3B4C8B355333}"/>
              </a:ext>
            </a:extLst>
          </p:cNvPr>
          <p:cNvSpPr txBox="1"/>
          <p:nvPr/>
        </p:nvSpPr>
        <p:spPr>
          <a:xfrm>
            <a:off x="4086980" y="1999267"/>
            <a:ext cx="47405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dirty="0">
                <a:latin typeface="Arial" panose="020B0604020202020204" pitchFamily="34" charset="0"/>
              </a:rPr>
              <a:t>Denotes the beginning or end of the program.</a:t>
            </a:r>
            <a:endParaRPr lang="en-US" altLang="en-US" sz="28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D29F753-19B1-4D43-BCA6-463F2CF0E64A}"/>
              </a:ext>
            </a:extLst>
          </p:cNvPr>
          <p:cNvSpPr txBox="1"/>
          <p:nvPr/>
        </p:nvSpPr>
        <p:spPr>
          <a:xfrm>
            <a:off x="4086980" y="2878738"/>
            <a:ext cx="47405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dirty="0">
                <a:latin typeface="Arial" panose="020B0604020202020204" pitchFamily="34" charset="0"/>
              </a:rPr>
              <a:t>Denotes an input / output operations.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C161FF0-39F1-4B95-8FE5-4DCD057FA969}"/>
              </a:ext>
            </a:extLst>
          </p:cNvPr>
          <p:cNvSpPr txBox="1"/>
          <p:nvPr/>
        </p:nvSpPr>
        <p:spPr>
          <a:xfrm>
            <a:off x="4086980" y="3706032"/>
            <a:ext cx="4740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dirty="0">
                <a:latin typeface="Arial" panose="020B0604020202020204" pitchFamily="34" charset="0"/>
              </a:rPr>
              <a:t>Denotes a process to be carried out. </a:t>
            </a:r>
            <a:br>
              <a:rPr lang="en-US" altLang="en-US" sz="1400" dirty="0">
                <a:latin typeface="Arial" panose="020B0604020202020204" pitchFamily="34" charset="0"/>
              </a:rPr>
            </a:br>
            <a:r>
              <a:rPr lang="en-US" altLang="en-US" sz="1400" dirty="0">
                <a:latin typeface="Arial" panose="020B0604020202020204" pitchFamily="34" charset="0"/>
              </a:rPr>
              <a:t>For example: addition, subtraction, and division.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90F0B3E-27D7-4CCA-A75F-094AAE42AEFE}"/>
              </a:ext>
            </a:extLst>
          </p:cNvPr>
          <p:cNvSpPr txBox="1"/>
          <p:nvPr/>
        </p:nvSpPr>
        <p:spPr>
          <a:xfrm>
            <a:off x="4086980" y="4822931"/>
            <a:ext cx="4740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dirty="0">
                <a:latin typeface="Arial" panose="020B0604020202020204" pitchFamily="34" charset="0"/>
              </a:rPr>
              <a:t>Denotes a decision or branch to be made The program should continue along one of two routes (Ex. If/Then/Else)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B74D206-736A-4E93-8B57-0730B9DB9040}"/>
              </a:ext>
            </a:extLst>
          </p:cNvPr>
          <p:cNvSpPr txBox="1"/>
          <p:nvPr/>
        </p:nvSpPr>
        <p:spPr>
          <a:xfrm>
            <a:off x="4086980" y="5908353"/>
            <a:ext cx="47405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400" dirty="0">
                <a:latin typeface="Arial" panose="020B0604020202020204" pitchFamily="34" charset="0"/>
              </a:rPr>
              <a:t>Denotes the direction of logic flow in the program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0E171F7-CEC3-43F2-B940-B5788291CB80}"/>
              </a:ext>
            </a:extLst>
          </p:cNvPr>
          <p:cNvSpPr txBox="1"/>
          <p:nvPr/>
        </p:nvSpPr>
        <p:spPr>
          <a:xfrm>
            <a:off x="316512" y="1999267"/>
            <a:ext cx="1333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1400" dirty="0">
                <a:latin typeface="Arial" panose="020B0604020202020204" pitchFamily="34" charset="0"/>
              </a:rPr>
              <a:t>Oval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3B305FB-32AC-4728-A0A3-CCCFDEDE8D70}"/>
              </a:ext>
            </a:extLst>
          </p:cNvPr>
          <p:cNvSpPr txBox="1"/>
          <p:nvPr/>
        </p:nvSpPr>
        <p:spPr>
          <a:xfrm>
            <a:off x="328111" y="2877605"/>
            <a:ext cx="1333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1400" dirty="0">
                <a:latin typeface="Arial" panose="020B0604020202020204" pitchFamily="34" charset="0"/>
              </a:rPr>
              <a:t>Parallelogram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090AE27-ED64-4A37-BB58-C382CAFF0C7E}"/>
              </a:ext>
            </a:extLst>
          </p:cNvPr>
          <p:cNvSpPr txBox="1"/>
          <p:nvPr/>
        </p:nvSpPr>
        <p:spPr>
          <a:xfrm>
            <a:off x="316512" y="3817069"/>
            <a:ext cx="1333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1400" dirty="0">
                <a:latin typeface="Arial" panose="020B0604020202020204" pitchFamily="34" charset="0"/>
              </a:rPr>
              <a:t>Rectangle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97DBC93-7860-4A37-8325-0EB8C9D82382}"/>
              </a:ext>
            </a:extLst>
          </p:cNvPr>
          <p:cNvSpPr txBox="1"/>
          <p:nvPr/>
        </p:nvSpPr>
        <p:spPr>
          <a:xfrm>
            <a:off x="333915" y="4938145"/>
            <a:ext cx="1333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1400" dirty="0">
                <a:latin typeface="Arial" panose="020B0604020202020204" pitchFamily="34" charset="0"/>
              </a:rPr>
              <a:t>Diamond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4F68565-D51A-4E69-ACC9-2A8B44BD5537}"/>
              </a:ext>
            </a:extLst>
          </p:cNvPr>
          <p:cNvSpPr txBox="1"/>
          <p:nvPr/>
        </p:nvSpPr>
        <p:spPr>
          <a:xfrm>
            <a:off x="316512" y="5908353"/>
            <a:ext cx="1333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1400" dirty="0">
                <a:latin typeface="Arial" panose="020B0604020202020204" pitchFamily="34" charset="0"/>
              </a:rPr>
              <a:t>Flow line</a:t>
            </a:r>
          </a:p>
        </p:txBody>
      </p:sp>
      <p:sp>
        <p:nvSpPr>
          <p:cNvPr id="74" name="Parallelogram 73">
            <a:extLst>
              <a:ext uri="{FF2B5EF4-FFF2-40B4-BE49-F238E27FC236}">
                <a16:creationId xmlns:a16="http://schemas.microsoft.com/office/drawing/2014/main" id="{236E77C1-CEB6-4B7E-B865-F939EC18648A}"/>
              </a:ext>
            </a:extLst>
          </p:cNvPr>
          <p:cNvSpPr/>
          <p:nvPr/>
        </p:nvSpPr>
        <p:spPr>
          <a:xfrm>
            <a:off x="1792881" y="2696892"/>
            <a:ext cx="1697982" cy="620382"/>
          </a:xfrm>
          <a:prstGeom prst="parallelogram">
            <a:avLst>
              <a:gd name="adj" fmla="val 76516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AF111BD-B0E6-466E-9CE3-C6EC69198DA4}"/>
              </a:ext>
            </a:extLst>
          </p:cNvPr>
          <p:cNvSpPr/>
          <p:nvPr/>
        </p:nvSpPr>
        <p:spPr>
          <a:xfrm>
            <a:off x="1792882" y="3657451"/>
            <a:ext cx="1536302" cy="62038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76" name="Diamond 75">
            <a:extLst>
              <a:ext uri="{FF2B5EF4-FFF2-40B4-BE49-F238E27FC236}">
                <a16:creationId xmlns:a16="http://schemas.microsoft.com/office/drawing/2014/main" id="{9CB5A3E4-6A28-4BF7-A672-ED6EA5DF7979}"/>
              </a:ext>
            </a:extLst>
          </p:cNvPr>
          <p:cNvSpPr/>
          <p:nvPr/>
        </p:nvSpPr>
        <p:spPr>
          <a:xfrm>
            <a:off x="1792881" y="4586509"/>
            <a:ext cx="1536302" cy="996065"/>
          </a:xfrm>
          <a:prstGeom prst="diamond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A40A5913-3A60-4798-A4FF-0787073A7BD4}"/>
              </a:ext>
            </a:extLst>
          </p:cNvPr>
          <p:cNvCxnSpPr>
            <a:cxnSpLocks/>
          </p:cNvCxnSpPr>
          <p:nvPr/>
        </p:nvCxnSpPr>
        <p:spPr>
          <a:xfrm>
            <a:off x="1732022" y="6060542"/>
            <a:ext cx="1967439" cy="1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47B7468B-B808-4A1B-AA9A-320193741CA6}"/>
              </a:ext>
            </a:extLst>
          </p:cNvPr>
          <p:cNvSpPr/>
          <p:nvPr/>
        </p:nvSpPr>
        <p:spPr>
          <a:xfrm>
            <a:off x="2115398" y="1937208"/>
            <a:ext cx="991786" cy="425730"/>
          </a:xfrm>
          <a:prstGeom prst="roundRect">
            <a:avLst>
              <a:gd name="adj" fmla="val 41691"/>
            </a:avLst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hlinkClick r:id="rId2" action="ppaction://hlinksldjump"/>
            <a:extLst>
              <a:ext uri="{FF2B5EF4-FFF2-40B4-BE49-F238E27FC236}">
                <a16:creationId xmlns:a16="http://schemas.microsoft.com/office/drawing/2014/main" id="{111F52B7-4ACE-411E-A050-72A1493486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24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A77FC975-88C0-4EF7-9D25-0FF04714E27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320616678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39F73-C559-4290-9CCD-E040451FD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24AE-B0F1-40F0-9604-8397AA703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67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E5F79-087D-45D0-89B4-303065F0B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Are </a:t>
            </a:r>
            <a:r>
              <a:rPr lang="en-US" altLang="en-US" sz="2800" dirty="0">
                <a:solidFill>
                  <a:schemeClr val="accent2">
                    <a:lumMod val="75000"/>
                  </a:schemeClr>
                </a:solidFill>
              </a:rPr>
              <a:t>flowcharts</a:t>
            </a:r>
            <a:r>
              <a:rPr lang="en-US" altLang="en-US" sz="2800" dirty="0"/>
              <a:t> really necessary or helpful?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In the real world, </a:t>
            </a:r>
            <a:r>
              <a:rPr lang="en-US" altLang="en-US" sz="2800" dirty="0">
                <a:solidFill>
                  <a:schemeClr val="accent2"/>
                </a:solidFill>
              </a:rPr>
              <a:t>programs</a:t>
            </a:r>
            <a:r>
              <a:rPr lang="en-US" altLang="en-US" sz="2800" dirty="0"/>
              <a:t> are </a:t>
            </a:r>
            <a:r>
              <a:rPr lang="en-US" altLang="en-US" sz="2800" dirty="0">
                <a:solidFill>
                  <a:schemeClr val="accent2"/>
                </a:solidFill>
              </a:rPr>
              <a:t>not only 1000 lines</a:t>
            </a:r>
            <a:r>
              <a:rPr lang="en-US" altLang="en-US" sz="2800" dirty="0"/>
              <a:t>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>
                <a:solidFill>
                  <a:schemeClr val="accent2"/>
                </a:solidFill>
              </a:rPr>
              <a:t>Programs</a:t>
            </a:r>
            <a:r>
              <a:rPr lang="en-US" altLang="en-US" sz="2800" dirty="0"/>
              <a:t> are </a:t>
            </a:r>
            <a:r>
              <a:rPr lang="en-US" altLang="en-US" sz="2800" dirty="0">
                <a:solidFill>
                  <a:schemeClr val="accent2"/>
                </a:solidFill>
              </a:rPr>
              <a:t>hundreds of thousands of lines of code</a:t>
            </a:r>
            <a:r>
              <a:rPr lang="en-US" altLang="en-US" sz="2800" dirty="0"/>
              <a:t>.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Even Millions of lines of code.</a:t>
            </a:r>
            <a:endParaRPr lang="en-US" altLang="en-US" sz="28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Could you use only </a:t>
            </a:r>
            <a:r>
              <a:rPr lang="en-US" altLang="en-US" sz="2800" dirty="0">
                <a:solidFill>
                  <a:schemeClr val="accent2"/>
                </a:solidFill>
              </a:rPr>
              <a:t>English</a:t>
            </a:r>
            <a:r>
              <a:rPr lang="en-US" altLang="en-US" sz="2800" dirty="0"/>
              <a:t> to </a:t>
            </a:r>
            <a:r>
              <a:rPr lang="en-US" altLang="en-US" sz="2800" dirty="0">
                <a:solidFill>
                  <a:schemeClr val="accent2"/>
                </a:solidFill>
              </a:rPr>
              <a:t>describe your program</a:t>
            </a:r>
            <a:r>
              <a:rPr lang="en-US" altLang="en-US" sz="2800" dirty="0"/>
              <a:t>?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altLang="en-US" dirty="0"/>
              <a:t>Sure you could, but you would end up with a book!</a:t>
            </a:r>
            <a:endParaRPr lang="en-US" altLang="en-US" sz="28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Therefore, think of </a:t>
            </a:r>
            <a:r>
              <a:rPr lang="en-US" altLang="en-US" sz="2800" dirty="0">
                <a:solidFill>
                  <a:schemeClr val="accent2">
                    <a:lumMod val="75000"/>
                  </a:schemeClr>
                </a:solidFill>
              </a:rPr>
              <a:t>flowcharts</a:t>
            </a:r>
            <a:r>
              <a:rPr lang="en-US" altLang="en-US" sz="2800" dirty="0"/>
              <a:t> as an </a:t>
            </a:r>
            <a:r>
              <a:rPr lang="en-US" altLang="en-US" sz="2800" dirty="0">
                <a:solidFill>
                  <a:schemeClr val="accent2"/>
                </a:solidFill>
              </a:rPr>
              <a:t>easier</a:t>
            </a:r>
            <a:r>
              <a:rPr lang="en-US" altLang="en-US" sz="2800" dirty="0"/>
              <a:t>, </a:t>
            </a:r>
            <a:r>
              <a:rPr lang="en-US" altLang="en-US" sz="2800" dirty="0">
                <a:solidFill>
                  <a:schemeClr val="accent2"/>
                </a:solidFill>
              </a:rPr>
              <a:t>clearer way </a:t>
            </a:r>
            <a:r>
              <a:rPr lang="en-US" altLang="en-US" sz="2800" dirty="0"/>
              <a:t>to </a:t>
            </a:r>
            <a:r>
              <a:rPr lang="en-US" altLang="en-US" sz="2800" dirty="0">
                <a:solidFill>
                  <a:schemeClr val="accent2"/>
                </a:solidFill>
              </a:rPr>
              <a:t>quickly understand </a:t>
            </a:r>
            <a:r>
              <a:rPr lang="en-US" altLang="en-US" sz="2800" dirty="0"/>
              <a:t>what a </a:t>
            </a:r>
            <a:r>
              <a:rPr lang="en-US" altLang="en-US" sz="2800" dirty="0">
                <a:solidFill>
                  <a:schemeClr val="accent2"/>
                </a:solidFill>
              </a:rPr>
              <a:t>program is doing</a:t>
            </a:r>
            <a:r>
              <a:rPr lang="en-US" altLang="en-US" sz="2800" dirty="0"/>
              <a:t>.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endParaRPr lang="en-US" altLang="en-US" sz="20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altLang="en-US" sz="2400" dirty="0"/>
          </a:p>
          <a:p>
            <a:endParaRPr 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EB99AD6A-7038-4540-9437-B4842C64ED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F95E13CE-8AED-407D-97AF-41CF960B4BD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417591163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39F73-C559-4290-9CCD-E040451FD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6C24AE-B0F1-40F0-9604-8397AA703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68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E5F79-087D-45D0-89B4-303065F0B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Are </a:t>
            </a:r>
            <a:r>
              <a:rPr lang="en-US" altLang="en-US" sz="2800" dirty="0">
                <a:solidFill>
                  <a:schemeClr val="accent2">
                    <a:lumMod val="75000"/>
                  </a:schemeClr>
                </a:solidFill>
              </a:rPr>
              <a:t>flowcharts</a:t>
            </a:r>
            <a:r>
              <a:rPr lang="en-US" altLang="en-US" sz="2800" dirty="0"/>
              <a:t> really </a:t>
            </a:r>
            <a:r>
              <a:rPr lang="en-US" altLang="en-US" sz="2800" dirty="0">
                <a:solidFill>
                  <a:schemeClr val="accent2"/>
                </a:solidFill>
              </a:rPr>
              <a:t>necessary</a:t>
            </a:r>
            <a:r>
              <a:rPr lang="en-US" altLang="en-US" sz="2800" dirty="0"/>
              <a:t> or </a:t>
            </a:r>
            <a:r>
              <a:rPr lang="en-US" altLang="en-US" sz="2800" dirty="0">
                <a:solidFill>
                  <a:schemeClr val="accent2"/>
                </a:solidFill>
              </a:rPr>
              <a:t>helpful</a:t>
            </a:r>
            <a:r>
              <a:rPr lang="en-US" altLang="en-US" sz="2800" dirty="0"/>
              <a:t>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So in summary, </a:t>
            </a:r>
            <a:r>
              <a:rPr lang="en-US" altLang="en-US" sz="2800" dirty="0">
                <a:solidFill>
                  <a:schemeClr val="accent2"/>
                </a:solidFill>
              </a:rPr>
              <a:t>yes</a:t>
            </a:r>
            <a:r>
              <a:rPr lang="en-US" altLang="en-US" sz="2800" dirty="0"/>
              <a:t>, they are helpful.</a:t>
            </a:r>
          </a:p>
          <a:p>
            <a:pPr marL="91440" indent="0">
              <a:spcBef>
                <a:spcPts val="0"/>
              </a:spcBef>
              <a:spcAft>
                <a:spcPts val="600"/>
              </a:spcAft>
              <a:buNone/>
            </a:pPr>
            <a:endParaRPr lang="en-US" altLang="en-US" sz="28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altLang="en-US" sz="2800" dirty="0"/>
              <a:t>That said, most of the programs we show you over the next few weeks are </a:t>
            </a:r>
            <a:r>
              <a:rPr lang="en-US" altLang="en-US" sz="2800" dirty="0">
                <a:solidFill>
                  <a:schemeClr val="accent2"/>
                </a:solidFill>
              </a:rPr>
              <a:t>smaller programs</a:t>
            </a:r>
            <a:r>
              <a:rPr lang="en-US" altLang="en-US" sz="2800" dirty="0"/>
              <a:t>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Do you really need a flowchart for a small program?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Probably not.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However, students should get into the habit of making flowcharts with </a:t>
            </a:r>
            <a:r>
              <a:rPr lang="en-US" altLang="en-US" sz="2400" dirty="0">
                <a:solidFill>
                  <a:schemeClr val="accent2"/>
                </a:solidFill>
              </a:rPr>
              <a:t>smaller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chemeClr val="accent2"/>
                </a:solidFill>
              </a:rPr>
              <a:t>easier</a:t>
            </a: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chemeClr val="accent2"/>
                </a:solidFill>
              </a:rPr>
              <a:t>programs</a:t>
            </a:r>
            <a:r>
              <a:rPr lang="en-US" altLang="en-US" sz="2400" dirty="0"/>
              <a:t>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altLang="en-US" sz="2400" dirty="0"/>
              <a:t>Then, it will be easy to do for </a:t>
            </a:r>
            <a:r>
              <a:rPr lang="en-US" altLang="en-US" sz="2400" dirty="0">
                <a:solidFill>
                  <a:schemeClr val="accent2"/>
                </a:solidFill>
              </a:rPr>
              <a:t>larger programs</a:t>
            </a:r>
            <a:r>
              <a:rPr lang="en-US" altLang="en-US" sz="2400" dirty="0"/>
              <a:t>.</a:t>
            </a:r>
            <a:endParaRPr lang="en-US" altLang="en-US" sz="20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altLang="en-US" sz="2400" dirty="0"/>
          </a:p>
          <a:p>
            <a:endParaRPr 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F1102FD6-7C30-4CD7-A1AE-81D6A7704F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C06F72E1-68E1-42CF-AF18-C2ACE4F57E4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220485706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6C3B8-21FE-49C7-AD42-058C5FD63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Converting The Length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 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CABF27-59C5-404D-B298-E70267466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69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8D6B9-99DF-408F-BFB5-44099E0C4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Write an Algorithm, Pseudocode, and draw a flowchart to convert the length in feet to centimeter.</a:t>
            </a:r>
          </a:p>
          <a:p>
            <a:endParaRPr lang="en-US" sz="2400" dirty="0"/>
          </a:p>
          <a:p>
            <a:pPr marL="91440" indent="0">
              <a:buNone/>
            </a:pPr>
            <a:r>
              <a:rPr lang="en-US" sz="2400" u="sng" dirty="0"/>
              <a:t>Algorithm:</a:t>
            </a:r>
            <a:endParaRPr lang="en-US" sz="2400" dirty="0"/>
          </a:p>
          <a:p>
            <a:pPr marL="757238" lvl="1" indent="-457200">
              <a:buFont typeface="+mj-lt"/>
              <a:buAutoNum type="arabicPeriod"/>
            </a:pPr>
            <a:r>
              <a:rPr lang="en-US" sz="2400" dirty="0"/>
              <a:t>Input the length in feet (</a:t>
            </a:r>
            <a:r>
              <a:rPr lang="en-US" sz="2400" dirty="0">
                <a:solidFill>
                  <a:srgbClr val="0070C0"/>
                </a:solidFill>
              </a:rPr>
              <a:t>LFT</a:t>
            </a:r>
            <a:r>
              <a:rPr lang="en-US" sz="2400" dirty="0"/>
              <a:t>)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400" dirty="0"/>
              <a:t>Calculate the length in cm (</a:t>
            </a:r>
            <a:r>
              <a:rPr lang="en-US" sz="2400" dirty="0">
                <a:solidFill>
                  <a:srgbClr val="0070C0"/>
                </a:solidFill>
              </a:rPr>
              <a:t>LCM</a:t>
            </a:r>
            <a:r>
              <a:rPr lang="en-US" sz="2400" dirty="0"/>
              <a:t>) by multiplying </a:t>
            </a:r>
            <a:r>
              <a:rPr lang="en-US" sz="2400" dirty="0">
                <a:solidFill>
                  <a:srgbClr val="0070C0"/>
                </a:solidFill>
              </a:rPr>
              <a:t>LFT</a:t>
            </a:r>
            <a:r>
              <a:rPr lang="en-US" sz="2400" dirty="0"/>
              <a:t> with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30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400" dirty="0"/>
              <a:t>Print length in cm (</a:t>
            </a:r>
            <a:r>
              <a:rPr lang="en-US" sz="2400" dirty="0">
                <a:solidFill>
                  <a:srgbClr val="0070C0"/>
                </a:solidFill>
              </a:rPr>
              <a:t>LCM</a:t>
            </a:r>
            <a:r>
              <a:rPr lang="en-US" sz="2400" dirty="0"/>
              <a:t>)</a:t>
            </a:r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4EE98CA8-6BBE-4818-B86A-7B1F4C06DD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46B8E5-6948-470C-A3FF-13FAFA1B3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5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9E57CFA9-36BE-4D9E-899F-EE0B9FEAF0C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1779408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A1AD0-1B53-4E38-963B-3585540DF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 Example</a:t>
            </a:r>
            <a:br>
              <a:rPr lang="en-US" dirty="0"/>
            </a:br>
            <a:r>
              <a:rPr lang="en-US" dirty="0" err="1">
                <a:solidFill>
                  <a:schemeClr val="accent3"/>
                </a:solidFill>
              </a:rPr>
              <a:t>Example</a:t>
            </a:r>
            <a:r>
              <a:rPr lang="en-US" dirty="0">
                <a:solidFill>
                  <a:schemeClr val="accent3"/>
                </a:solidFill>
              </a:rPr>
              <a:t>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2107A3-442A-47BF-B533-D7C89D8F3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F07A8-A5FE-4F55-A398-5161BCABD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78" y="1408171"/>
            <a:ext cx="4368455" cy="372195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dirty="0"/>
              <a:t>Imagine that you have the following image, which is a map of a road leading to the building shown in the picture. </a:t>
            </a:r>
          </a:p>
          <a:p>
            <a:pPr algn="just"/>
            <a:r>
              <a:rPr lang="en-US" dirty="0"/>
              <a:t>There are a car and trees.</a:t>
            </a:r>
          </a:p>
          <a:p>
            <a:pPr algn="just"/>
            <a:r>
              <a:rPr lang="en-US" dirty="0"/>
              <a:t>The car cannot cross the trees. </a:t>
            </a:r>
          </a:p>
          <a:p>
            <a:pPr algn="just"/>
            <a:r>
              <a:rPr lang="en-US" dirty="0"/>
              <a:t>The road is divided into squares to calculate the steps of the car. </a:t>
            </a:r>
          </a:p>
          <a:p>
            <a:pPr algn="just"/>
            <a:r>
              <a:rPr lang="en-US" dirty="0"/>
              <a:t>Each square is considered as one step.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C6164D-0248-4DC6-880A-6E73FD1A1D0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107" y="1497034"/>
            <a:ext cx="3864415" cy="36330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3FAC62-6D36-46A5-9FDA-E64C8FDF0D8B}"/>
              </a:ext>
            </a:extLst>
          </p:cNvPr>
          <p:cNvSpPr txBox="1"/>
          <p:nvPr/>
        </p:nvSpPr>
        <p:spPr>
          <a:xfrm>
            <a:off x="352478" y="5287798"/>
            <a:ext cx="84390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</a:rPr>
              <a:t>How can the car arrive at the building?</a:t>
            </a:r>
          </a:p>
        </p:txBody>
      </p:sp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418C61C9-1855-44AC-8ECE-FB1051F0BA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7A5106-CCB8-4776-BA86-F8591E812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1</a:t>
            </a:r>
            <a:endParaRPr lang="en-US" dirty="0"/>
          </a:p>
        </p:txBody>
      </p:sp>
      <p:sp>
        <p:nvSpPr>
          <p:cNvPr id="9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4231AE84-030A-4264-A5F7-CB25F907C6F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244192386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The Length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The Algorithm</a:t>
            </a:r>
            <a:endParaRPr lang="en-US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752DE2-CD75-4AF3-B139-45E41CBA6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70</a:t>
            </a:fld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46305" y="1441107"/>
            <a:ext cx="5719240" cy="51302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US" altLang="en-US" sz="2400" u="sng" dirty="0"/>
              <a:t>Pseudocode</a:t>
            </a:r>
            <a:r>
              <a:rPr lang="en-US" altLang="en-US" sz="2400" dirty="0"/>
              <a:t>: </a:t>
            </a:r>
          </a:p>
          <a:p>
            <a:pPr marL="640080" lvl="1" indent="-457200">
              <a:buFont typeface="+mj-lt"/>
              <a:buAutoNum type="arabicPeriod"/>
              <a:defRPr/>
            </a:pPr>
            <a:r>
              <a:rPr lang="en-US" altLang="en-US" sz="2400" dirty="0">
                <a:solidFill>
                  <a:srgbClr val="0070C0"/>
                </a:solidFill>
              </a:rPr>
              <a:t>LFT</a:t>
            </a:r>
            <a:r>
              <a:rPr lang="en-US" altLang="en-US" sz="2400" dirty="0"/>
              <a:t>  = input “</a:t>
            </a:r>
            <a:r>
              <a:rPr lang="en-US" altLang="en-US" sz="2400" dirty="0">
                <a:solidFill>
                  <a:srgbClr val="7030A0"/>
                </a:solidFill>
              </a:rPr>
              <a:t>Length in feet</a:t>
            </a:r>
            <a:r>
              <a:rPr lang="en-US" altLang="en-US" sz="2400" dirty="0"/>
              <a:t>”</a:t>
            </a:r>
          </a:p>
          <a:p>
            <a:pPr marL="640080" lvl="1" indent="-457200">
              <a:buFont typeface="+mj-lt"/>
              <a:buAutoNum type="arabicPeriod"/>
              <a:defRPr/>
            </a:pPr>
            <a:r>
              <a:rPr lang="en-US" altLang="en-US" sz="2400" dirty="0">
                <a:solidFill>
                  <a:srgbClr val="0070C0"/>
                </a:solidFill>
              </a:rPr>
              <a:t>LCM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=</a:t>
            </a: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0070C0"/>
                </a:solidFill>
              </a:rPr>
              <a:t>LFT</a:t>
            </a:r>
            <a:r>
              <a:rPr lang="en-US" altLang="en-US" sz="2400" dirty="0"/>
              <a:t> x </a:t>
            </a:r>
            <a:r>
              <a:rPr lang="en-US" altLang="en-US" sz="2400" dirty="0">
                <a:solidFill>
                  <a:srgbClr val="C00000"/>
                </a:solidFill>
              </a:rPr>
              <a:t>30</a:t>
            </a:r>
            <a:r>
              <a:rPr lang="en-US" altLang="en-US" sz="2400" dirty="0"/>
              <a:t> </a:t>
            </a:r>
          </a:p>
          <a:p>
            <a:pPr marL="640080" lvl="1" indent="-457200">
              <a:buFont typeface="+mj-lt"/>
              <a:buAutoNum type="arabicPeriod"/>
              <a:defRPr/>
            </a:pPr>
            <a:r>
              <a:rPr lang="en-US" altLang="en-US" sz="2400" dirty="0"/>
              <a:t>print </a:t>
            </a:r>
            <a:r>
              <a:rPr lang="en-US" altLang="en-US" sz="2400" dirty="0">
                <a:solidFill>
                  <a:srgbClr val="0070C0"/>
                </a:solidFill>
              </a:rPr>
              <a:t>LCM</a:t>
            </a:r>
          </a:p>
          <a:p>
            <a:pPr marL="640080" lvl="1" indent="-457200">
              <a:buFont typeface="+mj-lt"/>
              <a:buAutoNum type="arabicPeriod"/>
              <a:defRPr/>
            </a:pPr>
            <a:endParaRPr lang="en-US" altLang="en-US" sz="2400" dirty="0">
              <a:solidFill>
                <a:srgbClr val="0070C0"/>
              </a:solidFill>
            </a:endParaRPr>
          </a:p>
          <a:p>
            <a:pPr marL="182880" lvl="1" indent="0">
              <a:buNone/>
              <a:defRPr/>
            </a:pPr>
            <a:r>
              <a:rPr lang="en-US" altLang="en-US" sz="2400" u="sng" dirty="0"/>
              <a:t>Flowchart</a:t>
            </a:r>
            <a:r>
              <a:rPr lang="en-US" altLang="en-US" sz="2400" dirty="0"/>
              <a:t>: </a:t>
            </a:r>
            <a:endParaRPr lang="en-US" altLang="en-US" sz="2400" dirty="0">
              <a:solidFill>
                <a:srgbClr val="0070C0"/>
              </a:solidFill>
            </a:endParaRPr>
          </a:p>
          <a:p>
            <a:pPr eaLnBrk="1" hangingPunct="1">
              <a:defRPr/>
            </a:pPr>
            <a:endParaRPr lang="en-US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6D6C2EB-C39A-45AB-84A3-992D3042ADAE}"/>
              </a:ext>
            </a:extLst>
          </p:cNvPr>
          <p:cNvGrpSpPr/>
          <p:nvPr/>
        </p:nvGrpSpPr>
        <p:grpSpPr>
          <a:xfrm>
            <a:off x="6085620" y="1644656"/>
            <a:ext cx="2679447" cy="4723163"/>
            <a:chOff x="6027938" y="1600200"/>
            <a:chExt cx="2679447" cy="4723163"/>
          </a:xfrm>
        </p:grpSpPr>
        <p:sp>
          <p:nvSpPr>
            <p:cNvPr id="39943" name="AutoShape 5"/>
            <p:cNvSpPr>
              <a:spLocks noChangeArrowheads="1"/>
            </p:cNvSpPr>
            <p:nvPr/>
          </p:nvSpPr>
          <p:spPr bwMode="auto">
            <a:xfrm>
              <a:off x="6780687" y="1600200"/>
              <a:ext cx="1216239" cy="456903"/>
            </a:xfrm>
            <a:prstGeom prst="flowChartTerminator">
              <a:avLst/>
            </a:prstGeom>
            <a:solidFill>
              <a:srgbClr val="F8F8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Start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39944" name="Line 6"/>
            <p:cNvSpPr>
              <a:spLocks noChangeShapeType="1"/>
            </p:cNvSpPr>
            <p:nvPr/>
          </p:nvSpPr>
          <p:spPr bwMode="auto">
            <a:xfrm>
              <a:off x="7388002" y="2057103"/>
              <a:ext cx="0" cy="3655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5" name="AutoShape 7"/>
            <p:cNvSpPr>
              <a:spLocks noChangeArrowheads="1"/>
            </p:cNvSpPr>
            <p:nvPr/>
          </p:nvSpPr>
          <p:spPr bwMode="auto">
            <a:xfrm>
              <a:off x="6027938" y="2416559"/>
              <a:ext cx="2679447" cy="632857"/>
            </a:xfrm>
            <a:prstGeom prst="flowChartInputOutput">
              <a:avLst/>
            </a:prstGeom>
            <a:solidFill>
              <a:srgbClr val="F8F8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input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LFT</a:t>
              </a:r>
              <a:endParaRPr lang="en-US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39946" name="AutoShape 8"/>
            <p:cNvSpPr>
              <a:spLocks noChangeArrowheads="1"/>
            </p:cNvSpPr>
            <p:nvPr/>
          </p:nvSpPr>
          <p:spPr bwMode="auto">
            <a:xfrm>
              <a:off x="6268140" y="3541072"/>
              <a:ext cx="2199041" cy="628534"/>
            </a:xfrm>
            <a:prstGeom prst="flowChartProcess">
              <a:avLst/>
            </a:prstGeom>
            <a:solidFill>
              <a:srgbClr val="F8F8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  <a:sym typeface="Symbol" panose="05050102010706020507" pitchFamily="18" charset="2"/>
                </a:rPr>
                <a:t>=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0070C0"/>
                  </a:solidFill>
                </a:rPr>
                <a:t>LFT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</a:rPr>
                <a:t>x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30</a:t>
              </a:r>
            </a:p>
          </p:txBody>
        </p:sp>
        <p:sp>
          <p:nvSpPr>
            <p:cNvPr id="39947" name="Line 9"/>
            <p:cNvSpPr>
              <a:spLocks noChangeShapeType="1"/>
            </p:cNvSpPr>
            <p:nvPr/>
          </p:nvSpPr>
          <p:spPr bwMode="auto">
            <a:xfrm>
              <a:off x="7377048" y="3049416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8" name="AutoShape 10"/>
            <p:cNvSpPr>
              <a:spLocks noChangeArrowheads="1"/>
            </p:cNvSpPr>
            <p:nvPr/>
          </p:nvSpPr>
          <p:spPr bwMode="auto">
            <a:xfrm>
              <a:off x="6350958" y="4529318"/>
              <a:ext cx="2070482" cy="851987"/>
            </a:xfrm>
            <a:prstGeom prst="flowChartInputOutput">
              <a:avLst/>
            </a:prstGeom>
            <a:solidFill>
              <a:srgbClr val="F8F8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output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endParaRPr lang="en-US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39950" name="Line 12"/>
            <p:cNvSpPr>
              <a:spLocks noChangeShapeType="1"/>
            </p:cNvSpPr>
            <p:nvPr/>
          </p:nvSpPr>
          <p:spPr bwMode="auto">
            <a:xfrm>
              <a:off x="7364355" y="4179739"/>
              <a:ext cx="20299" cy="32150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1" name="Line 13"/>
            <p:cNvSpPr>
              <a:spLocks noChangeShapeType="1"/>
            </p:cNvSpPr>
            <p:nvPr/>
          </p:nvSpPr>
          <p:spPr bwMode="auto">
            <a:xfrm>
              <a:off x="7374972" y="5381305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AutoShape 5">
              <a:extLst>
                <a:ext uri="{FF2B5EF4-FFF2-40B4-BE49-F238E27FC236}">
                  <a16:creationId xmlns:a16="http://schemas.microsoft.com/office/drawing/2014/main" id="{FCF3D01F-488B-4988-9566-C17E87E59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6384" y="5866460"/>
              <a:ext cx="1216239" cy="456903"/>
            </a:xfrm>
            <a:prstGeom prst="flowChartTerminator">
              <a:avLst/>
            </a:prstGeom>
            <a:solidFill>
              <a:srgbClr val="F8F8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End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4" name="Arrow: Right 3">
            <a:extLst>
              <a:ext uri="{FF2B5EF4-FFF2-40B4-BE49-F238E27FC236}">
                <a16:creationId xmlns:a16="http://schemas.microsoft.com/office/drawing/2014/main" id="{3358AE06-5263-4B4C-B855-A71730C69601}"/>
              </a:ext>
            </a:extLst>
          </p:cNvPr>
          <p:cNvSpPr/>
          <p:nvPr/>
        </p:nvSpPr>
        <p:spPr>
          <a:xfrm>
            <a:off x="676818" y="4033139"/>
            <a:ext cx="2270567" cy="603682"/>
          </a:xfrm>
          <a:prstGeom prst="rightArrow">
            <a:avLst>
              <a:gd name="adj1" fmla="val 50000"/>
              <a:gd name="adj2" fmla="val 11470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hlinkClick r:id="rId2" action="ppaction://hlinksldjump"/>
            <a:extLst>
              <a:ext uri="{FF2B5EF4-FFF2-40B4-BE49-F238E27FC236}">
                <a16:creationId xmlns:a16="http://schemas.microsoft.com/office/drawing/2014/main" id="{C28E8CEB-F126-47DA-909D-EE07D74AA2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2D6333-C3BB-4992-A913-D42A21CA7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5</a:t>
            </a:r>
            <a:endParaRPr lang="en-US" dirty="0"/>
          </a:p>
        </p:txBody>
      </p:sp>
      <p:sp>
        <p:nvSpPr>
          <p:cNvPr id="18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58A692C3-E15A-4C10-B648-17704804696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288224922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46E08-18BD-414D-A743-D6611B776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Converting The Length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5079C5-717A-485A-86A3-4FD2B884C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71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6AB928C-D47E-40CB-AF6B-7BF72D15B895}"/>
              </a:ext>
            </a:extLst>
          </p:cNvPr>
          <p:cNvGrpSpPr/>
          <p:nvPr/>
        </p:nvGrpSpPr>
        <p:grpSpPr>
          <a:xfrm>
            <a:off x="563709" y="1795578"/>
            <a:ext cx="2679447" cy="4723163"/>
            <a:chOff x="6027938" y="1600200"/>
            <a:chExt cx="2679447" cy="4723163"/>
          </a:xfrm>
        </p:grpSpPr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C9944357-4896-4060-9BBC-E6D8B67CC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0687" y="1600200"/>
              <a:ext cx="1216239" cy="456903"/>
            </a:xfrm>
            <a:prstGeom prst="flowChartTerminator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Start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Line 6">
              <a:extLst>
                <a:ext uri="{FF2B5EF4-FFF2-40B4-BE49-F238E27FC236}">
                  <a16:creationId xmlns:a16="http://schemas.microsoft.com/office/drawing/2014/main" id="{D41B47D8-A314-43DB-A5F8-46D62FE3CA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8002" y="2057103"/>
              <a:ext cx="0" cy="3655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7">
              <a:extLst>
                <a:ext uri="{FF2B5EF4-FFF2-40B4-BE49-F238E27FC236}">
                  <a16:creationId xmlns:a16="http://schemas.microsoft.com/office/drawing/2014/main" id="{19213E55-1F60-4465-88F3-EAD2D7B5A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938" y="2416559"/>
              <a:ext cx="2679447" cy="632857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input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LFT</a:t>
              </a:r>
              <a:endParaRPr lang="en-US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84FC38F9-B599-428F-A394-B1C92A36F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938" y="3541072"/>
              <a:ext cx="2679439" cy="628534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  <a:sym typeface="Symbol" panose="05050102010706020507" pitchFamily="18" charset="2"/>
                </a:rPr>
                <a:t>=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0070C0"/>
                  </a:solidFill>
                </a:rPr>
                <a:t>LFT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</a:rPr>
                <a:t>x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30</a:t>
              </a:r>
            </a:p>
          </p:txBody>
        </p:sp>
        <p:sp>
          <p:nvSpPr>
            <p:cNvPr id="10" name="Line 9">
              <a:extLst>
                <a:ext uri="{FF2B5EF4-FFF2-40B4-BE49-F238E27FC236}">
                  <a16:creationId xmlns:a16="http://schemas.microsoft.com/office/drawing/2014/main" id="{8EA15836-64E6-4F12-919D-9BE4ADB4E4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7048" y="3049416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10">
              <a:extLst>
                <a:ext uri="{FF2B5EF4-FFF2-40B4-BE49-F238E27FC236}">
                  <a16:creationId xmlns:a16="http://schemas.microsoft.com/office/drawing/2014/main" id="{67F1A3DA-BE28-4CAD-BE29-FB90767C9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938" y="4529318"/>
              <a:ext cx="2679439" cy="851987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output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endParaRPr lang="en-US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672A9B83-E88E-4CB4-B846-DCBF3C465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4355" y="4179739"/>
              <a:ext cx="20299" cy="32150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B0F8A890-FC77-4EC0-9DB9-29D5F65E9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4972" y="5381305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DE3195ED-1922-4E92-8956-F6D985FB5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6384" y="5866460"/>
              <a:ext cx="1216239" cy="456903"/>
            </a:xfrm>
            <a:prstGeom prst="flowChartTermina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End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DF64404-2672-471E-8649-19FF156266FF}"/>
              </a:ext>
            </a:extLst>
          </p:cNvPr>
          <p:cNvSpPr/>
          <p:nvPr/>
        </p:nvSpPr>
        <p:spPr>
          <a:xfrm>
            <a:off x="7736062" y="2379607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7C2B423A-C8DD-4D3B-836D-85898F9D3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417" y="3145784"/>
            <a:ext cx="1219200" cy="1219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F63F2F6-5366-4B0D-A6F2-012D89F2C19E}"/>
              </a:ext>
            </a:extLst>
          </p:cNvPr>
          <p:cNvSpPr txBox="1"/>
          <p:nvPr/>
        </p:nvSpPr>
        <p:spPr>
          <a:xfrm>
            <a:off x="1127638" y="1406279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99E6A5-9797-44A0-B069-EFFD9DB7E45E}"/>
              </a:ext>
            </a:extLst>
          </p:cNvPr>
          <p:cNvSpPr txBox="1"/>
          <p:nvPr/>
        </p:nvSpPr>
        <p:spPr>
          <a:xfrm>
            <a:off x="6236072" y="27974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pic>
        <p:nvPicPr>
          <p:cNvPr id="20" name="Picture 1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7CCAA974-2991-4A23-956C-B0A0E7AA2B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21" name="Picture 20">
            <a:hlinkClick r:id="rId4" action="ppaction://hlinksldjump"/>
            <a:extLst>
              <a:ext uri="{FF2B5EF4-FFF2-40B4-BE49-F238E27FC236}">
                <a16:creationId xmlns:a16="http://schemas.microsoft.com/office/drawing/2014/main" id="{F221C5FA-BF20-41F8-BDCC-C797CC1E79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0C1515-0178-4FF5-B5EF-3E5E016CA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5</a:t>
            </a:r>
            <a:endParaRPr lang="en-US" dirty="0"/>
          </a:p>
        </p:txBody>
      </p:sp>
      <p:sp>
        <p:nvSpPr>
          <p:cNvPr id="2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F337A2AE-812B-4CDF-8FDF-320582A7576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43D72879-CDDA-4AC6-BD3A-5AAD191DB948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5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D2F1E2-23F7-4706-9745-64563C9B6D5F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971F9376-2C0D-477A-B9A0-6ADC4D318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9" action="ppaction://hlinksldjump"/>
              <a:extLst>
                <a:ext uri="{FF2B5EF4-FFF2-40B4-BE49-F238E27FC236}">
                  <a16:creationId xmlns:a16="http://schemas.microsoft.com/office/drawing/2014/main" id="{01C15939-67DB-4B8F-97C2-7228535B5B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3468182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46E08-18BD-414D-A743-D6611B776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The Length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5079C5-717A-485A-86A3-4FD2B884C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72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6AB928C-D47E-40CB-AF6B-7BF72D15B895}"/>
              </a:ext>
            </a:extLst>
          </p:cNvPr>
          <p:cNvGrpSpPr/>
          <p:nvPr/>
        </p:nvGrpSpPr>
        <p:grpSpPr>
          <a:xfrm>
            <a:off x="558046" y="1795578"/>
            <a:ext cx="2685110" cy="4723163"/>
            <a:chOff x="6022275" y="1600200"/>
            <a:chExt cx="2685110" cy="4723163"/>
          </a:xfrm>
        </p:grpSpPr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C9944357-4896-4060-9BBC-E6D8B67CC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0687" y="1600200"/>
              <a:ext cx="1216239" cy="456903"/>
            </a:xfrm>
            <a:prstGeom prst="flowChartTermina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Start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Line 6">
              <a:extLst>
                <a:ext uri="{FF2B5EF4-FFF2-40B4-BE49-F238E27FC236}">
                  <a16:creationId xmlns:a16="http://schemas.microsoft.com/office/drawing/2014/main" id="{D41B47D8-A314-43DB-A5F8-46D62FE3CA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8002" y="2057103"/>
              <a:ext cx="0" cy="3655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7">
              <a:extLst>
                <a:ext uri="{FF2B5EF4-FFF2-40B4-BE49-F238E27FC236}">
                  <a16:creationId xmlns:a16="http://schemas.microsoft.com/office/drawing/2014/main" id="{19213E55-1F60-4465-88F3-EAD2D7B5A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938" y="2416559"/>
              <a:ext cx="2679447" cy="632857"/>
            </a:xfrm>
            <a:prstGeom prst="flowChartInputOutpu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input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LFT </a:t>
              </a:r>
              <a:r>
                <a:rPr lang="en-US" altLang="en-US" sz="1600" dirty="0">
                  <a:solidFill>
                    <a:schemeClr val="tx1"/>
                  </a:solidFill>
                </a:rPr>
                <a:t>=</a:t>
              </a:r>
              <a:r>
                <a:rPr lang="en-US" altLang="en-US" sz="1600" dirty="0">
                  <a:solidFill>
                    <a:srgbClr val="0070C0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15</a:t>
              </a:r>
              <a:endParaRPr lang="en-US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84FC38F9-B599-428F-A394-B1C92A36F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275" y="3541072"/>
              <a:ext cx="2679447" cy="628534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  <a:sym typeface="Symbol" panose="05050102010706020507" pitchFamily="18" charset="2"/>
                </a:rPr>
                <a:t>=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0070C0"/>
                  </a:solidFill>
                </a:rPr>
                <a:t>LFT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</a:rPr>
                <a:t>x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30</a:t>
              </a:r>
            </a:p>
          </p:txBody>
        </p:sp>
        <p:sp>
          <p:nvSpPr>
            <p:cNvPr id="10" name="Line 9">
              <a:extLst>
                <a:ext uri="{FF2B5EF4-FFF2-40B4-BE49-F238E27FC236}">
                  <a16:creationId xmlns:a16="http://schemas.microsoft.com/office/drawing/2014/main" id="{8EA15836-64E6-4F12-919D-9BE4ADB4E4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7048" y="3049416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10">
              <a:extLst>
                <a:ext uri="{FF2B5EF4-FFF2-40B4-BE49-F238E27FC236}">
                  <a16:creationId xmlns:a16="http://schemas.microsoft.com/office/drawing/2014/main" id="{67F1A3DA-BE28-4CAD-BE29-FB90767C9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275" y="4529318"/>
              <a:ext cx="2679447" cy="851987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output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endParaRPr lang="en-US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672A9B83-E88E-4CB4-B846-DCBF3C465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4355" y="4179739"/>
              <a:ext cx="20299" cy="32150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B0F8A890-FC77-4EC0-9DB9-29D5F65E9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4972" y="5381305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DE3195ED-1922-4E92-8956-F6D985FB5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6384" y="5866460"/>
              <a:ext cx="1216239" cy="456903"/>
            </a:xfrm>
            <a:prstGeom prst="flowChartTermina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End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DF64404-2672-471E-8649-19FF156266FF}"/>
              </a:ext>
            </a:extLst>
          </p:cNvPr>
          <p:cNvSpPr/>
          <p:nvPr/>
        </p:nvSpPr>
        <p:spPr>
          <a:xfrm>
            <a:off x="7736062" y="2379607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7C2B423A-C8DD-4D3B-836D-85898F9D3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417" y="3145784"/>
            <a:ext cx="1219200" cy="1219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F63F2F6-5366-4B0D-A6F2-012D89F2C19E}"/>
              </a:ext>
            </a:extLst>
          </p:cNvPr>
          <p:cNvSpPr txBox="1"/>
          <p:nvPr/>
        </p:nvSpPr>
        <p:spPr>
          <a:xfrm>
            <a:off x="1127638" y="1406279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99E6A5-9797-44A0-B069-EFFD9DB7E45E}"/>
              </a:ext>
            </a:extLst>
          </p:cNvPr>
          <p:cNvSpPr txBox="1"/>
          <p:nvPr/>
        </p:nvSpPr>
        <p:spPr>
          <a:xfrm>
            <a:off x="6236072" y="27974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C2FEC32-63C2-440B-8846-BFD1941FF3BC}"/>
              </a:ext>
            </a:extLst>
          </p:cNvPr>
          <p:cNvSpPr txBox="1"/>
          <p:nvPr/>
        </p:nvSpPr>
        <p:spPr>
          <a:xfrm rot="717052">
            <a:off x="3062329" y="3292625"/>
            <a:ext cx="2878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LFT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15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4476FDE-35A0-4BAD-A5CC-42B0DFFF2F52}"/>
              </a:ext>
            </a:extLst>
          </p:cNvPr>
          <p:cNvCxnSpPr>
            <a:cxnSpLocks/>
          </p:cNvCxnSpPr>
          <p:nvPr/>
        </p:nvCxnSpPr>
        <p:spPr>
          <a:xfrm flipH="1" flipV="1">
            <a:off x="3252226" y="2865813"/>
            <a:ext cx="2867531" cy="622647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090FACA-C7D7-4197-9330-E8620ED8351B}"/>
              </a:ext>
            </a:extLst>
          </p:cNvPr>
          <p:cNvSpPr txBox="1"/>
          <p:nvPr/>
        </p:nvSpPr>
        <p:spPr>
          <a:xfrm rot="711485">
            <a:off x="3226594" y="2815288"/>
            <a:ext cx="2930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 am waiting you to give me LFT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C1E820C-709F-41E6-A5D8-9A65FA06D94E}"/>
              </a:ext>
            </a:extLst>
          </p:cNvPr>
          <p:cNvCxnSpPr>
            <a:cxnSpLocks/>
          </p:cNvCxnSpPr>
          <p:nvPr/>
        </p:nvCxnSpPr>
        <p:spPr>
          <a:xfrm flipH="1" flipV="1">
            <a:off x="3036116" y="3375245"/>
            <a:ext cx="2867531" cy="622647"/>
          </a:xfrm>
          <a:prstGeom prst="straightConnector1">
            <a:avLst/>
          </a:prstGeom>
          <a:ln w="38100">
            <a:solidFill>
              <a:schemeClr val="accent3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088C7BC1-6B2C-4DEC-B92A-0D31F1BDB9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23" name="Picture 22">
            <a:hlinkClick r:id="rId4" action="ppaction://hlinksldjump"/>
            <a:extLst>
              <a:ext uri="{FF2B5EF4-FFF2-40B4-BE49-F238E27FC236}">
                <a16:creationId xmlns:a16="http://schemas.microsoft.com/office/drawing/2014/main" id="{CE6E8435-26D8-4B02-8424-0206AA9156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C7753C-8B47-47B4-BAE0-C91F5DF47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5</a:t>
            </a:r>
          </a:p>
        </p:txBody>
      </p:sp>
      <p:sp>
        <p:nvSpPr>
          <p:cNvPr id="2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575B4F55-D565-4BA4-8CC2-A4FB8883792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29" name="Footer Placeholder 2">
            <a:extLst>
              <a:ext uri="{FF2B5EF4-FFF2-40B4-BE49-F238E27FC236}">
                <a16:creationId xmlns:a16="http://schemas.microsoft.com/office/drawing/2014/main" id="{EA8C08C8-120B-493A-A33E-5CD215D07C7A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5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6E5A58E-474B-455C-A823-87BE05EAF35F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1" name="Picture 30">
              <a:hlinkClick r:id="rId7" action="ppaction://hlinksldjump"/>
              <a:extLst>
                <a:ext uri="{FF2B5EF4-FFF2-40B4-BE49-F238E27FC236}">
                  <a16:creationId xmlns:a16="http://schemas.microsoft.com/office/drawing/2014/main" id="{AC9F3139-3D70-450E-BCCF-0F5669458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32" name="Picture 31">
              <a:hlinkClick r:id="rId9" action="ppaction://hlinksldjump"/>
              <a:extLst>
                <a:ext uri="{FF2B5EF4-FFF2-40B4-BE49-F238E27FC236}">
                  <a16:creationId xmlns:a16="http://schemas.microsoft.com/office/drawing/2014/main" id="{48A4165C-9D79-4D6F-96BF-C366573EC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6775091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46E08-18BD-414D-A743-D6611B776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The Length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5079C5-717A-485A-86A3-4FD2B884C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73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6AB928C-D47E-40CB-AF6B-7BF72D15B895}"/>
              </a:ext>
            </a:extLst>
          </p:cNvPr>
          <p:cNvGrpSpPr/>
          <p:nvPr/>
        </p:nvGrpSpPr>
        <p:grpSpPr>
          <a:xfrm>
            <a:off x="558046" y="1795578"/>
            <a:ext cx="2685110" cy="4723163"/>
            <a:chOff x="6022275" y="1600200"/>
            <a:chExt cx="2685110" cy="4723163"/>
          </a:xfrm>
        </p:grpSpPr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C9944357-4896-4060-9BBC-E6D8B67CC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0687" y="1600200"/>
              <a:ext cx="1216239" cy="456903"/>
            </a:xfrm>
            <a:prstGeom prst="flowChartTermina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Start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Line 6">
              <a:extLst>
                <a:ext uri="{FF2B5EF4-FFF2-40B4-BE49-F238E27FC236}">
                  <a16:creationId xmlns:a16="http://schemas.microsoft.com/office/drawing/2014/main" id="{D41B47D8-A314-43DB-A5F8-46D62FE3CA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8002" y="2057103"/>
              <a:ext cx="0" cy="3655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7">
              <a:extLst>
                <a:ext uri="{FF2B5EF4-FFF2-40B4-BE49-F238E27FC236}">
                  <a16:creationId xmlns:a16="http://schemas.microsoft.com/office/drawing/2014/main" id="{19213E55-1F60-4465-88F3-EAD2D7B5A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938" y="2416559"/>
              <a:ext cx="2679447" cy="632857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input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LFT </a:t>
              </a:r>
              <a:r>
                <a:rPr lang="en-US" altLang="en-US" sz="1600" dirty="0">
                  <a:solidFill>
                    <a:schemeClr val="tx1"/>
                  </a:solidFill>
                </a:rPr>
                <a:t>=</a:t>
              </a:r>
              <a:r>
                <a:rPr lang="en-US" altLang="en-US" sz="1600" dirty="0">
                  <a:solidFill>
                    <a:srgbClr val="0070C0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15</a:t>
              </a:r>
              <a:endParaRPr lang="en-US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84FC38F9-B599-428F-A394-B1C92A36F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275" y="3541072"/>
              <a:ext cx="2679447" cy="628534"/>
            </a:xfrm>
            <a:prstGeom prst="flowChartProcess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  <a:sym typeface="Symbol" panose="05050102010706020507" pitchFamily="18" charset="2"/>
                </a:rPr>
                <a:t>=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0070C0"/>
                  </a:solidFill>
                </a:rPr>
                <a:t>LFT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</a:rPr>
                <a:t>x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30</a:t>
              </a:r>
              <a:br>
                <a:rPr lang="en-US" altLang="en-US" sz="1600" dirty="0">
                  <a:solidFill>
                    <a:srgbClr val="C00000"/>
                  </a:solidFill>
                </a:rPr>
              </a:br>
              <a:r>
                <a:rPr lang="en-US" altLang="en-US" sz="1600" dirty="0">
                  <a:solidFill>
                    <a:srgbClr val="C00000"/>
                  </a:solidFill>
                </a:rPr>
                <a:t>                 </a:t>
              </a:r>
              <a:r>
                <a:rPr lang="en-US" altLang="en-US" sz="1600" dirty="0">
                  <a:solidFill>
                    <a:schemeClr val="tx1"/>
                  </a:solidFill>
                </a:rPr>
                <a:t>= </a:t>
              </a:r>
              <a:r>
                <a:rPr lang="en-US" altLang="en-US" sz="1600" dirty="0">
                  <a:solidFill>
                    <a:srgbClr val="C00000"/>
                  </a:solidFill>
                </a:rPr>
                <a:t>15 </a:t>
              </a:r>
              <a:r>
                <a:rPr lang="en-US" altLang="en-US" sz="1600" dirty="0">
                  <a:solidFill>
                    <a:schemeClr val="tx1"/>
                  </a:solidFill>
                </a:rPr>
                <a:t>x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30 </a:t>
              </a:r>
              <a:r>
                <a:rPr lang="en-US" altLang="en-US" sz="1600" dirty="0">
                  <a:solidFill>
                    <a:schemeClr val="tx1"/>
                  </a:solidFill>
                </a:rPr>
                <a:t>=</a:t>
              </a:r>
              <a:r>
                <a:rPr lang="en-US" altLang="en-US" sz="1600" dirty="0">
                  <a:solidFill>
                    <a:srgbClr val="C00000"/>
                  </a:solidFill>
                </a:rPr>
                <a:t> 450</a:t>
              </a:r>
            </a:p>
          </p:txBody>
        </p:sp>
        <p:sp>
          <p:nvSpPr>
            <p:cNvPr id="10" name="Line 9">
              <a:extLst>
                <a:ext uri="{FF2B5EF4-FFF2-40B4-BE49-F238E27FC236}">
                  <a16:creationId xmlns:a16="http://schemas.microsoft.com/office/drawing/2014/main" id="{8EA15836-64E6-4F12-919D-9BE4ADB4E4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7048" y="3049416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10">
              <a:extLst>
                <a:ext uri="{FF2B5EF4-FFF2-40B4-BE49-F238E27FC236}">
                  <a16:creationId xmlns:a16="http://schemas.microsoft.com/office/drawing/2014/main" id="{67F1A3DA-BE28-4CAD-BE29-FB90767C9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275" y="4529318"/>
              <a:ext cx="2679447" cy="851987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output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endParaRPr lang="en-US" altLang="en-US" dirty="0">
                <a:solidFill>
                  <a:srgbClr val="0070C0"/>
                </a:solidFill>
              </a:endParaRP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672A9B83-E88E-4CB4-B846-DCBF3C465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4355" y="4179739"/>
              <a:ext cx="20299" cy="32150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B0F8A890-FC77-4EC0-9DB9-29D5F65E9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4972" y="5381305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DE3195ED-1922-4E92-8956-F6D985FB5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6384" y="5866460"/>
              <a:ext cx="1216239" cy="456903"/>
            </a:xfrm>
            <a:prstGeom prst="flowChartTermina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End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DF64404-2672-471E-8649-19FF156266FF}"/>
              </a:ext>
            </a:extLst>
          </p:cNvPr>
          <p:cNvSpPr/>
          <p:nvPr/>
        </p:nvSpPr>
        <p:spPr>
          <a:xfrm>
            <a:off x="7736062" y="2379607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7C2B423A-C8DD-4D3B-836D-85898F9D3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417" y="3145784"/>
            <a:ext cx="1219200" cy="1219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F63F2F6-5366-4B0D-A6F2-012D89F2C19E}"/>
              </a:ext>
            </a:extLst>
          </p:cNvPr>
          <p:cNvSpPr txBox="1"/>
          <p:nvPr/>
        </p:nvSpPr>
        <p:spPr>
          <a:xfrm>
            <a:off x="1127638" y="1406279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99E6A5-9797-44A0-B069-EFFD9DB7E45E}"/>
              </a:ext>
            </a:extLst>
          </p:cNvPr>
          <p:cNvSpPr txBox="1"/>
          <p:nvPr/>
        </p:nvSpPr>
        <p:spPr>
          <a:xfrm>
            <a:off x="6236072" y="27974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pic>
        <p:nvPicPr>
          <p:cNvPr id="20" name="Picture 1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964E9028-9940-483C-B1FD-D459020D33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21" name="Picture 20">
            <a:hlinkClick r:id="rId4" action="ppaction://hlinksldjump"/>
            <a:extLst>
              <a:ext uri="{FF2B5EF4-FFF2-40B4-BE49-F238E27FC236}">
                <a16:creationId xmlns:a16="http://schemas.microsoft.com/office/drawing/2014/main" id="{584041F0-7850-486F-9512-5163DF56CA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4578B-7050-4E5C-A435-CC0CBD0EB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5</a:t>
            </a:r>
          </a:p>
        </p:txBody>
      </p:sp>
      <p:sp>
        <p:nvSpPr>
          <p:cNvPr id="2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C66CAF92-769C-4D39-8921-17471FEB3F0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41ECCD12-9791-45C7-A496-F2757447D49A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5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720BEB6-F1E6-48D0-914E-1CB85C559554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77BE0DAE-5EC4-4905-BF6F-7AEFEF966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9" action="ppaction://hlinksldjump"/>
              <a:extLst>
                <a:ext uri="{FF2B5EF4-FFF2-40B4-BE49-F238E27FC236}">
                  <a16:creationId xmlns:a16="http://schemas.microsoft.com/office/drawing/2014/main" id="{8A3CA232-D469-4BE1-9868-A6677599A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047033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46E08-18BD-414D-A743-D6611B776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The Length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5079C5-717A-485A-86A3-4FD2B884C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74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6AB928C-D47E-40CB-AF6B-7BF72D15B895}"/>
              </a:ext>
            </a:extLst>
          </p:cNvPr>
          <p:cNvGrpSpPr/>
          <p:nvPr/>
        </p:nvGrpSpPr>
        <p:grpSpPr>
          <a:xfrm>
            <a:off x="558046" y="1795578"/>
            <a:ext cx="2685110" cy="4723163"/>
            <a:chOff x="6022275" y="1600200"/>
            <a:chExt cx="2685110" cy="4723163"/>
          </a:xfrm>
        </p:grpSpPr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C9944357-4896-4060-9BBC-E6D8B67CC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0687" y="1600200"/>
              <a:ext cx="1216239" cy="456903"/>
            </a:xfrm>
            <a:prstGeom prst="flowChartTermina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Start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Line 6">
              <a:extLst>
                <a:ext uri="{FF2B5EF4-FFF2-40B4-BE49-F238E27FC236}">
                  <a16:creationId xmlns:a16="http://schemas.microsoft.com/office/drawing/2014/main" id="{D41B47D8-A314-43DB-A5F8-46D62FE3CA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8002" y="2057103"/>
              <a:ext cx="0" cy="3655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7">
              <a:extLst>
                <a:ext uri="{FF2B5EF4-FFF2-40B4-BE49-F238E27FC236}">
                  <a16:creationId xmlns:a16="http://schemas.microsoft.com/office/drawing/2014/main" id="{19213E55-1F60-4465-88F3-EAD2D7B5A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938" y="2416559"/>
              <a:ext cx="2679447" cy="632857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input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LFT </a:t>
              </a:r>
              <a:r>
                <a:rPr lang="en-US" altLang="en-US" sz="1600" dirty="0">
                  <a:solidFill>
                    <a:schemeClr val="tx1"/>
                  </a:solidFill>
                </a:rPr>
                <a:t>=</a:t>
              </a:r>
              <a:r>
                <a:rPr lang="en-US" altLang="en-US" sz="1600" dirty="0">
                  <a:solidFill>
                    <a:srgbClr val="0070C0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15</a:t>
              </a:r>
              <a:endParaRPr lang="en-US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84FC38F9-B599-428F-A394-B1C92A36F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275" y="3541072"/>
              <a:ext cx="2679447" cy="628534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  <a:sym typeface="Symbol" panose="05050102010706020507" pitchFamily="18" charset="2"/>
                </a:rPr>
                <a:t>=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450</a:t>
              </a:r>
            </a:p>
          </p:txBody>
        </p:sp>
        <p:sp>
          <p:nvSpPr>
            <p:cNvPr id="10" name="Line 9">
              <a:extLst>
                <a:ext uri="{FF2B5EF4-FFF2-40B4-BE49-F238E27FC236}">
                  <a16:creationId xmlns:a16="http://schemas.microsoft.com/office/drawing/2014/main" id="{8EA15836-64E6-4F12-919D-9BE4ADB4E4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7048" y="3049416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10">
              <a:extLst>
                <a:ext uri="{FF2B5EF4-FFF2-40B4-BE49-F238E27FC236}">
                  <a16:creationId xmlns:a16="http://schemas.microsoft.com/office/drawing/2014/main" id="{67F1A3DA-BE28-4CAD-BE29-FB90767C9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275" y="4529318"/>
              <a:ext cx="2679447" cy="851987"/>
            </a:xfrm>
            <a:prstGeom prst="flowChartInputOutpu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output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=</a:t>
              </a:r>
              <a:r>
                <a:rPr lang="en-US" altLang="en-US" sz="1600" dirty="0">
                  <a:solidFill>
                    <a:srgbClr val="0070C0"/>
                  </a:solidFill>
                </a:rPr>
                <a:t> </a:t>
              </a:r>
              <a:r>
                <a:rPr lang="en-US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450</a:t>
              </a:r>
              <a:endParaRPr lang="en-US" altLang="en-US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672A9B83-E88E-4CB4-B846-DCBF3C465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4355" y="4179739"/>
              <a:ext cx="20299" cy="32150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B0F8A890-FC77-4EC0-9DB9-29D5F65E9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4972" y="5381305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DE3195ED-1922-4E92-8956-F6D985FB5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6384" y="5866460"/>
              <a:ext cx="1216239" cy="456903"/>
            </a:xfrm>
            <a:prstGeom prst="flowChartTermina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End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DF64404-2672-471E-8649-19FF156266FF}"/>
              </a:ext>
            </a:extLst>
          </p:cNvPr>
          <p:cNvSpPr/>
          <p:nvPr/>
        </p:nvSpPr>
        <p:spPr>
          <a:xfrm>
            <a:off x="7736062" y="2379607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7C2B423A-C8DD-4D3B-836D-85898F9D3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417" y="3145784"/>
            <a:ext cx="1219200" cy="1219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F63F2F6-5366-4B0D-A6F2-012D89F2C19E}"/>
              </a:ext>
            </a:extLst>
          </p:cNvPr>
          <p:cNvSpPr txBox="1"/>
          <p:nvPr/>
        </p:nvSpPr>
        <p:spPr>
          <a:xfrm>
            <a:off x="1127638" y="1406279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99E6A5-9797-44A0-B069-EFFD9DB7E45E}"/>
              </a:ext>
            </a:extLst>
          </p:cNvPr>
          <p:cNvSpPr txBox="1"/>
          <p:nvPr/>
        </p:nvSpPr>
        <p:spPr>
          <a:xfrm>
            <a:off x="6236072" y="27974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2EA1238-8844-4D6E-BE62-B0DDD9733714}"/>
              </a:ext>
            </a:extLst>
          </p:cNvPr>
          <p:cNvCxnSpPr>
            <a:cxnSpLocks/>
          </p:cNvCxnSpPr>
          <p:nvPr/>
        </p:nvCxnSpPr>
        <p:spPr>
          <a:xfrm flipH="1">
            <a:off x="3237493" y="4081120"/>
            <a:ext cx="2825956" cy="1069570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22A0907-0066-4B5A-B879-5F1C9D9DB517}"/>
              </a:ext>
            </a:extLst>
          </p:cNvPr>
          <p:cNvSpPr txBox="1"/>
          <p:nvPr/>
        </p:nvSpPr>
        <p:spPr>
          <a:xfrm rot="20357548">
            <a:off x="3045537" y="4245693"/>
            <a:ext cx="2978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450</a:t>
            </a:r>
          </a:p>
        </p:txBody>
      </p:sp>
      <p:pic>
        <p:nvPicPr>
          <p:cNvPr id="22" name="Picture 21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8C324A62-7431-44FA-86CF-51B018BCDB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23" name="Picture 22">
            <a:hlinkClick r:id="rId4" action="ppaction://hlinksldjump"/>
            <a:extLst>
              <a:ext uri="{FF2B5EF4-FFF2-40B4-BE49-F238E27FC236}">
                <a16:creationId xmlns:a16="http://schemas.microsoft.com/office/drawing/2014/main" id="{0AF7F8B8-BC1D-45E1-8D85-C80BB9C68C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5B5C9B-9649-4CE9-B26F-CB1026307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5</a:t>
            </a:r>
          </a:p>
        </p:txBody>
      </p:sp>
      <p:sp>
        <p:nvSpPr>
          <p:cNvPr id="2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3C5A6719-0C44-4390-B100-020373AC46E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8B78F4B5-5ED8-4ED6-9BB1-600AE70B4275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5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DF6D889-72A4-415A-9D7A-213EE21C9DF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7" name="Picture 26">
              <a:hlinkClick r:id="rId7" action="ppaction://hlinksldjump"/>
              <a:extLst>
                <a:ext uri="{FF2B5EF4-FFF2-40B4-BE49-F238E27FC236}">
                  <a16:creationId xmlns:a16="http://schemas.microsoft.com/office/drawing/2014/main" id="{A6B74560-2520-44AF-A2AA-BA269DBD8C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8" name="Picture 27">
              <a:hlinkClick r:id="rId9" action="ppaction://hlinksldjump"/>
              <a:extLst>
                <a:ext uri="{FF2B5EF4-FFF2-40B4-BE49-F238E27FC236}">
                  <a16:creationId xmlns:a16="http://schemas.microsoft.com/office/drawing/2014/main" id="{28075664-DCBE-4CE5-9763-4D2E3C9120B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6F3DFC7-DC33-415C-B0A4-A01A40285DF4}"/>
              </a:ext>
            </a:extLst>
          </p:cNvPr>
          <p:cNvSpPr txBox="1"/>
          <p:nvPr/>
        </p:nvSpPr>
        <p:spPr>
          <a:xfrm>
            <a:off x="6236072" y="4483308"/>
            <a:ext cx="1019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b="1" dirty="0">
                <a:solidFill>
                  <a:srgbClr val="002060"/>
                </a:solidFill>
              </a:rPr>
              <a:t>450</a:t>
            </a:r>
          </a:p>
        </p:txBody>
      </p:sp>
    </p:spTree>
    <p:extLst>
      <p:ext uri="{BB962C8B-B14F-4D97-AF65-F5344CB8AC3E}">
        <p14:creationId xmlns:p14="http://schemas.microsoft.com/office/powerpoint/2010/main" val="1695955827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46E08-18BD-414D-A743-D6611B776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Converting The Length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5079C5-717A-485A-86A3-4FD2B884C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75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6AB928C-D47E-40CB-AF6B-7BF72D15B895}"/>
              </a:ext>
            </a:extLst>
          </p:cNvPr>
          <p:cNvGrpSpPr/>
          <p:nvPr/>
        </p:nvGrpSpPr>
        <p:grpSpPr>
          <a:xfrm>
            <a:off x="558046" y="1795578"/>
            <a:ext cx="2685110" cy="4723163"/>
            <a:chOff x="6022275" y="1600200"/>
            <a:chExt cx="2685110" cy="4723163"/>
          </a:xfrm>
        </p:grpSpPr>
        <p:sp>
          <p:nvSpPr>
            <p:cNvPr id="6" name="AutoShape 5">
              <a:extLst>
                <a:ext uri="{FF2B5EF4-FFF2-40B4-BE49-F238E27FC236}">
                  <a16:creationId xmlns:a16="http://schemas.microsoft.com/office/drawing/2014/main" id="{C9944357-4896-4060-9BBC-E6D8B67CC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0687" y="1600200"/>
              <a:ext cx="1216239" cy="456903"/>
            </a:xfrm>
            <a:prstGeom prst="flowChartTerminator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Start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7" name="Line 6">
              <a:extLst>
                <a:ext uri="{FF2B5EF4-FFF2-40B4-BE49-F238E27FC236}">
                  <a16:creationId xmlns:a16="http://schemas.microsoft.com/office/drawing/2014/main" id="{D41B47D8-A314-43DB-A5F8-46D62FE3CA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88002" y="2057103"/>
              <a:ext cx="0" cy="36550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AutoShape 7">
              <a:extLst>
                <a:ext uri="{FF2B5EF4-FFF2-40B4-BE49-F238E27FC236}">
                  <a16:creationId xmlns:a16="http://schemas.microsoft.com/office/drawing/2014/main" id="{19213E55-1F60-4465-88F3-EAD2D7B5A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938" y="2416559"/>
              <a:ext cx="2679447" cy="632857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input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LFT </a:t>
              </a:r>
              <a:r>
                <a:rPr lang="en-US" altLang="en-US" sz="1600" dirty="0">
                  <a:solidFill>
                    <a:schemeClr val="tx1"/>
                  </a:solidFill>
                </a:rPr>
                <a:t>=</a:t>
              </a:r>
              <a:r>
                <a:rPr lang="en-US" altLang="en-US" sz="1600" dirty="0">
                  <a:solidFill>
                    <a:srgbClr val="0070C0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15</a:t>
              </a:r>
              <a:endParaRPr lang="en-US" altLang="en-US" dirty="0">
                <a:solidFill>
                  <a:srgbClr val="C00000"/>
                </a:solidFill>
              </a:endParaRPr>
            </a:p>
          </p:txBody>
        </p:sp>
        <p:sp>
          <p:nvSpPr>
            <p:cNvPr id="9" name="AutoShape 8">
              <a:extLst>
                <a:ext uri="{FF2B5EF4-FFF2-40B4-BE49-F238E27FC236}">
                  <a16:creationId xmlns:a16="http://schemas.microsoft.com/office/drawing/2014/main" id="{84FC38F9-B599-428F-A394-B1C92A36F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275" y="3541072"/>
              <a:ext cx="2679447" cy="628534"/>
            </a:xfrm>
            <a:prstGeom prst="flowChartProcess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chemeClr val="tx1"/>
                  </a:solidFill>
                  <a:sym typeface="Symbol" panose="05050102010706020507" pitchFamily="18" charset="2"/>
                </a:rPr>
                <a:t>=</a:t>
              </a:r>
              <a:r>
                <a:rPr lang="en-US" altLang="en-US" sz="1600" dirty="0">
                  <a:solidFill>
                    <a:schemeClr val="bg2"/>
                  </a:solidFill>
                </a:rPr>
                <a:t> </a:t>
              </a:r>
              <a:r>
                <a:rPr lang="en-US" altLang="en-US" sz="1600" dirty="0">
                  <a:solidFill>
                    <a:srgbClr val="C00000"/>
                  </a:solidFill>
                </a:rPr>
                <a:t>450</a:t>
              </a:r>
            </a:p>
          </p:txBody>
        </p:sp>
        <p:sp>
          <p:nvSpPr>
            <p:cNvPr id="10" name="Line 9">
              <a:extLst>
                <a:ext uri="{FF2B5EF4-FFF2-40B4-BE49-F238E27FC236}">
                  <a16:creationId xmlns:a16="http://schemas.microsoft.com/office/drawing/2014/main" id="{8EA15836-64E6-4F12-919D-9BE4ADB4E4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7048" y="3049416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10">
              <a:extLst>
                <a:ext uri="{FF2B5EF4-FFF2-40B4-BE49-F238E27FC236}">
                  <a16:creationId xmlns:a16="http://schemas.microsoft.com/office/drawing/2014/main" id="{67F1A3DA-BE28-4CAD-BE29-FB90767C9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2275" y="4529318"/>
              <a:ext cx="2679447" cy="851987"/>
            </a:xfrm>
            <a:prstGeom prst="flowChartInputOutpu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output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rgbClr val="0070C0"/>
                  </a:solidFill>
                </a:rPr>
                <a:t>LCM</a:t>
              </a:r>
            </a:p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=</a:t>
              </a:r>
              <a:r>
                <a:rPr lang="en-US" altLang="en-US" sz="1600" dirty="0">
                  <a:solidFill>
                    <a:srgbClr val="0070C0"/>
                  </a:solidFill>
                </a:rPr>
                <a:t> </a:t>
              </a:r>
              <a:r>
                <a:rPr lang="en-US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450</a:t>
              </a:r>
            </a:p>
          </p:txBody>
        </p:sp>
        <p:sp>
          <p:nvSpPr>
            <p:cNvPr id="12" name="Line 12">
              <a:extLst>
                <a:ext uri="{FF2B5EF4-FFF2-40B4-BE49-F238E27FC236}">
                  <a16:creationId xmlns:a16="http://schemas.microsoft.com/office/drawing/2014/main" id="{672A9B83-E88E-4CB4-B846-DCBF3C4652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4355" y="4179739"/>
              <a:ext cx="20299" cy="32150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3">
              <a:extLst>
                <a:ext uri="{FF2B5EF4-FFF2-40B4-BE49-F238E27FC236}">
                  <a16:creationId xmlns:a16="http://schemas.microsoft.com/office/drawing/2014/main" id="{B0F8A890-FC77-4EC0-9DB9-29D5F65E9D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4972" y="5381305"/>
              <a:ext cx="0" cy="48733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AutoShape 5">
              <a:extLst>
                <a:ext uri="{FF2B5EF4-FFF2-40B4-BE49-F238E27FC236}">
                  <a16:creationId xmlns:a16="http://schemas.microsoft.com/office/drawing/2014/main" id="{DE3195ED-1922-4E92-8956-F6D985FB5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6384" y="5866460"/>
              <a:ext cx="1216239" cy="456903"/>
            </a:xfrm>
            <a:prstGeom prst="flowChartTerminator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End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DF64404-2672-471E-8649-19FF156266FF}"/>
              </a:ext>
            </a:extLst>
          </p:cNvPr>
          <p:cNvSpPr/>
          <p:nvPr/>
        </p:nvSpPr>
        <p:spPr>
          <a:xfrm>
            <a:off x="7736062" y="2379607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pic>
        <p:nvPicPr>
          <p:cNvPr id="16" name="Picture 15" descr="A close up of a logo&#10;&#10;Description automatically generated">
            <a:extLst>
              <a:ext uri="{FF2B5EF4-FFF2-40B4-BE49-F238E27FC236}">
                <a16:creationId xmlns:a16="http://schemas.microsoft.com/office/drawing/2014/main" id="{7C2B423A-C8DD-4D3B-836D-85898F9D3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8417" y="3145784"/>
            <a:ext cx="1219200" cy="12192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F63F2F6-5366-4B0D-A6F2-012D89F2C19E}"/>
              </a:ext>
            </a:extLst>
          </p:cNvPr>
          <p:cNvSpPr txBox="1"/>
          <p:nvPr/>
        </p:nvSpPr>
        <p:spPr>
          <a:xfrm>
            <a:off x="1127638" y="1406279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E99E6A5-9797-44A0-B069-EFFD9DB7E45E}"/>
              </a:ext>
            </a:extLst>
          </p:cNvPr>
          <p:cNvSpPr txBox="1"/>
          <p:nvPr/>
        </p:nvSpPr>
        <p:spPr>
          <a:xfrm>
            <a:off x="6236072" y="27974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pic>
        <p:nvPicPr>
          <p:cNvPr id="20" name="Picture 1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C364B80A-6F93-412A-943D-574D1A3C78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21" name="Picture 20">
            <a:hlinkClick r:id="rId4" action="ppaction://hlinksldjump"/>
            <a:extLst>
              <a:ext uri="{FF2B5EF4-FFF2-40B4-BE49-F238E27FC236}">
                <a16:creationId xmlns:a16="http://schemas.microsoft.com/office/drawing/2014/main" id="{BC225A45-8166-4396-9FDE-DF9E31F144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ED73CC-C50F-41D5-8D6F-331414EFA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5</a:t>
            </a:r>
          </a:p>
        </p:txBody>
      </p:sp>
      <p:sp>
        <p:nvSpPr>
          <p:cNvPr id="2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11D5E61E-879B-4A4B-B435-C39DAFE53F2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  <p:sp>
        <p:nvSpPr>
          <p:cNvPr id="23" name="Footer Placeholder 2">
            <a:extLst>
              <a:ext uri="{FF2B5EF4-FFF2-40B4-BE49-F238E27FC236}">
                <a16:creationId xmlns:a16="http://schemas.microsoft.com/office/drawing/2014/main" id="{784EB1B6-2C65-40C8-A1F3-B7369816AD52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5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80B26C4-E9D0-4B25-90E0-D10A1577BE1E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25" name="Picture 24">
              <a:hlinkClick r:id="rId7" action="ppaction://hlinksldjump"/>
              <a:extLst>
                <a:ext uri="{FF2B5EF4-FFF2-40B4-BE49-F238E27FC236}">
                  <a16:creationId xmlns:a16="http://schemas.microsoft.com/office/drawing/2014/main" id="{5AE9B6F5-432B-4DDD-ABC9-0C1DC68C9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26" name="Picture 25">
              <a:hlinkClick r:id="rId9" action="ppaction://hlinksldjump"/>
              <a:extLst>
                <a:ext uri="{FF2B5EF4-FFF2-40B4-BE49-F238E27FC236}">
                  <a16:creationId xmlns:a16="http://schemas.microsoft.com/office/drawing/2014/main" id="{69885272-47BF-4986-BA61-DD1BBD794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AFDB030-BDDE-4827-8A43-7EF332F1F50C}"/>
              </a:ext>
            </a:extLst>
          </p:cNvPr>
          <p:cNvSpPr txBox="1"/>
          <p:nvPr/>
        </p:nvSpPr>
        <p:spPr>
          <a:xfrm>
            <a:off x="6236072" y="4483308"/>
            <a:ext cx="1019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dirty="0">
                <a:solidFill>
                  <a:srgbClr val="002060"/>
                </a:solidFill>
              </a:rPr>
              <a:t>450</a:t>
            </a:r>
          </a:p>
        </p:txBody>
      </p:sp>
    </p:spTree>
    <p:extLst>
      <p:ext uri="{BB962C8B-B14F-4D97-AF65-F5344CB8AC3E}">
        <p14:creationId xmlns:p14="http://schemas.microsoft.com/office/powerpoint/2010/main" val="262973358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6C3B8-21FE-49C7-AD42-058C5FD63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of a Rectangle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 6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1DABF5-35E1-45B7-9587-2198FF33A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76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8D6B9-99DF-408F-BFB5-44099E0C4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800" dirty="0"/>
              <a:t>Write an Algorithm, Pseudocode, and draw a flowchart that will read the two sides of a rectangle and calculate its area. </a:t>
            </a:r>
          </a:p>
          <a:p>
            <a:pPr marL="0" indent="0">
              <a:buNone/>
            </a:pPr>
            <a:endParaRPr lang="en-US" sz="2400" dirty="0"/>
          </a:p>
          <a:p>
            <a:pPr marL="91440" indent="0">
              <a:buNone/>
            </a:pPr>
            <a:r>
              <a:rPr lang="en-US" sz="2400" u="sng" dirty="0"/>
              <a:t>Algorithm:</a:t>
            </a:r>
            <a:r>
              <a:rPr lang="en-US" sz="2400" dirty="0"/>
              <a:t>	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400" dirty="0"/>
              <a:t>Input the Length (</a:t>
            </a:r>
            <a:r>
              <a:rPr lang="en-US" sz="2400" dirty="0">
                <a:solidFill>
                  <a:srgbClr val="0070C0"/>
                </a:solidFill>
              </a:rPr>
              <a:t>L</a:t>
            </a:r>
            <a:r>
              <a:rPr lang="en-US" sz="2400" dirty="0"/>
              <a:t>)  and width (</a:t>
            </a:r>
            <a:r>
              <a:rPr lang="en-US" sz="2400" dirty="0">
                <a:solidFill>
                  <a:srgbClr val="0070C0"/>
                </a:solidFill>
              </a:rPr>
              <a:t>W</a:t>
            </a:r>
            <a:r>
              <a:rPr lang="en-US" sz="2400" dirty="0"/>
              <a:t>) of a rectangle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400" dirty="0"/>
              <a:t>Calculate the area (</a:t>
            </a:r>
            <a:r>
              <a:rPr lang="en-US" sz="2400" dirty="0">
                <a:solidFill>
                  <a:srgbClr val="0070C0"/>
                </a:solidFill>
              </a:rPr>
              <a:t>A</a:t>
            </a:r>
            <a:r>
              <a:rPr lang="en-US" sz="2400" dirty="0"/>
              <a:t>) by multiplying</a:t>
            </a:r>
            <a:r>
              <a:rPr lang="en-US" sz="2400" dirty="0">
                <a:solidFill>
                  <a:srgbClr val="0070C0"/>
                </a:solidFill>
              </a:rPr>
              <a:t> L </a:t>
            </a:r>
            <a:r>
              <a:rPr lang="en-US" sz="2400" dirty="0"/>
              <a:t>with </a:t>
            </a:r>
            <a:r>
              <a:rPr lang="en-US" sz="2400" dirty="0">
                <a:solidFill>
                  <a:srgbClr val="0070C0"/>
                </a:solidFill>
              </a:rPr>
              <a:t>W</a:t>
            </a:r>
          </a:p>
          <a:p>
            <a:pPr marL="757238" lvl="1" indent="-457200">
              <a:buFont typeface="+mj-lt"/>
              <a:buAutoNum type="arabicPeriod"/>
            </a:pPr>
            <a:r>
              <a:rPr lang="en-US" sz="2400" dirty="0"/>
              <a:t>Print  </a:t>
            </a:r>
            <a:r>
              <a:rPr lang="en-US" sz="2400" dirty="0">
                <a:solidFill>
                  <a:srgbClr val="0070C0"/>
                </a:solidFill>
              </a:rPr>
              <a:t>A</a:t>
            </a:r>
          </a:p>
          <a:p>
            <a:endParaRPr lang="en-US" sz="2400" dirty="0"/>
          </a:p>
        </p:txBody>
      </p:sp>
      <p:pic>
        <p:nvPicPr>
          <p:cNvPr id="5" name="Picture 4">
            <a:hlinkClick r:id="rId2" action="ppaction://hlinksldjump"/>
            <a:extLst>
              <a:ext uri="{FF2B5EF4-FFF2-40B4-BE49-F238E27FC236}">
                <a16:creationId xmlns:a16="http://schemas.microsoft.com/office/drawing/2014/main" id="{6F80E926-F315-44A2-8AB6-7D78304C93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8C1A7-248E-4CE7-9ADD-8D48DDB28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6</a:t>
            </a:r>
            <a:endParaRPr lang="en-US" dirty="0"/>
          </a:p>
        </p:txBody>
      </p:sp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7CACA092-DCC9-4EAC-957A-9D43F727783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2408515968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Area of a Rectangle Calculator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The Algorithm</a:t>
            </a:r>
            <a:endParaRPr lang="en-US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ACC589-5E2C-4E83-8A08-A25D35832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77</a:t>
            </a:fld>
            <a:endParaRPr lang="en-US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E2391DF9-429C-4CDD-B13B-D9DB7B059CAE}"/>
              </a:ext>
            </a:extLst>
          </p:cNvPr>
          <p:cNvSpPr txBox="1">
            <a:spLocks noChangeArrowheads="1"/>
          </p:cNvSpPr>
          <p:nvPr/>
        </p:nvSpPr>
        <p:spPr>
          <a:xfrm>
            <a:off x="146305" y="1441107"/>
            <a:ext cx="5719240" cy="51302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400" u="sng" dirty="0"/>
              <a:t>Pseudocode</a:t>
            </a:r>
            <a:r>
              <a:rPr lang="en-US" altLang="en-US" sz="2400" dirty="0"/>
              <a:t>: </a:t>
            </a:r>
          </a:p>
          <a:p>
            <a:pPr marL="640080" lvl="1" indent="-457200">
              <a:buFont typeface="+mj-lt"/>
              <a:buAutoNum type="arabicPeriod"/>
              <a:defRPr/>
            </a:pPr>
            <a:r>
              <a:rPr lang="pl-PL" altLang="en-US" sz="2400" dirty="0">
                <a:solidFill>
                  <a:schemeClr val="tx1"/>
                </a:solidFill>
              </a:rPr>
              <a:t>input</a:t>
            </a:r>
            <a:r>
              <a:rPr lang="pl-PL" altLang="en-US" sz="2400" dirty="0">
                <a:solidFill>
                  <a:srgbClr val="0070C0"/>
                </a:solidFill>
              </a:rPr>
              <a:t> L, W</a:t>
            </a:r>
          </a:p>
          <a:p>
            <a:pPr marL="640080" lvl="1" indent="-457200">
              <a:buFont typeface="+mj-lt"/>
              <a:buAutoNum type="arabicPeriod"/>
              <a:defRPr/>
            </a:pPr>
            <a:r>
              <a:rPr lang="pl-PL" altLang="en-US" sz="2400" dirty="0">
                <a:solidFill>
                  <a:srgbClr val="0070C0"/>
                </a:solidFill>
              </a:rPr>
              <a:t>A </a:t>
            </a:r>
            <a:r>
              <a:rPr lang="pl-PL" altLang="en-US" sz="2400" dirty="0">
                <a:solidFill>
                  <a:schemeClr val="tx1"/>
                </a:solidFill>
              </a:rPr>
              <a:t>=</a:t>
            </a:r>
            <a:r>
              <a:rPr lang="pl-PL" altLang="en-US" sz="2400" dirty="0">
                <a:solidFill>
                  <a:srgbClr val="0070C0"/>
                </a:solidFill>
              </a:rPr>
              <a:t> L  </a:t>
            </a:r>
            <a:r>
              <a:rPr lang="pl-PL" altLang="en-US" sz="2400" dirty="0">
                <a:solidFill>
                  <a:schemeClr val="tx1"/>
                </a:solidFill>
              </a:rPr>
              <a:t>x</a:t>
            </a:r>
            <a:r>
              <a:rPr lang="pl-PL" altLang="en-US" sz="2400" dirty="0">
                <a:solidFill>
                  <a:srgbClr val="0070C0"/>
                </a:solidFill>
              </a:rPr>
              <a:t>  W </a:t>
            </a:r>
          </a:p>
          <a:p>
            <a:pPr marL="640080" lvl="1" indent="-457200">
              <a:buFont typeface="+mj-lt"/>
              <a:buAutoNum type="arabicPeriod"/>
              <a:defRPr/>
            </a:pPr>
            <a:r>
              <a:rPr lang="pl-PL" altLang="en-US" sz="2400" dirty="0">
                <a:solidFill>
                  <a:schemeClr val="tx1"/>
                </a:solidFill>
              </a:rPr>
              <a:t>print</a:t>
            </a:r>
            <a:r>
              <a:rPr lang="pl-PL" altLang="en-US" sz="2400" dirty="0">
                <a:solidFill>
                  <a:srgbClr val="0070C0"/>
                </a:solidFill>
              </a:rPr>
              <a:t> A</a:t>
            </a:r>
          </a:p>
          <a:p>
            <a:pPr marL="640080" lvl="1" indent="-457200">
              <a:buFont typeface="+mj-lt"/>
              <a:buAutoNum type="arabicPeriod"/>
              <a:defRPr/>
            </a:pPr>
            <a:endParaRPr lang="en-US" altLang="en-US" sz="2400" dirty="0">
              <a:solidFill>
                <a:srgbClr val="0070C0"/>
              </a:solidFill>
            </a:endParaRPr>
          </a:p>
          <a:p>
            <a:pPr marL="182880" lvl="1" indent="0">
              <a:buFont typeface="Calibri" pitchFamily="34" charset="0"/>
              <a:buNone/>
              <a:defRPr/>
            </a:pPr>
            <a:r>
              <a:rPr lang="en-US" altLang="en-US" sz="2400" u="sng" dirty="0"/>
              <a:t>Flowchart</a:t>
            </a:r>
            <a:r>
              <a:rPr lang="en-US" altLang="en-US" sz="2400" dirty="0"/>
              <a:t>: </a:t>
            </a:r>
            <a:endParaRPr lang="en-US" altLang="en-US" sz="2400" dirty="0">
              <a:solidFill>
                <a:srgbClr val="0070C0"/>
              </a:solidFill>
            </a:endParaRPr>
          </a:p>
          <a:p>
            <a:pPr>
              <a:defRPr/>
            </a:pPr>
            <a:endParaRPr lang="en-US" altLang="en-US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7CA6EE9-9A27-40D2-A3C6-4711037491F8}"/>
              </a:ext>
            </a:extLst>
          </p:cNvPr>
          <p:cNvSpPr/>
          <p:nvPr/>
        </p:nvSpPr>
        <p:spPr>
          <a:xfrm>
            <a:off x="676818" y="4033139"/>
            <a:ext cx="2270567" cy="603682"/>
          </a:xfrm>
          <a:prstGeom prst="rightArrow">
            <a:avLst>
              <a:gd name="adj1" fmla="val 50000"/>
              <a:gd name="adj2" fmla="val 11470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10180EF-5407-4A09-AC9B-4758341D8D04}"/>
              </a:ext>
            </a:extLst>
          </p:cNvPr>
          <p:cNvGrpSpPr/>
          <p:nvPr/>
        </p:nvGrpSpPr>
        <p:grpSpPr>
          <a:xfrm>
            <a:off x="6006358" y="1762359"/>
            <a:ext cx="2636533" cy="4487757"/>
            <a:chOff x="5734542" y="2049735"/>
            <a:chExt cx="2636533" cy="4487757"/>
          </a:xfrm>
        </p:grpSpPr>
        <p:sp>
          <p:nvSpPr>
            <p:cNvPr id="29703" name="Line 7"/>
            <p:cNvSpPr>
              <a:spLocks noChangeShapeType="1"/>
            </p:cNvSpPr>
            <p:nvPr/>
          </p:nvSpPr>
          <p:spPr bwMode="auto">
            <a:xfrm>
              <a:off x="7076502" y="2513601"/>
              <a:ext cx="0" cy="341358"/>
            </a:xfrm>
            <a:prstGeom prst="line">
              <a:avLst/>
            </a:prstGeom>
            <a:noFill/>
            <a:ln w="9525">
              <a:solidFill>
                <a:schemeClr val="tx2">
                  <a:lumMod val="9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9704" name="AutoShape 8"/>
            <p:cNvSpPr>
              <a:spLocks noChangeArrowheads="1"/>
            </p:cNvSpPr>
            <p:nvPr/>
          </p:nvSpPr>
          <p:spPr bwMode="auto">
            <a:xfrm>
              <a:off x="5734542" y="2870800"/>
              <a:ext cx="2636532" cy="685093"/>
            </a:xfrm>
            <a:prstGeom prst="flowChartInputOutput">
              <a:avLst/>
            </a:prstGeom>
            <a:solidFill>
              <a:srgbClr val="F8F8F8">
                <a:alpha val="79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sz="1800" dirty="0">
                  <a:ea typeface="+mn-ea"/>
                  <a:cs typeface="+mn-cs"/>
                </a:rPr>
                <a:t>input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sz="1800" dirty="0">
                  <a:solidFill>
                    <a:srgbClr val="0070C0"/>
                  </a:solidFill>
                  <a:ea typeface="+mn-ea"/>
                  <a:cs typeface="+mn-cs"/>
                </a:rPr>
                <a:t>L</a:t>
              </a:r>
              <a:r>
                <a:rPr lang="en-US" sz="1800" dirty="0">
                  <a:solidFill>
                    <a:schemeClr val="bg2"/>
                  </a:solidFill>
                  <a:ea typeface="+mn-ea"/>
                  <a:cs typeface="+mn-cs"/>
                </a:rPr>
                <a:t> </a:t>
              </a:r>
              <a:r>
                <a:rPr lang="en-US" sz="1800" dirty="0">
                  <a:ea typeface="+mn-ea"/>
                  <a:cs typeface="+mn-cs"/>
                </a:rPr>
                <a:t>, </a:t>
              </a:r>
              <a:r>
                <a:rPr lang="en-US" sz="1800" dirty="0">
                  <a:solidFill>
                    <a:srgbClr val="0070C0"/>
                  </a:solidFill>
                  <a:ea typeface="+mn-ea"/>
                  <a:cs typeface="+mn-cs"/>
                </a:rPr>
                <a:t>W</a:t>
              </a:r>
            </a:p>
          </p:txBody>
        </p:sp>
        <p:sp>
          <p:nvSpPr>
            <p:cNvPr id="29705" name="AutoShape 9"/>
            <p:cNvSpPr>
              <a:spLocks noChangeArrowheads="1"/>
            </p:cNvSpPr>
            <p:nvPr/>
          </p:nvSpPr>
          <p:spPr bwMode="auto">
            <a:xfrm>
              <a:off x="5900402" y="4016845"/>
              <a:ext cx="2305889" cy="456200"/>
            </a:xfrm>
            <a:prstGeom prst="flowChartProcess">
              <a:avLst/>
            </a:prstGeom>
            <a:solidFill>
              <a:srgbClr val="F8F8F8">
                <a:alpha val="79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sz="1800" dirty="0">
                  <a:solidFill>
                    <a:srgbClr val="0070C0"/>
                  </a:solidFill>
                  <a:ea typeface="+mn-ea"/>
                  <a:cs typeface="+mn-cs"/>
                </a:rPr>
                <a:t>A</a:t>
              </a:r>
              <a:r>
                <a:rPr lang="en-US" sz="1800" dirty="0">
                  <a:solidFill>
                    <a:schemeClr val="bg2"/>
                  </a:solidFill>
                  <a:ea typeface="+mn-ea"/>
                  <a:cs typeface="+mn-cs"/>
                </a:rPr>
                <a:t> </a:t>
              </a:r>
              <a:r>
                <a:rPr lang="en-US" sz="1800" dirty="0">
                  <a:ea typeface="+mn-ea"/>
                  <a:cs typeface="+mn-cs"/>
                </a:rPr>
                <a:t>=</a:t>
              </a:r>
              <a:r>
                <a:rPr lang="en-US" sz="1800" dirty="0">
                  <a:solidFill>
                    <a:schemeClr val="bg2"/>
                  </a:solidFill>
                  <a:ea typeface="+mn-ea"/>
                  <a:cs typeface="+mn-cs"/>
                </a:rPr>
                <a:t> </a:t>
              </a:r>
              <a:r>
                <a:rPr lang="en-US" sz="1800" dirty="0">
                  <a:solidFill>
                    <a:srgbClr val="0070C0"/>
                  </a:solidFill>
                  <a:ea typeface="+mn-ea"/>
                  <a:cs typeface="+mn-cs"/>
                </a:rPr>
                <a:t>L</a:t>
              </a:r>
              <a:r>
                <a:rPr lang="en-US" sz="1800" dirty="0">
                  <a:solidFill>
                    <a:schemeClr val="bg2"/>
                  </a:solidFill>
                  <a:ea typeface="+mn-ea"/>
                  <a:cs typeface="+mn-cs"/>
                </a:rPr>
                <a:t> </a:t>
              </a:r>
              <a:r>
                <a:rPr lang="en-US" sz="1800" dirty="0">
                  <a:ea typeface="+mn-ea"/>
                  <a:cs typeface="+mn-cs"/>
                </a:rPr>
                <a:t>x</a:t>
              </a:r>
              <a:r>
                <a:rPr lang="en-US" sz="1800" dirty="0">
                  <a:solidFill>
                    <a:schemeClr val="bg2"/>
                  </a:solidFill>
                  <a:ea typeface="+mn-ea"/>
                  <a:cs typeface="+mn-cs"/>
                </a:rPr>
                <a:t> </a:t>
              </a:r>
              <a:r>
                <a:rPr lang="en-US" sz="1800" dirty="0">
                  <a:solidFill>
                    <a:srgbClr val="0070C0"/>
                  </a:solidFill>
                  <a:ea typeface="+mn-ea"/>
                  <a:cs typeface="+mn-cs"/>
                </a:rPr>
                <a:t>W</a:t>
              </a:r>
            </a:p>
          </p:txBody>
        </p:sp>
        <p:sp>
          <p:nvSpPr>
            <p:cNvPr id="29706" name="Line 10"/>
            <p:cNvSpPr>
              <a:spLocks noChangeShapeType="1"/>
            </p:cNvSpPr>
            <p:nvPr/>
          </p:nvSpPr>
          <p:spPr bwMode="auto">
            <a:xfrm>
              <a:off x="7048500" y="3555100"/>
              <a:ext cx="0" cy="456200"/>
            </a:xfrm>
            <a:prstGeom prst="line">
              <a:avLst/>
            </a:prstGeom>
            <a:noFill/>
            <a:ln w="9525">
              <a:solidFill>
                <a:schemeClr val="tx2">
                  <a:lumMod val="9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9707" name="AutoShape 11"/>
            <p:cNvSpPr>
              <a:spLocks noChangeArrowheads="1"/>
            </p:cNvSpPr>
            <p:nvPr/>
          </p:nvSpPr>
          <p:spPr bwMode="auto">
            <a:xfrm>
              <a:off x="5734542" y="4922910"/>
              <a:ext cx="2636533" cy="685094"/>
            </a:xfrm>
            <a:prstGeom prst="flowChartInputOutput">
              <a:avLst/>
            </a:prstGeom>
            <a:solidFill>
              <a:srgbClr val="F8F8F8">
                <a:alpha val="79999"/>
              </a:srgb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sz="1800" dirty="0">
                  <a:ea typeface="+mn-ea"/>
                  <a:cs typeface="+mn-cs"/>
                </a:rPr>
                <a:t>output</a:t>
              </a:r>
            </a:p>
            <a:p>
              <a:pPr algn="ctr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r>
                <a:rPr lang="en-US" sz="1800" dirty="0">
                  <a:solidFill>
                    <a:srgbClr val="0070C0"/>
                  </a:solidFill>
                  <a:ea typeface="+mn-ea"/>
                  <a:cs typeface="+mn-cs"/>
                </a:rPr>
                <a:t>A</a:t>
              </a:r>
            </a:p>
          </p:txBody>
        </p:sp>
        <p:sp>
          <p:nvSpPr>
            <p:cNvPr id="29709" name="Line 13"/>
            <p:cNvSpPr>
              <a:spLocks noChangeShapeType="1"/>
            </p:cNvSpPr>
            <p:nvPr/>
          </p:nvSpPr>
          <p:spPr bwMode="auto">
            <a:xfrm>
              <a:off x="7048500" y="4467501"/>
              <a:ext cx="0" cy="456200"/>
            </a:xfrm>
            <a:prstGeom prst="line">
              <a:avLst/>
            </a:prstGeom>
            <a:noFill/>
            <a:ln w="9525">
              <a:solidFill>
                <a:schemeClr val="tx2">
                  <a:lumMod val="9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29710" name="Line 14"/>
            <p:cNvSpPr>
              <a:spLocks noChangeShapeType="1"/>
            </p:cNvSpPr>
            <p:nvPr/>
          </p:nvSpPr>
          <p:spPr bwMode="auto">
            <a:xfrm>
              <a:off x="7048500" y="5608004"/>
              <a:ext cx="0" cy="456200"/>
            </a:xfrm>
            <a:prstGeom prst="line">
              <a:avLst/>
            </a:prstGeom>
            <a:noFill/>
            <a:ln w="9525">
              <a:solidFill>
                <a:schemeClr val="tx2">
                  <a:lumMod val="90000"/>
                </a:schemeClr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18" name="AutoShape 5">
              <a:extLst>
                <a:ext uri="{FF2B5EF4-FFF2-40B4-BE49-F238E27FC236}">
                  <a16:creationId xmlns:a16="http://schemas.microsoft.com/office/drawing/2014/main" id="{BF6528A8-4243-44D2-985E-1DC7C38D1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8382" y="2049735"/>
              <a:ext cx="1216239" cy="456903"/>
            </a:xfrm>
            <a:prstGeom prst="flowChartTerminator">
              <a:avLst/>
            </a:prstGeom>
            <a:solidFill>
              <a:srgbClr val="F8F8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Start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19" name="AutoShape 5">
              <a:extLst>
                <a:ext uri="{FF2B5EF4-FFF2-40B4-BE49-F238E27FC236}">
                  <a16:creationId xmlns:a16="http://schemas.microsoft.com/office/drawing/2014/main" id="{3C43AF58-6C5E-4B54-9C78-A76DDE37F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0380" y="6080589"/>
              <a:ext cx="1216239" cy="456903"/>
            </a:xfrm>
            <a:prstGeom prst="flowChartTerminator">
              <a:avLst/>
            </a:prstGeom>
            <a:solidFill>
              <a:srgbClr val="F8F8F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600" dirty="0">
                  <a:solidFill>
                    <a:schemeClr val="tx1"/>
                  </a:solidFill>
                </a:rPr>
                <a:t>End</a:t>
              </a:r>
              <a:endParaRPr lang="en-US" altLang="en-US" sz="24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0" name="Picture 19">
            <a:hlinkClick r:id="rId2" action="ppaction://hlinksldjump"/>
            <a:extLst>
              <a:ext uri="{FF2B5EF4-FFF2-40B4-BE49-F238E27FC236}">
                <a16:creationId xmlns:a16="http://schemas.microsoft.com/office/drawing/2014/main" id="{5D4DB097-7F5B-4118-8758-7359ADA2D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568BA6-687D-4FC7-AAC2-2F738A8DAB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6</a:t>
            </a:r>
            <a:endParaRPr lang="en-US" dirty="0"/>
          </a:p>
        </p:txBody>
      </p:sp>
      <p:sp>
        <p:nvSpPr>
          <p:cNvPr id="21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087CFC08-7809-4EEE-BBBB-4B3A03DD94A8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0.4</a:t>
            </a:r>
          </a:p>
        </p:txBody>
      </p:sp>
    </p:spTree>
    <p:extLst>
      <p:ext uri="{BB962C8B-B14F-4D97-AF65-F5344CB8AC3E}">
        <p14:creationId xmlns:p14="http://schemas.microsoft.com/office/powerpoint/2010/main" val="19909721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11FCE4-FAB6-43AF-9A1C-F573C913C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0.5.</a:t>
            </a:r>
            <a:r>
              <a:rPr lang="en-US" dirty="0"/>
              <a:t> Decision Structures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62EDF5-B3F9-4B1F-8D18-521FF9702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8D8878-B1DA-4A60-B87E-F09C23A4E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If–then–else Structure </a:t>
            </a:r>
            <a:endParaRPr lang="en-US" dirty="0"/>
          </a:p>
          <a:p>
            <a:r>
              <a:rPr lang="en-US" dirty="0">
                <a:hlinkClick r:id="rId3" action="ppaction://hlinksldjump"/>
              </a:rPr>
              <a:t>Relational Operators</a:t>
            </a:r>
            <a:endParaRPr lang="en-US" dirty="0"/>
          </a:p>
          <a:p>
            <a:r>
              <a:rPr lang="en-US" dirty="0">
                <a:hlinkClick r:id="rId4" action="ppaction://hlinksldjump"/>
              </a:rPr>
              <a:t>Example 7: Determining The Largest Value</a:t>
            </a:r>
            <a:endParaRPr lang="en-US" dirty="0"/>
          </a:p>
        </p:txBody>
      </p:sp>
      <p:pic>
        <p:nvPicPr>
          <p:cNvPr id="7" name="Picture 6">
            <a:hlinkClick r:id="rId5" action="ppaction://hlinksldjump"/>
            <a:extLst>
              <a:ext uri="{FF2B5EF4-FFF2-40B4-BE49-F238E27FC236}">
                <a16:creationId xmlns:a16="http://schemas.microsoft.com/office/drawing/2014/main" id="{A1F711F3-8304-46AA-86D4-28171C7F2C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  <p:pic>
        <p:nvPicPr>
          <p:cNvPr id="2" name="Picture 1" descr="A close up of a sign&#10;&#10;Description automatically generated">
            <a:hlinkClick r:id="rId7"/>
            <a:extLst>
              <a:ext uri="{FF2B5EF4-FFF2-40B4-BE49-F238E27FC236}">
                <a16:creationId xmlns:a16="http://schemas.microsoft.com/office/drawing/2014/main" id="{7E17E08C-409C-46C4-8BAA-570575FD7A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117889"/>
            <a:ext cx="536381" cy="5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02633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57E34-A2F1-4A59-B77E-02EE35716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Structures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5FB640-8FDA-4188-A63F-7027615E3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79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2362E-1294-43C4-BFAE-E44929AD5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altLang="en-US" sz="2400" dirty="0"/>
              <a:t>The expression </a:t>
            </a:r>
            <a:r>
              <a:rPr lang="en-US" altLang="en-US" sz="2400" dirty="0">
                <a:solidFill>
                  <a:schemeClr val="accent2"/>
                </a:solidFill>
              </a:rPr>
              <a:t>A &gt; B </a:t>
            </a:r>
            <a:r>
              <a:rPr lang="en-US" altLang="en-US" sz="2400" dirty="0"/>
              <a:t>is a </a:t>
            </a:r>
            <a:r>
              <a:rPr lang="en-US" altLang="en-US" sz="2400" dirty="0">
                <a:solidFill>
                  <a:schemeClr val="accent2"/>
                </a:solidFill>
              </a:rPr>
              <a:t>logical expression</a:t>
            </a:r>
            <a:endParaRPr lang="en-US" altLang="en-US" sz="2400" i="1" dirty="0">
              <a:solidFill>
                <a:schemeClr val="accent2"/>
              </a:solidFill>
            </a:endParaRPr>
          </a:p>
          <a:p>
            <a:pPr marL="342900" indent="-342900"/>
            <a:r>
              <a:rPr lang="en-US" altLang="en-US" sz="2400" dirty="0"/>
              <a:t>It describes a</a:t>
            </a:r>
            <a:r>
              <a:rPr lang="en-US" altLang="en-US" sz="2400" b="1" dirty="0"/>
              <a:t> </a:t>
            </a:r>
            <a:r>
              <a:rPr lang="en-US" altLang="en-US" sz="2400" b="1" dirty="0">
                <a:solidFill>
                  <a:schemeClr val="accent2"/>
                </a:solidFill>
              </a:rPr>
              <a:t>condition</a:t>
            </a:r>
            <a:r>
              <a:rPr lang="en-US" altLang="en-US" sz="2400" b="1" dirty="0"/>
              <a:t> </a:t>
            </a:r>
            <a:r>
              <a:rPr lang="en-US" altLang="en-US" sz="2400" dirty="0"/>
              <a:t>we want to test</a:t>
            </a:r>
            <a:endParaRPr lang="en-US" altLang="en-US" sz="2400" b="1" dirty="0"/>
          </a:p>
          <a:p>
            <a:pPr marL="342900" indent="-342900" algn="l"/>
            <a:r>
              <a:rPr lang="en-US" altLang="en-US" sz="2400" b="1" dirty="0"/>
              <a:t>if A &gt; B is true (if A is greater than B) </a:t>
            </a:r>
            <a:br>
              <a:rPr lang="en-US" altLang="en-US" sz="2400" b="1" dirty="0"/>
            </a:br>
            <a:r>
              <a:rPr lang="en-US" altLang="en-US" sz="2400" dirty="0"/>
              <a:t>we take the action on left: </a:t>
            </a:r>
            <a:r>
              <a:rPr lang="en-US" altLang="en-US" sz="2400" dirty="0">
                <a:solidFill>
                  <a:srgbClr val="002060"/>
                </a:solidFill>
              </a:rPr>
              <a:t>print the value of A </a:t>
            </a:r>
          </a:p>
          <a:p>
            <a:pPr marL="342900" indent="-342900" algn="l"/>
            <a:r>
              <a:rPr lang="en-US" altLang="en-US" sz="2400" b="1" dirty="0"/>
              <a:t>if A &gt; B is false (if A is not greater than B) </a:t>
            </a:r>
            <a:br>
              <a:rPr lang="en-US" altLang="en-US" sz="2400" b="1" dirty="0"/>
            </a:br>
            <a:r>
              <a:rPr lang="en-US" altLang="en-US" sz="2400" dirty="0"/>
              <a:t>we take the action on right: </a:t>
            </a:r>
            <a:r>
              <a:rPr lang="en-US" altLang="en-US" sz="2400" dirty="0">
                <a:solidFill>
                  <a:srgbClr val="002060"/>
                </a:solidFill>
              </a:rPr>
              <a:t>print the value of B</a:t>
            </a:r>
          </a:p>
          <a:p>
            <a:pPr marL="342900" indent="-342900"/>
            <a:r>
              <a:rPr lang="en-US" altLang="en-US" sz="2400" dirty="0">
                <a:solidFill>
                  <a:schemeClr val="tx1"/>
                </a:solidFill>
              </a:rPr>
              <a:t>Note: Print = Output</a:t>
            </a:r>
          </a:p>
          <a:p>
            <a:pPr marL="457200" indent="-457200"/>
            <a:endParaRPr lang="en-US" altLang="en-US" sz="2400" dirty="0">
              <a:solidFill>
                <a:srgbClr val="002060"/>
              </a:solidFill>
            </a:endParaRPr>
          </a:p>
          <a:p>
            <a:pPr marL="457200" indent="-457200"/>
            <a:endParaRPr lang="en-US" altLang="en-US" sz="2400" b="1" dirty="0">
              <a:solidFill>
                <a:srgbClr val="002060"/>
              </a:solidFill>
            </a:endParaRPr>
          </a:p>
          <a:p>
            <a:pPr marL="91440" indent="0">
              <a:buNone/>
            </a:pPr>
            <a:endParaRPr lang="en-US" sz="2400" dirty="0"/>
          </a:p>
        </p:txBody>
      </p:sp>
      <p:pic>
        <p:nvPicPr>
          <p:cNvPr id="8" name="Picture 7" descr="A picture containing businesscard, text&#10;&#10;Description automatically generated">
            <a:extLst>
              <a:ext uri="{FF2B5EF4-FFF2-40B4-BE49-F238E27FC236}">
                <a16:creationId xmlns:a16="http://schemas.microsoft.com/office/drawing/2014/main" id="{AC8CECBD-DF57-4816-A79D-8D3506087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111" y="3396203"/>
            <a:ext cx="3795584" cy="3124647"/>
          </a:xfrm>
          <a:prstGeom prst="rect">
            <a:avLst/>
          </a:prstGeom>
        </p:spPr>
      </p:pic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300F7521-4ED1-4223-9261-C4BB579FB3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0C24DD61-6CA3-47AF-A5DC-B73BAFA51A54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723597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8A0EF-4924-41F4-818A-5B30F5538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Road Example</a:t>
            </a: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Solution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E46AF9-53D1-473A-BDE2-9AD6CCF1A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6D9A5-590B-4300-86BC-D5D598C48A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304" y="1408171"/>
            <a:ext cx="5538232" cy="2565884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>
                <a:solidFill>
                  <a:schemeClr val="accent2"/>
                </a:solidFill>
              </a:rPr>
              <a:t>Step 1: </a:t>
            </a:r>
            <a:r>
              <a:rPr lang="en-US" sz="2400" dirty="0"/>
              <a:t>Move to the right three steps.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Step 2:</a:t>
            </a:r>
            <a:r>
              <a:rPr lang="en-US" sz="2400" dirty="0"/>
              <a:t> Move to down two steps.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Step 3:</a:t>
            </a:r>
            <a:r>
              <a:rPr lang="en-US" sz="2400" dirty="0"/>
              <a:t> Move to the left one step.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Step 4:</a:t>
            </a:r>
            <a:r>
              <a:rPr lang="en-US" sz="2400" dirty="0"/>
              <a:t> Move to down two steps.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Step 5:</a:t>
            </a:r>
            <a:r>
              <a:rPr lang="en-US" sz="2400" dirty="0"/>
              <a:t> Move to the right one step.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Step 6:</a:t>
            </a:r>
            <a:r>
              <a:rPr lang="en-US" sz="2400" dirty="0"/>
              <a:t> Move to down one step.</a:t>
            </a:r>
          </a:p>
          <a:p>
            <a:pPr marL="91440" indent="0">
              <a:buNone/>
            </a:pPr>
            <a:endParaRPr lang="en-US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461E40-DD5F-454B-BC7C-A4C585D3176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19" y="4220092"/>
            <a:ext cx="1939925" cy="181673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144E5BA-7DB0-47BC-90EC-13A06E559C69}"/>
              </a:ext>
            </a:extLst>
          </p:cNvPr>
          <p:cNvGrpSpPr/>
          <p:nvPr/>
        </p:nvGrpSpPr>
        <p:grpSpPr>
          <a:xfrm>
            <a:off x="4914313" y="1724141"/>
            <a:ext cx="1943719" cy="2190833"/>
            <a:chOff x="4914313" y="1724141"/>
            <a:chExt cx="1943719" cy="219083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E44DF9C-B7F2-44FA-8D0E-9A91CD091A1B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8107" y="1724141"/>
              <a:ext cx="1939925" cy="18288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245AD6B-AC3E-4062-8046-E9C070FC4FC2}"/>
                </a:ext>
              </a:extLst>
            </p:cNvPr>
            <p:cNvSpPr txBox="1"/>
            <p:nvPr/>
          </p:nvSpPr>
          <p:spPr>
            <a:xfrm>
              <a:off x="4914313" y="3545642"/>
              <a:ext cx="1939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Step 1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05EFA308-1675-4FD3-B28E-386DCD5EC2ED}"/>
              </a:ext>
            </a:extLst>
          </p:cNvPr>
          <p:cNvSpPr txBox="1"/>
          <p:nvPr/>
        </p:nvSpPr>
        <p:spPr>
          <a:xfrm>
            <a:off x="390617" y="6044101"/>
            <a:ext cx="1939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Step 3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F914CC5-BCBD-4B59-B74D-A0CAF19F3537}"/>
              </a:ext>
            </a:extLst>
          </p:cNvPr>
          <p:cNvGrpSpPr/>
          <p:nvPr/>
        </p:nvGrpSpPr>
        <p:grpSpPr>
          <a:xfrm>
            <a:off x="2530276" y="4220754"/>
            <a:ext cx="1939925" cy="2178111"/>
            <a:chOff x="2530276" y="4220754"/>
            <a:chExt cx="1939925" cy="217811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F4AFF0B-4033-4776-8AEA-9A94F23735F5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30276" y="4220754"/>
              <a:ext cx="1939925" cy="181737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8477E73-18B5-46F4-9E8B-5E486656FEA4}"/>
                </a:ext>
              </a:extLst>
            </p:cNvPr>
            <p:cNvSpPr txBox="1"/>
            <p:nvPr/>
          </p:nvSpPr>
          <p:spPr>
            <a:xfrm>
              <a:off x="2530277" y="6029533"/>
              <a:ext cx="19399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Step 4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DFA8BED-6DDD-4098-8C5A-8223E4F8117F}"/>
              </a:ext>
            </a:extLst>
          </p:cNvPr>
          <p:cNvGrpSpPr/>
          <p:nvPr/>
        </p:nvGrpSpPr>
        <p:grpSpPr>
          <a:xfrm>
            <a:off x="4669933" y="4215301"/>
            <a:ext cx="1939925" cy="2183564"/>
            <a:chOff x="4669933" y="4215301"/>
            <a:chExt cx="1939925" cy="218356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00AB98C-AC46-4B45-B468-FC5ABB2690FE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9933" y="4215301"/>
              <a:ext cx="1939925" cy="182880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17339E9-F2B6-402C-9AE0-A3858EAD594F}"/>
                </a:ext>
              </a:extLst>
            </p:cNvPr>
            <p:cNvSpPr txBox="1"/>
            <p:nvPr/>
          </p:nvSpPr>
          <p:spPr>
            <a:xfrm>
              <a:off x="4696287" y="6029533"/>
              <a:ext cx="1913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Step 5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86AFFC1-4B6A-41F8-90A2-28CAE1D6C659}"/>
              </a:ext>
            </a:extLst>
          </p:cNvPr>
          <p:cNvGrpSpPr/>
          <p:nvPr/>
        </p:nvGrpSpPr>
        <p:grpSpPr>
          <a:xfrm>
            <a:off x="7053975" y="1728259"/>
            <a:ext cx="1943721" cy="2186715"/>
            <a:chOff x="7053975" y="1728259"/>
            <a:chExt cx="1943721" cy="218671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2022435-D278-4D0E-8E7D-B0BB519BE056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7771" y="1728259"/>
              <a:ext cx="1939925" cy="18288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222501F-515B-4534-B66F-0E20FFB87D75}"/>
                </a:ext>
              </a:extLst>
            </p:cNvPr>
            <p:cNvSpPr txBox="1"/>
            <p:nvPr/>
          </p:nvSpPr>
          <p:spPr>
            <a:xfrm>
              <a:off x="7053975" y="3545642"/>
              <a:ext cx="1939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Step 2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FC55DB8D-82E8-421C-A3EF-DE548D2796F6}"/>
              </a:ext>
            </a:extLst>
          </p:cNvPr>
          <p:cNvGrpSpPr/>
          <p:nvPr/>
        </p:nvGrpSpPr>
        <p:grpSpPr>
          <a:xfrm>
            <a:off x="6835944" y="4215341"/>
            <a:ext cx="1941745" cy="2183524"/>
            <a:chOff x="6835944" y="4215341"/>
            <a:chExt cx="1941745" cy="218352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E22BB66-26B6-4A2B-B7FF-D7951F3F883F}"/>
                </a:ext>
              </a:extLst>
            </p:cNvPr>
            <p:cNvSpPr txBox="1"/>
            <p:nvPr/>
          </p:nvSpPr>
          <p:spPr>
            <a:xfrm>
              <a:off x="6835944" y="6029533"/>
              <a:ext cx="1913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Step 6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7FFC5039-0A26-4015-9CE1-F6A909E325E5}"/>
                </a:ext>
              </a:extLst>
            </p:cNvPr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837764" y="4215341"/>
              <a:ext cx="1939925" cy="1828719"/>
            </a:xfrm>
            <a:prstGeom prst="rect">
              <a:avLst/>
            </a:prstGeom>
          </p:spPr>
        </p:pic>
      </p:grpSp>
      <p:pic>
        <p:nvPicPr>
          <p:cNvPr id="21" name="Picture 20">
            <a:hlinkClick r:id="rId8" action="ppaction://hlinksldjump"/>
            <a:extLst>
              <a:ext uri="{FF2B5EF4-FFF2-40B4-BE49-F238E27FC236}">
                <a16:creationId xmlns:a16="http://schemas.microsoft.com/office/drawing/2014/main" id="{6522C9B3-D321-43A8-85BE-7D63EF28326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4ADCB9-D95D-45B0-8A93-54979728C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1</a:t>
            </a:r>
            <a:endParaRPr lang="en-US" dirty="0"/>
          </a:p>
        </p:txBody>
      </p:sp>
      <p:sp>
        <p:nvSpPr>
          <p:cNvPr id="24" name="Slide Number Placeholder 2">
            <a:hlinkClick r:id="rId10" action="ppaction://hlinksldjump"/>
            <a:extLst>
              <a:ext uri="{FF2B5EF4-FFF2-40B4-BE49-F238E27FC236}">
                <a16:creationId xmlns:a16="http://schemas.microsoft.com/office/drawing/2014/main" id="{3817D785-A25C-493B-870C-D0F45389032B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13141522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If–then–else Structure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2CD7D-FB2E-47C0-9E44-99BDF57C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80</a:t>
            </a:fld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146305" y="1441108"/>
            <a:ext cx="8851392" cy="725044"/>
          </a:xfrm>
        </p:spPr>
        <p:txBody>
          <a:bodyPr>
            <a:normAutofit/>
          </a:bodyPr>
          <a:lstStyle/>
          <a:p>
            <a:pPr marL="457200" indent="-4572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2800" dirty="0"/>
              <a:t>The structure is as follows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27DBB0B-7D10-4F35-A518-B4427290F8DB}"/>
              </a:ext>
            </a:extLst>
          </p:cNvPr>
          <p:cNvSpPr txBox="1">
            <a:spLocks noChangeArrowheads="1"/>
          </p:cNvSpPr>
          <p:nvPr/>
        </p:nvSpPr>
        <p:spPr>
          <a:xfrm>
            <a:off x="2059619" y="2057044"/>
            <a:ext cx="5024761" cy="3614725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3200" dirty="0"/>
              <a:t>if </a:t>
            </a:r>
            <a:r>
              <a:rPr lang="en-US" altLang="en-US" sz="3200" dirty="0">
                <a:solidFill>
                  <a:srgbClr val="0070C0"/>
                </a:solidFill>
              </a:rPr>
              <a:t>condition</a:t>
            </a:r>
            <a:r>
              <a:rPr lang="en-US" altLang="en-US" sz="3200" dirty="0"/>
              <a:t> then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3200" dirty="0">
                <a:solidFill>
                  <a:srgbClr val="002060"/>
                </a:solidFill>
              </a:rPr>
              <a:t>		true alternative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3200" dirty="0"/>
              <a:t>else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3200" dirty="0">
                <a:solidFill>
                  <a:srgbClr val="002060"/>
                </a:solidFill>
              </a:rPr>
              <a:t>		false alternative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3200" dirty="0"/>
              <a:t>End if </a:t>
            </a:r>
          </a:p>
        </p:txBody>
      </p:sp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8CCF8FB7-041E-4643-A209-7A50DB068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9BA4F928-2E52-4876-831F-C4F4281BE0F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183091565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If–then–else Structure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FB2CD7D-FB2E-47C0-9E44-99BDF57C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81</a:t>
            </a:fld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146305" y="1441108"/>
            <a:ext cx="8851392" cy="725044"/>
          </a:xfrm>
        </p:spPr>
        <p:txBody>
          <a:bodyPr>
            <a:normAutofit/>
          </a:bodyPr>
          <a:lstStyle/>
          <a:p>
            <a:pPr marL="457200" indent="-457200">
              <a:defRPr/>
            </a:pPr>
            <a:r>
              <a:rPr lang="en-US" altLang="en-US" sz="2800" dirty="0"/>
              <a:t>The algorithm for the flowchart is as follows: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827DBB0B-7D10-4F35-A518-B4427290F8DB}"/>
              </a:ext>
            </a:extLst>
          </p:cNvPr>
          <p:cNvSpPr txBox="1">
            <a:spLocks noChangeArrowheads="1"/>
          </p:cNvSpPr>
          <p:nvPr/>
        </p:nvSpPr>
        <p:spPr>
          <a:xfrm>
            <a:off x="686261" y="2798128"/>
            <a:ext cx="3329126" cy="2518332"/>
          </a:xfrm>
          <a:prstGeom prst="rect">
            <a:avLst/>
          </a:prstGeom>
        </p:spPr>
        <p:txBody>
          <a:bodyPr vert="horz" lIns="0" tIns="45720" rIns="0" bIns="45720" rtlCol="0" anchor="ctr">
            <a:normAutofit fontScale="92500" lnSpcReduction="10000"/>
          </a:bodyPr>
          <a:lstStyle>
            <a:lvl1pPr marL="365760" indent="-27432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3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27432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800" dirty="0"/>
              <a:t>if </a:t>
            </a:r>
            <a:r>
              <a:rPr lang="en-US" altLang="en-US" sz="2800" dirty="0">
                <a:solidFill>
                  <a:srgbClr val="0070C0"/>
                </a:solidFill>
              </a:rPr>
              <a:t>A</a:t>
            </a:r>
            <a:r>
              <a:rPr lang="en-US" altLang="en-US" sz="2800" dirty="0"/>
              <a:t> &gt; </a:t>
            </a:r>
            <a:r>
              <a:rPr lang="en-US" altLang="en-US" sz="2800" dirty="0">
                <a:solidFill>
                  <a:srgbClr val="0070C0"/>
                </a:solidFill>
              </a:rPr>
              <a:t>B</a:t>
            </a:r>
            <a:r>
              <a:rPr lang="en-US" altLang="en-US" sz="2800" dirty="0"/>
              <a:t> then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800" dirty="0"/>
              <a:t>		print </a:t>
            </a:r>
            <a:r>
              <a:rPr lang="en-US" altLang="en-US" sz="2800" dirty="0">
                <a:solidFill>
                  <a:srgbClr val="0070C0"/>
                </a:solidFill>
              </a:rPr>
              <a:t>A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800" dirty="0"/>
              <a:t>else 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800" dirty="0"/>
              <a:t>		print </a:t>
            </a:r>
            <a:r>
              <a:rPr lang="en-US" altLang="en-US" sz="2800" dirty="0">
                <a:solidFill>
                  <a:srgbClr val="0070C0"/>
                </a:solidFill>
              </a:rPr>
              <a:t>B</a:t>
            </a:r>
          </a:p>
          <a:p>
            <a:pPr>
              <a:buFont typeface="Wingdings" panose="05000000000000000000" pitchFamily="2" charset="2"/>
              <a:buNone/>
              <a:defRPr/>
            </a:pPr>
            <a:r>
              <a:rPr lang="en-US" altLang="en-US" sz="2800" dirty="0"/>
              <a:t>End if</a:t>
            </a:r>
          </a:p>
        </p:txBody>
      </p:sp>
      <p:pic>
        <p:nvPicPr>
          <p:cNvPr id="22" name="Picture 21" descr="A picture containing businesscard, text&#10;&#10;Description automatically generated">
            <a:extLst>
              <a:ext uri="{FF2B5EF4-FFF2-40B4-BE49-F238E27FC236}">
                <a16:creationId xmlns:a16="http://schemas.microsoft.com/office/drawing/2014/main" id="{B0D63A33-733D-4035-A903-340148331E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387" y="2130592"/>
            <a:ext cx="4680823" cy="3853404"/>
          </a:xfrm>
          <a:prstGeom prst="rect">
            <a:avLst/>
          </a:prstGeom>
        </p:spPr>
      </p:pic>
      <p:pic>
        <p:nvPicPr>
          <p:cNvPr id="7" name="Picture 6">
            <a:hlinkClick r:id="rId3" action="ppaction://hlinksldjump"/>
            <a:extLst>
              <a:ext uri="{FF2B5EF4-FFF2-40B4-BE49-F238E27FC236}">
                <a16:creationId xmlns:a16="http://schemas.microsoft.com/office/drawing/2014/main" id="{8C71B72E-7D65-419B-ACB2-C47441C882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7C44ADF5-6E8C-4E54-A343-8D1BE79991B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186144472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706E-AC47-4C0D-90F1-A2A8107AF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Relational Operators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F651E-BE47-4290-855B-B484DB272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82</a:t>
            </a:fld>
            <a:endParaRPr lang="en-US"/>
          </a:p>
        </p:txBody>
      </p:sp>
      <p:graphicFrame>
        <p:nvGraphicFramePr>
          <p:cNvPr id="5" name="Group 107">
            <a:extLst>
              <a:ext uri="{FF2B5EF4-FFF2-40B4-BE49-F238E27FC236}">
                <a16:creationId xmlns:a16="http://schemas.microsoft.com/office/drawing/2014/main" id="{F7AE501B-DBDA-4014-830D-8980B6F5F5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125268"/>
              </p:ext>
            </p:extLst>
          </p:nvPr>
        </p:nvGraphicFramePr>
        <p:xfrm>
          <a:off x="457200" y="1828800"/>
          <a:ext cx="8229600" cy="3638549"/>
        </p:xfrm>
        <a:graphic>
          <a:graphicData uri="http://schemas.openxmlformats.org/drawingml/2006/table">
            <a:tbl>
              <a:tblPr/>
              <a:tblGrid>
                <a:gridCol w="3086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4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179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Relational Operators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813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Operator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Description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&gt;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Greater than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59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&lt;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Less than 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==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Equal to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8529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  <a:sym typeface="Symbol" pitchFamily="18" charset="2"/>
                        </a:rPr>
                        <a:t> Or &gt;=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Greater than or equal to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59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  <a:sym typeface="Symbol" pitchFamily="18" charset="2"/>
                        </a:rPr>
                        <a:t> Or &lt;=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Less than or equal to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75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  <a:sym typeface="Symbol" pitchFamily="18" charset="2"/>
                        </a:rPr>
                        <a:t> Or !=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NewRomanPSMT" charset="0"/>
                          <a:cs typeface="Times New Roman" pitchFamily="18" charset="0"/>
                        </a:rPr>
                        <a:t>Not equal to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6" name="Picture 5">
            <a:hlinkClick r:id="rId2" action="ppaction://hlinksldjump"/>
            <a:extLst>
              <a:ext uri="{FF2B5EF4-FFF2-40B4-BE49-F238E27FC236}">
                <a16:creationId xmlns:a16="http://schemas.microsoft.com/office/drawing/2014/main" id="{CC41789F-0FA1-48CC-8B21-FA4CD710F6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7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3F921B2B-4B47-4987-8DE4-85CC9DC6ED2C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107787228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6C3B8-21FE-49C7-AD42-058C5FD63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Example 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CABF27-59C5-404D-B298-E70267466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83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8D6B9-99DF-408F-BFB5-44099E0C4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800" dirty="0"/>
              <a:t>Write a Pseudocode that reads two values, determines the largest value and prints the largest value with an identifying message.</a:t>
            </a:r>
          </a:p>
          <a:p>
            <a:pPr marL="0" indent="0" algn="just">
              <a:buNone/>
            </a:pPr>
            <a:endParaRPr lang="en-US" sz="1000" dirty="0"/>
          </a:p>
          <a:p>
            <a:pPr marL="91440" indent="0">
              <a:buNone/>
            </a:pPr>
            <a:r>
              <a:rPr lang="en-US" sz="2400" u="sng" dirty="0"/>
              <a:t>Pseudocode:</a:t>
            </a:r>
            <a:endParaRPr lang="en-US" sz="2400" dirty="0"/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400" dirty="0"/>
              <a:t>Input </a:t>
            </a:r>
            <a:r>
              <a:rPr lang="en-US" altLang="en-US" sz="2400" dirty="0">
                <a:solidFill>
                  <a:srgbClr val="0070C0"/>
                </a:solidFill>
              </a:rPr>
              <a:t>VALUE1</a:t>
            </a:r>
            <a:r>
              <a:rPr lang="en-US" altLang="en-US" sz="2400" dirty="0"/>
              <a:t>, </a:t>
            </a:r>
            <a:r>
              <a:rPr lang="en-US" altLang="en-US" sz="24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400" dirty="0"/>
              <a:t>if (</a:t>
            </a:r>
            <a:r>
              <a:rPr lang="en-US" altLang="en-US" sz="2400" dirty="0">
                <a:solidFill>
                  <a:srgbClr val="0070C0"/>
                </a:solidFill>
              </a:rPr>
              <a:t>VALUE1</a:t>
            </a:r>
            <a:r>
              <a:rPr lang="en-US" altLang="en-US" sz="2400" dirty="0"/>
              <a:t> &gt; </a:t>
            </a:r>
            <a:r>
              <a:rPr lang="en-US" altLang="en-US" sz="2400" dirty="0">
                <a:solidFill>
                  <a:srgbClr val="0070C0"/>
                </a:solidFill>
              </a:rPr>
              <a:t>VALUE2</a:t>
            </a:r>
            <a:r>
              <a:rPr lang="en-US" altLang="en-US" sz="2400" dirty="0"/>
              <a:t>) then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400" dirty="0"/>
              <a:t>         </a:t>
            </a:r>
            <a:r>
              <a:rPr lang="en-US" altLang="en-US" sz="2400" dirty="0">
                <a:solidFill>
                  <a:srgbClr val="0070C0"/>
                </a:solidFill>
              </a:rPr>
              <a:t>MAX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=</a:t>
            </a: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0070C0"/>
                </a:solidFill>
              </a:rPr>
              <a:t>VALUE1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400" dirty="0"/>
              <a:t>else 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400" dirty="0"/>
              <a:t>         </a:t>
            </a:r>
            <a:r>
              <a:rPr lang="en-US" altLang="en-US" sz="2400" dirty="0">
                <a:solidFill>
                  <a:srgbClr val="0070C0"/>
                </a:solidFill>
              </a:rPr>
              <a:t>MAX</a:t>
            </a:r>
            <a:r>
              <a:rPr lang="en-US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=</a:t>
            </a:r>
            <a:r>
              <a:rPr lang="en-US" altLang="en-US" sz="2400" dirty="0"/>
              <a:t> </a:t>
            </a:r>
            <a:r>
              <a:rPr lang="en-US" altLang="en-US" sz="24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400" dirty="0"/>
              <a:t>endif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400" dirty="0"/>
              <a:t>print “</a:t>
            </a:r>
            <a:r>
              <a:rPr lang="en-US" altLang="en-US" sz="2400" dirty="0">
                <a:solidFill>
                  <a:srgbClr val="7030A0"/>
                </a:solidFill>
              </a:rPr>
              <a:t>The largest value is</a:t>
            </a:r>
            <a:r>
              <a:rPr lang="en-US" altLang="en-US" sz="2400" dirty="0"/>
              <a:t>”, </a:t>
            </a:r>
            <a:r>
              <a:rPr lang="en-US" altLang="en-US" sz="2400" dirty="0">
                <a:solidFill>
                  <a:srgbClr val="0070C0"/>
                </a:solidFill>
              </a:rPr>
              <a:t>MAX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42C4A4A-72FF-4C7C-86F9-E9335CE07756}"/>
              </a:ext>
            </a:extLst>
          </p:cNvPr>
          <p:cNvGrpSpPr/>
          <p:nvPr/>
        </p:nvGrpSpPr>
        <p:grpSpPr>
          <a:xfrm>
            <a:off x="5753072" y="2551418"/>
            <a:ext cx="3244623" cy="3739182"/>
            <a:chOff x="146304" y="1793072"/>
            <a:chExt cx="4102626" cy="4727965"/>
          </a:xfrm>
        </p:grpSpPr>
        <p:grpSp>
          <p:nvGrpSpPr>
            <p:cNvPr id="28" name="Group 26">
              <a:extLst>
                <a:ext uri="{FF2B5EF4-FFF2-40B4-BE49-F238E27FC236}">
                  <a16:creationId xmlns:a16="http://schemas.microsoft.com/office/drawing/2014/main" id="{CE54075F-BD31-4077-8FCE-1BEEF54040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04" y="1793072"/>
              <a:ext cx="4102626" cy="4727965"/>
              <a:chOff x="2688" y="720"/>
              <a:chExt cx="2867" cy="3304"/>
            </a:xfrm>
            <a:solidFill>
              <a:schemeClr val="bg1">
                <a:lumMod val="95000"/>
              </a:schemeClr>
            </a:solidFill>
          </p:grpSpPr>
          <p:sp>
            <p:nvSpPr>
              <p:cNvPr id="30" name="AutoShape 6">
                <a:extLst>
                  <a:ext uri="{FF2B5EF4-FFF2-40B4-BE49-F238E27FC236}">
                    <a16:creationId xmlns:a16="http://schemas.microsoft.com/office/drawing/2014/main" id="{4F1AE4A7-BB58-4E4F-AB9C-9F342EB90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3125"/>
                <a:ext cx="2784" cy="426"/>
              </a:xfrm>
              <a:prstGeom prst="flowChartInputOutpu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chemeClr val="tx1"/>
                    </a:solidFill>
                  </a:rPr>
                  <a:t>print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chemeClr val="tx1"/>
                    </a:solidFill>
                  </a:rPr>
                  <a:t>“</a:t>
                </a:r>
                <a:r>
                  <a:rPr lang="en-US" altLang="en-US" sz="900" dirty="0">
                    <a:solidFill>
                      <a:schemeClr val="bg1">
                        <a:lumMod val="50000"/>
                      </a:schemeClr>
                    </a:solidFill>
                  </a:rPr>
                  <a:t>The largest value is</a:t>
                </a:r>
                <a:r>
                  <a:rPr lang="en-US" altLang="en-US" sz="900" dirty="0">
                    <a:solidFill>
                      <a:schemeClr val="tx1"/>
                    </a:solidFill>
                  </a:rPr>
                  <a:t>”, </a:t>
                </a:r>
                <a:r>
                  <a:rPr lang="en-US" altLang="en-US" sz="9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9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31" name="AutoShape 7">
                <a:extLst>
                  <a:ext uri="{FF2B5EF4-FFF2-40B4-BE49-F238E27FC236}">
                    <a16:creationId xmlns:a16="http://schemas.microsoft.com/office/drawing/2014/main" id="{868CB7D1-2B37-4450-95FE-139983E68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7" y="3721"/>
                <a:ext cx="714" cy="303"/>
              </a:xfrm>
              <a:prstGeom prst="flowChartTerminator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chemeClr val="tx1"/>
                    </a:solidFill>
                  </a:rPr>
                  <a:t>End</a:t>
                </a:r>
              </a:p>
            </p:txBody>
          </p:sp>
          <p:sp>
            <p:nvSpPr>
              <p:cNvPr id="32" name="Line 8">
                <a:extLst>
                  <a:ext uri="{FF2B5EF4-FFF2-40B4-BE49-F238E27FC236}">
                    <a16:creationId xmlns:a16="http://schemas.microsoft.com/office/drawing/2014/main" id="{C2B3A21A-D262-4BE5-9D2E-88E9A5B675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3548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33" name="AutoShape 9">
                <a:extLst>
                  <a:ext uri="{FF2B5EF4-FFF2-40B4-BE49-F238E27FC236}">
                    <a16:creationId xmlns:a16="http://schemas.microsoft.com/office/drawing/2014/main" id="{2E6B9A8D-2282-4EF3-9078-DAC70F30D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731"/>
                <a:ext cx="1200" cy="66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tr-TR" altLang="en-US" sz="90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Line 10">
                <a:extLst>
                  <a:ext uri="{FF2B5EF4-FFF2-40B4-BE49-F238E27FC236}">
                    <a16:creationId xmlns:a16="http://schemas.microsoft.com/office/drawing/2014/main" id="{5B4B43B9-973A-4FFE-98F1-55A265DC08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2065"/>
                <a:ext cx="268" cy="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35" name="Line 11">
                <a:extLst>
                  <a:ext uri="{FF2B5EF4-FFF2-40B4-BE49-F238E27FC236}">
                    <a16:creationId xmlns:a16="http://schemas.microsoft.com/office/drawing/2014/main" id="{00827D04-F24A-4988-8BF7-76B1CE50FE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24" y="2065"/>
                <a:ext cx="22" cy="35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sz="900" dirty="0"/>
              </a:p>
            </p:txBody>
          </p:sp>
          <p:sp>
            <p:nvSpPr>
              <p:cNvPr id="36" name="Line 12">
                <a:extLst>
                  <a:ext uri="{FF2B5EF4-FFF2-40B4-BE49-F238E27FC236}">
                    <a16:creationId xmlns:a16="http://schemas.microsoft.com/office/drawing/2014/main" id="{C7509358-59F9-4578-85DB-054113BE3D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1" y="2065"/>
                <a:ext cx="261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37" name="Line 13">
                <a:extLst>
                  <a:ext uri="{FF2B5EF4-FFF2-40B4-BE49-F238E27FC236}">
                    <a16:creationId xmlns:a16="http://schemas.microsoft.com/office/drawing/2014/main" id="{2AE32647-D6BC-44BC-8425-47EB6B21D9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8" y="2065"/>
                <a:ext cx="3" cy="32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38" name="Line 14">
                <a:extLst>
                  <a:ext uri="{FF2B5EF4-FFF2-40B4-BE49-F238E27FC236}">
                    <a16:creationId xmlns:a16="http://schemas.microsoft.com/office/drawing/2014/main" id="{49E9925F-11FE-4BB9-9686-FAA89E47FD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5" y="2736"/>
                <a:ext cx="3" cy="16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39" name="Line 15">
                <a:extLst>
                  <a:ext uri="{FF2B5EF4-FFF2-40B4-BE49-F238E27FC236}">
                    <a16:creationId xmlns:a16="http://schemas.microsoft.com/office/drawing/2014/main" id="{6654F52F-0AE5-4152-AE96-0686CF0663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5" y="2904"/>
                <a:ext cx="1714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0" name="Line 16">
                <a:extLst>
                  <a:ext uri="{FF2B5EF4-FFF2-40B4-BE49-F238E27FC236}">
                    <a16:creationId xmlns:a16="http://schemas.microsoft.com/office/drawing/2014/main" id="{923B20C7-A904-4B07-9F43-1F049A3352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39" y="2684"/>
                <a:ext cx="0" cy="22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1" name="Line 17">
                <a:extLst>
                  <a:ext uri="{FF2B5EF4-FFF2-40B4-BE49-F238E27FC236}">
                    <a16:creationId xmlns:a16="http://schemas.microsoft.com/office/drawing/2014/main" id="{D5F3C0C9-AD49-420E-A2A9-B15B301EC4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2896"/>
                <a:ext cx="0" cy="21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2" name="Text Box 18">
                <a:extLst>
                  <a:ext uri="{FF2B5EF4-FFF2-40B4-BE49-F238E27FC236}">
                    <a16:creationId xmlns:a16="http://schemas.microsoft.com/office/drawing/2014/main" id="{78A9F62D-AFF1-4D78-8EDA-48D2C8DE49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7" y="1831"/>
                <a:ext cx="42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chemeClr val="tx1"/>
                    </a:solidFill>
                  </a:rPr>
                  <a:t>Yes</a:t>
                </a:r>
              </a:p>
            </p:txBody>
          </p:sp>
          <p:sp>
            <p:nvSpPr>
              <p:cNvPr id="43" name="AutoShape 20">
                <a:extLst>
                  <a:ext uri="{FF2B5EF4-FFF2-40B4-BE49-F238E27FC236}">
                    <a16:creationId xmlns:a16="http://schemas.microsoft.com/office/drawing/2014/main" id="{754C63BE-4766-4109-B1F4-0573A27BD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7" y="720"/>
                <a:ext cx="714" cy="293"/>
              </a:xfrm>
              <a:prstGeom prst="flowChartTerminator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chemeClr val="tx1"/>
                    </a:solidFill>
                  </a:rPr>
                  <a:t>Start</a:t>
                </a:r>
              </a:p>
            </p:txBody>
          </p:sp>
          <p:sp>
            <p:nvSpPr>
              <p:cNvPr id="44" name="Line 21">
                <a:extLst>
                  <a:ext uri="{FF2B5EF4-FFF2-40B4-BE49-F238E27FC236}">
                    <a16:creationId xmlns:a16="http://schemas.microsoft.com/office/drawing/2014/main" id="{4D71E51E-AA96-4805-9D82-C84C4943BB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1013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5" name="AutoShape 22">
                <a:extLst>
                  <a:ext uri="{FF2B5EF4-FFF2-40B4-BE49-F238E27FC236}">
                    <a16:creationId xmlns:a16="http://schemas.microsoft.com/office/drawing/2014/main" id="{5021B98D-DE01-4BBA-A9C1-A4BAA9B136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1214"/>
                <a:ext cx="2784" cy="348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chemeClr val="tx1"/>
                    </a:solidFill>
                  </a:rPr>
                  <a:t>input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900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900" dirty="0">
                    <a:solidFill>
                      <a:srgbClr val="0070C0"/>
                    </a:solidFill>
                  </a:rPr>
                  <a:t>VALUE2</a:t>
                </a:r>
                <a:endParaRPr lang="en-US" altLang="en-US" sz="9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6" name="Line 23">
                <a:extLst>
                  <a:ext uri="{FF2B5EF4-FFF2-40B4-BE49-F238E27FC236}">
                    <a16:creationId xmlns:a16="http://schemas.microsoft.com/office/drawing/2014/main" id="{7878BB72-A3C0-46A1-A776-C8758D5F4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2" y="1562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7" name="AutoShape 24">
                <a:extLst>
                  <a:ext uri="{FF2B5EF4-FFF2-40B4-BE49-F238E27FC236}">
                    <a16:creationId xmlns:a16="http://schemas.microsoft.com/office/drawing/2014/main" id="{F9955020-FC5F-4226-86F3-5078EA73E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1" y="2417"/>
                <a:ext cx="1071" cy="379"/>
              </a:xfrm>
              <a:prstGeom prst="flowChartProcess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9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9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9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900" dirty="0">
                    <a:solidFill>
                      <a:srgbClr val="0070C0"/>
                    </a:solidFill>
                  </a:rPr>
                  <a:t>VALUE2</a:t>
                </a:r>
                <a:endParaRPr lang="en-US" altLang="en-US" sz="9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  <p:sp>
            <p:nvSpPr>
              <p:cNvPr id="48" name="Text Box 25">
                <a:extLst>
                  <a:ext uri="{FF2B5EF4-FFF2-40B4-BE49-F238E27FC236}">
                    <a16:creationId xmlns:a16="http://schemas.microsoft.com/office/drawing/2014/main" id="{C8F40BFF-4383-4FBD-A9BB-1F8F2A5C117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9" y="1825"/>
                <a:ext cx="1357" cy="36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chemeClr val="tx1"/>
                    </a:solidFill>
                  </a:rPr>
                  <a:t>is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900" dirty="0">
                    <a:solidFill>
                      <a:schemeClr val="tx1"/>
                    </a:solidFill>
                  </a:rPr>
                  <a:t> &gt; </a:t>
                </a:r>
                <a:r>
                  <a:rPr lang="en-US" altLang="en-US" sz="900" dirty="0">
                    <a:solidFill>
                      <a:srgbClr val="0070C0"/>
                    </a:solidFill>
                  </a:rPr>
                  <a:t>VALUE2</a:t>
                </a:r>
              </a:p>
            </p:txBody>
          </p:sp>
          <p:sp>
            <p:nvSpPr>
              <p:cNvPr id="49" name="AutoShape 5">
                <a:extLst>
                  <a:ext uri="{FF2B5EF4-FFF2-40B4-BE49-F238E27FC236}">
                    <a16:creationId xmlns:a16="http://schemas.microsoft.com/office/drawing/2014/main" id="{4BCBC795-11F1-47D7-8A67-30F71097E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2400"/>
                <a:ext cx="1071" cy="396"/>
              </a:xfrm>
              <a:prstGeom prst="flowChartProcess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9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9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9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9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900" dirty="0">
                    <a:solidFill>
                      <a:srgbClr val="0070C0"/>
                    </a:solidFill>
                  </a:rPr>
                  <a:t>VALUE1</a:t>
                </a:r>
                <a:endParaRPr lang="en-US" altLang="en-US" sz="9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</p:grpSp>
        <p:sp>
          <p:nvSpPr>
            <p:cNvPr id="29" name="Text Box 19">
              <a:extLst>
                <a:ext uri="{FF2B5EF4-FFF2-40B4-BE49-F238E27FC236}">
                  <a16:creationId xmlns:a16="http://schemas.microsoft.com/office/drawing/2014/main" id="{D4B6F1E9-5A0E-4FD0-B4B8-7BAA213A78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6736" y="3392910"/>
              <a:ext cx="613891" cy="3047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900" dirty="0">
                  <a:solidFill>
                    <a:schemeClr val="tx1"/>
                  </a:solidFill>
                </a:rPr>
                <a:t>No</a:t>
              </a:r>
            </a:p>
          </p:txBody>
        </p:sp>
      </p:grpSp>
      <p:pic>
        <p:nvPicPr>
          <p:cNvPr id="50" name="Picture 49">
            <a:hlinkClick r:id="rId2" action="ppaction://hlinksldjump"/>
            <a:extLst>
              <a:ext uri="{FF2B5EF4-FFF2-40B4-BE49-F238E27FC236}">
                <a16:creationId xmlns:a16="http://schemas.microsoft.com/office/drawing/2014/main" id="{737F0438-8FE8-4C7C-A19E-319A104637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B0AE6-9354-40B3-8084-215D3EEF1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7</a:t>
            </a:r>
            <a:endParaRPr lang="en-US" dirty="0"/>
          </a:p>
        </p:txBody>
      </p:sp>
      <p:sp>
        <p:nvSpPr>
          <p:cNvPr id="51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8F3C8A47-AD89-4348-B195-3E3DE5E80DF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131827889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The Algorithm</a:t>
            </a:r>
            <a:endParaRPr lang="en-US" alt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2752DE2-CD75-4AF3-B139-45E41CBA6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84</a:t>
            </a:fld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0882DE9-0C31-4577-9E2A-6230FEB3DF9D}"/>
              </a:ext>
            </a:extLst>
          </p:cNvPr>
          <p:cNvGrpSpPr/>
          <p:nvPr/>
        </p:nvGrpSpPr>
        <p:grpSpPr>
          <a:xfrm>
            <a:off x="2520687" y="1658800"/>
            <a:ext cx="4102626" cy="4727965"/>
            <a:chOff x="146304" y="1793072"/>
            <a:chExt cx="4102626" cy="4727965"/>
          </a:xfrm>
        </p:grpSpPr>
        <p:grpSp>
          <p:nvGrpSpPr>
            <p:cNvPr id="39" name="Group 26">
              <a:extLst>
                <a:ext uri="{FF2B5EF4-FFF2-40B4-BE49-F238E27FC236}">
                  <a16:creationId xmlns:a16="http://schemas.microsoft.com/office/drawing/2014/main" id="{BD392137-A541-4B04-9750-BD93533C11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04" y="1793072"/>
              <a:ext cx="4102626" cy="4727965"/>
              <a:chOff x="2688" y="720"/>
              <a:chExt cx="2867" cy="3304"/>
            </a:xfrm>
            <a:solidFill>
              <a:schemeClr val="bg1">
                <a:lumMod val="95000"/>
              </a:schemeClr>
            </a:solidFill>
          </p:grpSpPr>
          <p:sp>
            <p:nvSpPr>
              <p:cNvPr id="41" name="AutoShape 6">
                <a:extLst>
                  <a:ext uri="{FF2B5EF4-FFF2-40B4-BE49-F238E27FC236}">
                    <a16:creationId xmlns:a16="http://schemas.microsoft.com/office/drawing/2014/main" id="{1B906194-CC87-49C1-B6AA-117B155E4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3125"/>
                <a:ext cx="2784" cy="426"/>
              </a:xfrm>
              <a:prstGeom prst="flowChartInputOutpu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print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“</a:t>
                </a:r>
                <a:r>
                  <a:rPr lang="en-US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The largest value is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”,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42" name="AutoShape 7">
                <a:extLst>
                  <a:ext uri="{FF2B5EF4-FFF2-40B4-BE49-F238E27FC236}">
                    <a16:creationId xmlns:a16="http://schemas.microsoft.com/office/drawing/2014/main" id="{A5C5EDE2-B18D-49C6-998A-A846C717E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7" y="3721"/>
                <a:ext cx="714" cy="303"/>
              </a:xfrm>
              <a:prstGeom prst="flowChartTerminator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End</a:t>
                </a:r>
              </a:p>
            </p:txBody>
          </p:sp>
          <p:sp>
            <p:nvSpPr>
              <p:cNvPr id="43" name="Line 8">
                <a:extLst>
                  <a:ext uri="{FF2B5EF4-FFF2-40B4-BE49-F238E27FC236}">
                    <a16:creationId xmlns:a16="http://schemas.microsoft.com/office/drawing/2014/main" id="{F2B04BE5-C1C2-45A9-BDB2-33CB09E0F0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3548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AutoShape 9">
                <a:extLst>
                  <a:ext uri="{FF2B5EF4-FFF2-40B4-BE49-F238E27FC236}">
                    <a16:creationId xmlns:a16="http://schemas.microsoft.com/office/drawing/2014/main" id="{CA523D84-ED77-46F6-AB07-D33298CFB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731"/>
                <a:ext cx="1200" cy="66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tr-TR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Line 10">
                <a:extLst>
                  <a:ext uri="{FF2B5EF4-FFF2-40B4-BE49-F238E27FC236}">
                    <a16:creationId xmlns:a16="http://schemas.microsoft.com/office/drawing/2014/main" id="{6562AD4B-B623-44EE-8047-8D56C22E0B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2065"/>
                <a:ext cx="268" cy="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Line 11">
                <a:extLst>
                  <a:ext uri="{FF2B5EF4-FFF2-40B4-BE49-F238E27FC236}">
                    <a16:creationId xmlns:a16="http://schemas.microsoft.com/office/drawing/2014/main" id="{8238FBBF-7B2B-4000-A3AD-95C4EBC3CB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24" y="2065"/>
                <a:ext cx="22" cy="35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Line 12">
                <a:extLst>
                  <a:ext uri="{FF2B5EF4-FFF2-40B4-BE49-F238E27FC236}">
                    <a16:creationId xmlns:a16="http://schemas.microsoft.com/office/drawing/2014/main" id="{E15C3A06-FEDF-4911-AB72-37015C3EA4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1" y="2065"/>
                <a:ext cx="261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Line 13">
                <a:extLst>
                  <a:ext uri="{FF2B5EF4-FFF2-40B4-BE49-F238E27FC236}">
                    <a16:creationId xmlns:a16="http://schemas.microsoft.com/office/drawing/2014/main" id="{55391F47-6698-4D4C-B3AF-6C1DECB3C6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8" y="2065"/>
                <a:ext cx="3" cy="32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Line 14">
                <a:extLst>
                  <a:ext uri="{FF2B5EF4-FFF2-40B4-BE49-F238E27FC236}">
                    <a16:creationId xmlns:a16="http://schemas.microsoft.com/office/drawing/2014/main" id="{499B531B-4707-40EB-885C-F5D68D4DB8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5" y="2736"/>
                <a:ext cx="3" cy="16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Line 15">
                <a:extLst>
                  <a:ext uri="{FF2B5EF4-FFF2-40B4-BE49-F238E27FC236}">
                    <a16:creationId xmlns:a16="http://schemas.microsoft.com/office/drawing/2014/main" id="{C03A3D1E-D012-4215-9388-5C5F563AFF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5" y="2904"/>
                <a:ext cx="1714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Line 16">
                <a:extLst>
                  <a:ext uri="{FF2B5EF4-FFF2-40B4-BE49-F238E27FC236}">
                    <a16:creationId xmlns:a16="http://schemas.microsoft.com/office/drawing/2014/main" id="{7DFBA12F-956C-4641-85E1-7C5F2C76A1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39" y="2684"/>
                <a:ext cx="0" cy="22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Line 17">
                <a:extLst>
                  <a:ext uri="{FF2B5EF4-FFF2-40B4-BE49-F238E27FC236}">
                    <a16:creationId xmlns:a16="http://schemas.microsoft.com/office/drawing/2014/main" id="{22BFE638-62AA-4094-88AA-086C6242C1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2896"/>
                <a:ext cx="0" cy="21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xt Box 18">
                <a:extLst>
                  <a:ext uri="{FF2B5EF4-FFF2-40B4-BE49-F238E27FC236}">
                    <a16:creationId xmlns:a16="http://schemas.microsoft.com/office/drawing/2014/main" id="{E781F2F2-B410-42ED-A52F-231DA1A19D1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7" y="1831"/>
                <a:ext cx="42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Yes</a:t>
                </a:r>
              </a:p>
            </p:txBody>
          </p:sp>
          <p:sp>
            <p:nvSpPr>
              <p:cNvPr id="54" name="AutoShape 20">
                <a:extLst>
                  <a:ext uri="{FF2B5EF4-FFF2-40B4-BE49-F238E27FC236}">
                    <a16:creationId xmlns:a16="http://schemas.microsoft.com/office/drawing/2014/main" id="{7B654E11-1A35-4CFE-A4F6-FEAB150DA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7" y="720"/>
                <a:ext cx="714" cy="293"/>
              </a:xfrm>
              <a:prstGeom prst="flowChartTerminator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Start</a:t>
                </a:r>
              </a:p>
            </p:txBody>
          </p:sp>
          <p:sp>
            <p:nvSpPr>
              <p:cNvPr id="55" name="Line 21">
                <a:extLst>
                  <a:ext uri="{FF2B5EF4-FFF2-40B4-BE49-F238E27FC236}">
                    <a16:creationId xmlns:a16="http://schemas.microsoft.com/office/drawing/2014/main" id="{038E613A-8657-402D-A74E-CB1020A956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1013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AutoShape 22">
                <a:extLst>
                  <a:ext uri="{FF2B5EF4-FFF2-40B4-BE49-F238E27FC236}">
                    <a16:creationId xmlns:a16="http://schemas.microsoft.com/office/drawing/2014/main" id="{9AC21DE8-F2CC-426A-886B-DBEA64752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1214"/>
                <a:ext cx="2784" cy="348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input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  <a:endParaRPr lang="en-US" altLang="en-US" sz="14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7" name="Line 23">
                <a:extLst>
                  <a:ext uri="{FF2B5EF4-FFF2-40B4-BE49-F238E27FC236}">
                    <a16:creationId xmlns:a16="http://schemas.microsoft.com/office/drawing/2014/main" id="{109F67C9-A6D3-4217-87A1-F5207176C0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2" y="1562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AutoShape 24">
                <a:extLst>
                  <a:ext uri="{FF2B5EF4-FFF2-40B4-BE49-F238E27FC236}">
                    <a16:creationId xmlns:a16="http://schemas.microsoft.com/office/drawing/2014/main" id="{C656D7EA-DED2-45C1-99F0-7D5A28E92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1" y="2417"/>
                <a:ext cx="1071" cy="379"/>
              </a:xfrm>
              <a:prstGeom prst="flowChartProcess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  <p:sp>
            <p:nvSpPr>
              <p:cNvPr id="59" name="Text Box 25">
                <a:extLst>
                  <a:ext uri="{FF2B5EF4-FFF2-40B4-BE49-F238E27FC236}">
                    <a16:creationId xmlns:a16="http://schemas.microsoft.com/office/drawing/2014/main" id="{20DAAA6B-2FF3-4AC2-9BC1-90556D11CDE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9" y="1825"/>
                <a:ext cx="1357" cy="36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is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1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100" dirty="0">
                    <a:solidFill>
                      <a:schemeClr val="tx1"/>
                    </a:solidFill>
                  </a:rPr>
                  <a:t> &gt; 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VALUE2</a:t>
                </a:r>
              </a:p>
            </p:txBody>
          </p:sp>
          <p:sp>
            <p:nvSpPr>
              <p:cNvPr id="60" name="AutoShape 5">
                <a:extLst>
                  <a:ext uri="{FF2B5EF4-FFF2-40B4-BE49-F238E27FC236}">
                    <a16:creationId xmlns:a16="http://schemas.microsoft.com/office/drawing/2014/main" id="{A829F39B-0C3B-43D9-9591-DDBB0B1F3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2400"/>
                <a:ext cx="1071" cy="396"/>
              </a:xfrm>
              <a:prstGeom prst="flowChartProcess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</p:grpSp>
        <p:sp>
          <p:nvSpPr>
            <p:cNvPr id="40" name="Text Box 19">
              <a:extLst>
                <a:ext uri="{FF2B5EF4-FFF2-40B4-BE49-F238E27FC236}">
                  <a16:creationId xmlns:a16="http://schemas.microsoft.com/office/drawing/2014/main" id="{357754D2-3728-4117-ABE0-E85B5A333F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6736" y="3392910"/>
              <a:ext cx="613891" cy="3047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400" dirty="0">
                  <a:solidFill>
                    <a:schemeClr val="tx1"/>
                  </a:solidFill>
                </a:rPr>
                <a:t>No</a:t>
              </a:r>
            </a:p>
          </p:txBody>
        </p:sp>
      </p:grpSp>
      <p:pic>
        <p:nvPicPr>
          <p:cNvPr id="27" name="Picture 26">
            <a:hlinkClick r:id="rId2" action="ppaction://hlinksldjump"/>
            <a:extLst>
              <a:ext uri="{FF2B5EF4-FFF2-40B4-BE49-F238E27FC236}">
                <a16:creationId xmlns:a16="http://schemas.microsoft.com/office/drawing/2014/main" id="{1D649C27-9383-455E-8E65-D1B6FCD906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3B63A-015E-4D68-8DD3-FF5BA5B17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7</a:t>
            </a:r>
            <a:endParaRPr lang="en-US" dirty="0"/>
          </a:p>
        </p:txBody>
      </p:sp>
      <p:sp>
        <p:nvSpPr>
          <p:cNvPr id="29" name="Slide Number Placeholder 2">
            <a:hlinkClick r:id="rId4" action="ppaction://hlinksldjump"/>
            <a:extLst>
              <a:ext uri="{FF2B5EF4-FFF2-40B4-BE49-F238E27FC236}">
                <a16:creationId xmlns:a16="http://schemas.microsoft.com/office/drawing/2014/main" id="{83E9B417-5DC8-46BB-A067-37794BED3D9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</p:spTree>
    <p:extLst>
      <p:ext uri="{BB962C8B-B14F-4D97-AF65-F5344CB8AC3E}">
        <p14:creationId xmlns:p14="http://schemas.microsoft.com/office/powerpoint/2010/main" val="3879952294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85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22CA3D-E18F-48DE-A899-1E1088B63725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7928C0-6DB2-4DC6-AE55-6DB6C133FA87}"/>
              </a:ext>
            </a:extLst>
          </p:cNvPr>
          <p:cNvSpPr txBox="1"/>
          <p:nvPr/>
        </p:nvSpPr>
        <p:spPr>
          <a:xfrm>
            <a:off x="1377191" y="1406638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A70E727-ED7D-465D-A090-064BBED2AC9E}"/>
              </a:ext>
            </a:extLst>
          </p:cNvPr>
          <p:cNvGrpSpPr/>
          <p:nvPr/>
        </p:nvGrpSpPr>
        <p:grpSpPr>
          <a:xfrm>
            <a:off x="146304" y="1793072"/>
            <a:ext cx="4102626" cy="4727965"/>
            <a:chOff x="146304" y="1793072"/>
            <a:chExt cx="4102626" cy="4727965"/>
          </a:xfrm>
        </p:grpSpPr>
        <p:grpSp>
          <p:nvGrpSpPr>
            <p:cNvPr id="37" name="Group 26">
              <a:extLst>
                <a:ext uri="{FF2B5EF4-FFF2-40B4-BE49-F238E27FC236}">
                  <a16:creationId xmlns:a16="http://schemas.microsoft.com/office/drawing/2014/main" id="{F4E1A684-312B-455D-91BC-B9D382C865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04" y="1793072"/>
              <a:ext cx="4102626" cy="4727965"/>
              <a:chOff x="2688" y="720"/>
              <a:chExt cx="2867" cy="3304"/>
            </a:xfrm>
            <a:solidFill>
              <a:schemeClr val="bg1">
                <a:lumMod val="95000"/>
              </a:schemeClr>
            </a:solidFill>
          </p:grpSpPr>
          <p:sp>
            <p:nvSpPr>
              <p:cNvPr id="39" name="AutoShape 6">
                <a:extLst>
                  <a:ext uri="{FF2B5EF4-FFF2-40B4-BE49-F238E27FC236}">
                    <a16:creationId xmlns:a16="http://schemas.microsoft.com/office/drawing/2014/main" id="{C5C61160-30B8-48E8-B0BA-E122885B7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3125"/>
                <a:ext cx="2784" cy="426"/>
              </a:xfrm>
              <a:prstGeom prst="flowChartInputOutpu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print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“</a:t>
                </a:r>
                <a:r>
                  <a:rPr lang="en-US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The largest value is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”,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40" name="AutoShape 7">
                <a:extLst>
                  <a:ext uri="{FF2B5EF4-FFF2-40B4-BE49-F238E27FC236}">
                    <a16:creationId xmlns:a16="http://schemas.microsoft.com/office/drawing/2014/main" id="{3AD02BCF-404E-45FC-8725-58029D9E4C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7" y="3721"/>
                <a:ext cx="714" cy="303"/>
              </a:xfrm>
              <a:prstGeom prst="flowChartTerminator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End</a:t>
                </a:r>
              </a:p>
            </p:txBody>
          </p:sp>
          <p:sp>
            <p:nvSpPr>
              <p:cNvPr id="41" name="Line 8">
                <a:extLst>
                  <a:ext uri="{FF2B5EF4-FFF2-40B4-BE49-F238E27FC236}">
                    <a16:creationId xmlns:a16="http://schemas.microsoft.com/office/drawing/2014/main" id="{D41B89CF-8E82-4501-91D7-68B1BDD3F5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3548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AutoShape 9">
                <a:extLst>
                  <a:ext uri="{FF2B5EF4-FFF2-40B4-BE49-F238E27FC236}">
                    <a16:creationId xmlns:a16="http://schemas.microsoft.com/office/drawing/2014/main" id="{F3270A8D-AC35-474A-B6A3-8BA5A38A09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731"/>
                <a:ext cx="1200" cy="66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tr-TR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Line 10">
                <a:extLst>
                  <a:ext uri="{FF2B5EF4-FFF2-40B4-BE49-F238E27FC236}">
                    <a16:creationId xmlns:a16="http://schemas.microsoft.com/office/drawing/2014/main" id="{37CC15C0-C03F-49F9-9D7D-D538F5348A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2065"/>
                <a:ext cx="268" cy="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Line 11">
                <a:extLst>
                  <a:ext uri="{FF2B5EF4-FFF2-40B4-BE49-F238E27FC236}">
                    <a16:creationId xmlns:a16="http://schemas.microsoft.com/office/drawing/2014/main" id="{2425C0C0-6F56-45A3-960B-6BD00A2831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24" y="2065"/>
                <a:ext cx="22" cy="35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Line 12">
                <a:extLst>
                  <a:ext uri="{FF2B5EF4-FFF2-40B4-BE49-F238E27FC236}">
                    <a16:creationId xmlns:a16="http://schemas.microsoft.com/office/drawing/2014/main" id="{DE0BADDA-E455-404E-8581-E0E1354B3A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1" y="2065"/>
                <a:ext cx="261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Line 13">
                <a:extLst>
                  <a:ext uri="{FF2B5EF4-FFF2-40B4-BE49-F238E27FC236}">
                    <a16:creationId xmlns:a16="http://schemas.microsoft.com/office/drawing/2014/main" id="{A57F111D-2AF8-4B2F-9C01-9A19541761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8" y="2065"/>
                <a:ext cx="3" cy="32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Line 14">
                <a:extLst>
                  <a:ext uri="{FF2B5EF4-FFF2-40B4-BE49-F238E27FC236}">
                    <a16:creationId xmlns:a16="http://schemas.microsoft.com/office/drawing/2014/main" id="{B90671B7-C5D1-445F-841F-E7672D6565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5" y="2736"/>
                <a:ext cx="3" cy="16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Line 15">
                <a:extLst>
                  <a:ext uri="{FF2B5EF4-FFF2-40B4-BE49-F238E27FC236}">
                    <a16:creationId xmlns:a16="http://schemas.microsoft.com/office/drawing/2014/main" id="{DB30D98B-BDF9-47F0-883F-5128D35C94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5" y="2904"/>
                <a:ext cx="1714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Line 16">
                <a:extLst>
                  <a:ext uri="{FF2B5EF4-FFF2-40B4-BE49-F238E27FC236}">
                    <a16:creationId xmlns:a16="http://schemas.microsoft.com/office/drawing/2014/main" id="{AFCE510F-0F79-451F-94D3-BFB91F8EF9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39" y="2684"/>
                <a:ext cx="0" cy="22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Line 17">
                <a:extLst>
                  <a:ext uri="{FF2B5EF4-FFF2-40B4-BE49-F238E27FC236}">
                    <a16:creationId xmlns:a16="http://schemas.microsoft.com/office/drawing/2014/main" id="{FF453B15-9BB5-4558-9A1D-FE0FFD4350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2896"/>
                <a:ext cx="0" cy="21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 Box 18">
                <a:extLst>
                  <a:ext uri="{FF2B5EF4-FFF2-40B4-BE49-F238E27FC236}">
                    <a16:creationId xmlns:a16="http://schemas.microsoft.com/office/drawing/2014/main" id="{BF75A791-AB5B-48E2-A8E6-FDC6CE773F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7" y="1831"/>
                <a:ext cx="42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Yes</a:t>
                </a:r>
              </a:p>
            </p:txBody>
          </p:sp>
          <p:sp>
            <p:nvSpPr>
              <p:cNvPr id="52" name="AutoShape 20">
                <a:extLst>
                  <a:ext uri="{FF2B5EF4-FFF2-40B4-BE49-F238E27FC236}">
                    <a16:creationId xmlns:a16="http://schemas.microsoft.com/office/drawing/2014/main" id="{ED02DF33-D5E4-48EA-B88A-D815C543D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7" y="720"/>
                <a:ext cx="714" cy="293"/>
              </a:xfrm>
              <a:prstGeom prst="flowChartTerminator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Start</a:t>
                </a:r>
              </a:p>
            </p:txBody>
          </p:sp>
          <p:sp>
            <p:nvSpPr>
              <p:cNvPr id="53" name="Line 21">
                <a:extLst>
                  <a:ext uri="{FF2B5EF4-FFF2-40B4-BE49-F238E27FC236}">
                    <a16:creationId xmlns:a16="http://schemas.microsoft.com/office/drawing/2014/main" id="{EF3F059F-C3EA-4D4D-B5DF-C5A61135D0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1013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AutoShape 22">
                <a:extLst>
                  <a:ext uri="{FF2B5EF4-FFF2-40B4-BE49-F238E27FC236}">
                    <a16:creationId xmlns:a16="http://schemas.microsoft.com/office/drawing/2014/main" id="{FE87EA8F-D8E6-4C8C-BBBC-4874DE4D9C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1214"/>
                <a:ext cx="2784" cy="348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input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  <a:endParaRPr lang="en-US" altLang="en-US" sz="14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5" name="Line 23">
                <a:extLst>
                  <a:ext uri="{FF2B5EF4-FFF2-40B4-BE49-F238E27FC236}">
                    <a16:creationId xmlns:a16="http://schemas.microsoft.com/office/drawing/2014/main" id="{12A85D5A-9537-4D3C-9540-87397E6209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2" y="1562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AutoShape 24">
                <a:extLst>
                  <a:ext uri="{FF2B5EF4-FFF2-40B4-BE49-F238E27FC236}">
                    <a16:creationId xmlns:a16="http://schemas.microsoft.com/office/drawing/2014/main" id="{D3FEAC0E-DA2B-42A5-9170-869943C0B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1" y="2417"/>
                <a:ext cx="1071" cy="379"/>
              </a:xfrm>
              <a:prstGeom prst="flowChartProcess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  <p:sp>
            <p:nvSpPr>
              <p:cNvPr id="57" name="Text Box 25">
                <a:extLst>
                  <a:ext uri="{FF2B5EF4-FFF2-40B4-BE49-F238E27FC236}">
                    <a16:creationId xmlns:a16="http://schemas.microsoft.com/office/drawing/2014/main" id="{9AF51859-9B25-4968-86F0-F870D4BB0B0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9" y="1825"/>
                <a:ext cx="1357" cy="36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is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1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100" dirty="0">
                    <a:solidFill>
                      <a:schemeClr val="tx1"/>
                    </a:solidFill>
                  </a:rPr>
                  <a:t> &gt; 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VALUE2</a:t>
                </a:r>
              </a:p>
            </p:txBody>
          </p:sp>
          <p:sp>
            <p:nvSpPr>
              <p:cNvPr id="58" name="AutoShape 5">
                <a:extLst>
                  <a:ext uri="{FF2B5EF4-FFF2-40B4-BE49-F238E27FC236}">
                    <a16:creationId xmlns:a16="http://schemas.microsoft.com/office/drawing/2014/main" id="{9A9A8BFC-91F4-45FE-A380-44BF0801E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2400"/>
                <a:ext cx="1071" cy="396"/>
              </a:xfrm>
              <a:prstGeom prst="flowChartProcess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</p:grpSp>
        <p:sp>
          <p:nvSpPr>
            <p:cNvPr id="38" name="Text Box 19">
              <a:extLst>
                <a:ext uri="{FF2B5EF4-FFF2-40B4-BE49-F238E27FC236}">
                  <a16:creationId xmlns:a16="http://schemas.microsoft.com/office/drawing/2014/main" id="{73CC1ED2-9567-4D7E-963A-7B1F146A89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6736" y="3392910"/>
              <a:ext cx="613891" cy="3047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400" dirty="0">
                  <a:solidFill>
                    <a:schemeClr val="tx1"/>
                  </a:solidFill>
                </a:rPr>
                <a:t>No</a:t>
              </a:r>
            </a:p>
          </p:txBody>
        </p:sp>
      </p:grpSp>
      <p:pic>
        <p:nvPicPr>
          <p:cNvPr id="59" name="Picture 58" descr="A close up of a logo&#10;&#10;Description automatically generated">
            <a:extLst>
              <a:ext uri="{FF2B5EF4-FFF2-40B4-BE49-F238E27FC236}">
                <a16:creationId xmlns:a16="http://schemas.microsoft.com/office/drawing/2014/main" id="{4ADA8EA5-CE9B-43BC-960E-08266E8316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607" y="4015384"/>
            <a:ext cx="1219200" cy="121920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58FCE557-3E60-4F8A-876E-8F3B3F853A99}"/>
              </a:ext>
            </a:extLst>
          </p:cNvPr>
          <p:cNvSpPr txBox="1"/>
          <p:nvPr/>
        </p:nvSpPr>
        <p:spPr>
          <a:xfrm>
            <a:off x="7097262" y="36670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pic>
        <p:nvPicPr>
          <p:cNvPr id="31" name="Picture 30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5182711B-C269-4C92-A6F8-13B54AB10D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32" name="Picture 31">
            <a:hlinkClick r:id="rId4" action="ppaction://hlinksldjump"/>
            <a:extLst>
              <a:ext uri="{FF2B5EF4-FFF2-40B4-BE49-F238E27FC236}">
                <a16:creationId xmlns:a16="http://schemas.microsoft.com/office/drawing/2014/main" id="{A82F4145-3A0E-44C7-BEE1-0BE4183F09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292E76-5769-4614-858A-FEF840DF7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6</a:t>
            </a:r>
            <a:endParaRPr lang="en-US" dirty="0"/>
          </a:p>
        </p:txBody>
      </p:sp>
      <p:sp>
        <p:nvSpPr>
          <p:cNvPr id="34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F359073-6DDE-49E3-A451-3B786B9E3EC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35" name="Footer Placeholder 2">
            <a:extLst>
              <a:ext uri="{FF2B5EF4-FFF2-40B4-BE49-F238E27FC236}">
                <a16:creationId xmlns:a16="http://schemas.microsoft.com/office/drawing/2014/main" id="{DF6756BD-E339-434E-A273-3625665E8C55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D63C8AB-D180-4DA3-9256-7D8B3DCC4E65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62" name="Picture 61">
              <a:hlinkClick r:id="rId7" action="ppaction://hlinksldjump"/>
              <a:extLst>
                <a:ext uri="{FF2B5EF4-FFF2-40B4-BE49-F238E27FC236}">
                  <a16:creationId xmlns:a16="http://schemas.microsoft.com/office/drawing/2014/main" id="{F4D8937D-E99B-4EE6-9509-7AC9485A8F1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63" name="Picture 62">
              <a:hlinkClick r:id="rId9" action="ppaction://hlinksldjump"/>
              <a:extLst>
                <a:ext uri="{FF2B5EF4-FFF2-40B4-BE49-F238E27FC236}">
                  <a16:creationId xmlns:a16="http://schemas.microsoft.com/office/drawing/2014/main" id="{14ED4496-CA79-4481-B7AE-8B60451A89A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5651479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22CA3D-E18F-48DE-A899-1E1088B63725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7928C0-6DB2-4DC6-AE55-6DB6C133FA87}"/>
              </a:ext>
            </a:extLst>
          </p:cNvPr>
          <p:cNvSpPr txBox="1"/>
          <p:nvPr/>
        </p:nvSpPr>
        <p:spPr>
          <a:xfrm>
            <a:off x="1377191" y="1406638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009BB858-8D52-4729-A3BC-BB295959E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607" y="4015384"/>
            <a:ext cx="1219200" cy="12192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1670070-F1F0-46D7-A0F1-F586BF5E9B6E}"/>
              </a:ext>
            </a:extLst>
          </p:cNvPr>
          <p:cNvSpPr txBox="1"/>
          <p:nvPr/>
        </p:nvSpPr>
        <p:spPr>
          <a:xfrm>
            <a:off x="7097262" y="36670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45124E6-502D-4CFC-97EA-77325A57CF4E}"/>
              </a:ext>
            </a:extLst>
          </p:cNvPr>
          <p:cNvSpPr txBox="1"/>
          <p:nvPr/>
        </p:nvSpPr>
        <p:spPr>
          <a:xfrm rot="1592818">
            <a:off x="3993044" y="3805825"/>
            <a:ext cx="2878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VALUE1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3</a:t>
            </a:r>
            <a:r>
              <a:rPr lang="en-US" dirty="0"/>
              <a:t>,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VALUE2</a:t>
            </a:r>
            <a:r>
              <a:rPr lang="en-US" dirty="0"/>
              <a:t> = </a:t>
            </a:r>
            <a:r>
              <a:rPr lang="en-US" dirty="0">
                <a:solidFill>
                  <a:srgbClr val="C00000"/>
                </a:solidFill>
              </a:rPr>
              <a:t>5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25B0BE2-187C-4E05-A39D-F843A5A5EC60}"/>
              </a:ext>
            </a:extLst>
          </p:cNvPr>
          <p:cNvCxnSpPr>
            <a:cxnSpLocks/>
          </p:cNvCxnSpPr>
          <p:nvPr/>
        </p:nvCxnSpPr>
        <p:spPr>
          <a:xfrm flipH="1" flipV="1">
            <a:off x="3944998" y="2844175"/>
            <a:ext cx="2980747" cy="1508752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9A6F8D1-5532-4CC0-B12A-A9561F2EC79A}"/>
              </a:ext>
            </a:extLst>
          </p:cNvPr>
          <p:cNvSpPr txBox="1"/>
          <p:nvPr/>
        </p:nvSpPr>
        <p:spPr>
          <a:xfrm rot="1587251">
            <a:off x="4157309" y="3328488"/>
            <a:ext cx="2930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Input </a:t>
            </a:r>
            <a:r>
              <a:rPr lang="en-US" sz="1600" dirty="0">
                <a:solidFill>
                  <a:srgbClr val="0070C0"/>
                </a:solidFill>
              </a:rPr>
              <a:t>VALUE1</a:t>
            </a:r>
            <a:r>
              <a:rPr lang="en-US" sz="1600" dirty="0"/>
              <a:t> and </a:t>
            </a:r>
            <a:r>
              <a:rPr lang="en-US" sz="1600" dirty="0">
                <a:solidFill>
                  <a:srgbClr val="0070C0"/>
                </a:solidFill>
              </a:rPr>
              <a:t>VALUE2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27A4C7C-0B7E-4449-88A8-6BDA722D98DF}"/>
              </a:ext>
            </a:extLst>
          </p:cNvPr>
          <p:cNvCxnSpPr>
            <a:cxnSpLocks/>
          </p:cNvCxnSpPr>
          <p:nvPr/>
        </p:nvCxnSpPr>
        <p:spPr>
          <a:xfrm flipH="1" flipV="1">
            <a:off x="3504321" y="3239939"/>
            <a:ext cx="3205314" cy="1622420"/>
          </a:xfrm>
          <a:prstGeom prst="straightConnector1">
            <a:avLst/>
          </a:prstGeom>
          <a:ln w="38100">
            <a:solidFill>
              <a:schemeClr val="accent3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3A21CCA-A18B-4650-9B0F-C93FE743EC98}"/>
              </a:ext>
            </a:extLst>
          </p:cNvPr>
          <p:cNvGrpSpPr/>
          <p:nvPr/>
        </p:nvGrpSpPr>
        <p:grpSpPr>
          <a:xfrm>
            <a:off x="146304" y="1793072"/>
            <a:ext cx="4102626" cy="4727965"/>
            <a:chOff x="146304" y="1793072"/>
            <a:chExt cx="4102626" cy="4727965"/>
          </a:xfrm>
        </p:grpSpPr>
        <p:grpSp>
          <p:nvGrpSpPr>
            <p:cNvPr id="46" name="Group 26">
              <a:extLst>
                <a:ext uri="{FF2B5EF4-FFF2-40B4-BE49-F238E27FC236}">
                  <a16:creationId xmlns:a16="http://schemas.microsoft.com/office/drawing/2014/main" id="{E574ED94-A40F-4968-919C-5CA707B58B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04" y="1793072"/>
              <a:ext cx="4102626" cy="4727965"/>
              <a:chOff x="2688" y="720"/>
              <a:chExt cx="2867" cy="3304"/>
            </a:xfrm>
            <a:solidFill>
              <a:schemeClr val="bg1">
                <a:lumMod val="95000"/>
              </a:schemeClr>
            </a:solidFill>
          </p:grpSpPr>
          <p:sp>
            <p:nvSpPr>
              <p:cNvPr id="48" name="AutoShape 6">
                <a:extLst>
                  <a:ext uri="{FF2B5EF4-FFF2-40B4-BE49-F238E27FC236}">
                    <a16:creationId xmlns:a16="http://schemas.microsoft.com/office/drawing/2014/main" id="{68624423-10D0-4DFF-BA06-0FA6381FB0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3125"/>
                <a:ext cx="2784" cy="426"/>
              </a:xfrm>
              <a:prstGeom prst="flowChartInputOutpu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print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“</a:t>
                </a:r>
                <a:r>
                  <a:rPr lang="en-US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The largest value is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”,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49" name="AutoShape 7">
                <a:extLst>
                  <a:ext uri="{FF2B5EF4-FFF2-40B4-BE49-F238E27FC236}">
                    <a16:creationId xmlns:a16="http://schemas.microsoft.com/office/drawing/2014/main" id="{CE8F4CF9-B191-472D-B874-B8F4CC6FEE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7" y="3721"/>
                <a:ext cx="714" cy="303"/>
              </a:xfrm>
              <a:prstGeom prst="flowChartTerminator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End</a:t>
                </a:r>
              </a:p>
            </p:txBody>
          </p:sp>
          <p:sp>
            <p:nvSpPr>
              <p:cNvPr id="50" name="Line 8">
                <a:extLst>
                  <a:ext uri="{FF2B5EF4-FFF2-40B4-BE49-F238E27FC236}">
                    <a16:creationId xmlns:a16="http://schemas.microsoft.com/office/drawing/2014/main" id="{E1356C2E-6B10-4A72-A26C-5D875DDB8F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3548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AutoShape 9">
                <a:extLst>
                  <a:ext uri="{FF2B5EF4-FFF2-40B4-BE49-F238E27FC236}">
                    <a16:creationId xmlns:a16="http://schemas.microsoft.com/office/drawing/2014/main" id="{02386DAC-763B-4AAA-87BE-359B30A8E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731"/>
                <a:ext cx="1200" cy="66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tr-TR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Line 10">
                <a:extLst>
                  <a:ext uri="{FF2B5EF4-FFF2-40B4-BE49-F238E27FC236}">
                    <a16:creationId xmlns:a16="http://schemas.microsoft.com/office/drawing/2014/main" id="{5A65B100-7C67-4DDC-B00D-4B213FDC24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2065"/>
                <a:ext cx="268" cy="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Line 11">
                <a:extLst>
                  <a:ext uri="{FF2B5EF4-FFF2-40B4-BE49-F238E27FC236}">
                    <a16:creationId xmlns:a16="http://schemas.microsoft.com/office/drawing/2014/main" id="{2A7BAFD2-66E6-40DF-87E5-33601FB4D4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24" y="2065"/>
                <a:ext cx="22" cy="35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4" name="Line 12">
                <a:extLst>
                  <a:ext uri="{FF2B5EF4-FFF2-40B4-BE49-F238E27FC236}">
                    <a16:creationId xmlns:a16="http://schemas.microsoft.com/office/drawing/2014/main" id="{A53E284C-288E-4069-8A79-733D5DD492A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1" y="2065"/>
                <a:ext cx="261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Line 13">
                <a:extLst>
                  <a:ext uri="{FF2B5EF4-FFF2-40B4-BE49-F238E27FC236}">
                    <a16:creationId xmlns:a16="http://schemas.microsoft.com/office/drawing/2014/main" id="{8E174EBE-3E82-471C-A430-13C8876F75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8" y="2065"/>
                <a:ext cx="3" cy="32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Line 14">
                <a:extLst>
                  <a:ext uri="{FF2B5EF4-FFF2-40B4-BE49-F238E27FC236}">
                    <a16:creationId xmlns:a16="http://schemas.microsoft.com/office/drawing/2014/main" id="{DA77CAC4-1BDC-4F38-B894-095E5A895D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5" y="2736"/>
                <a:ext cx="3" cy="16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Line 15">
                <a:extLst>
                  <a:ext uri="{FF2B5EF4-FFF2-40B4-BE49-F238E27FC236}">
                    <a16:creationId xmlns:a16="http://schemas.microsoft.com/office/drawing/2014/main" id="{D901FDA6-8B37-4D6E-BE48-E3E86C4E29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5" y="2904"/>
                <a:ext cx="1714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Line 16">
                <a:extLst>
                  <a:ext uri="{FF2B5EF4-FFF2-40B4-BE49-F238E27FC236}">
                    <a16:creationId xmlns:a16="http://schemas.microsoft.com/office/drawing/2014/main" id="{18593E05-1B94-4179-9947-2DC792BF5F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39" y="2684"/>
                <a:ext cx="0" cy="22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Line 17">
                <a:extLst>
                  <a:ext uri="{FF2B5EF4-FFF2-40B4-BE49-F238E27FC236}">
                    <a16:creationId xmlns:a16="http://schemas.microsoft.com/office/drawing/2014/main" id="{894B44FD-3F2F-4461-BE02-F4B9D1075F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2896"/>
                <a:ext cx="0" cy="21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Text Box 18">
                <a:extLst>
                  <a:ext uri="{FF2B5EF4-FFF2-40B4-BE49-F238E27FC236}">
                    <a16:creationId xmlns:a16="http://schemas.microsoft.com/office/drawing/2014/main" id="{8F618BAB-AA60-4ACE-937D-9ACE46C265D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7" y="1831"/>
                <a:ext cx="42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Yes</a:t>
                </a:r>
              </a:p>
            </p:txBody>
          </p:sp>
          <p:sp>
            <p:nvSpPr>
              <p:cNvPr id="61" name="AutoShape 20">
                <a:extLst>
                  <a:ext uri="{FF2B5EF4-FFF2-40B4-BE49-F238E27FC236}">
                    <a16:creationId xmlns:a16="http://schemas.microsoft.com/office/drawing/2014/main" id="{91A94C5B-F8E2-4982-80EB-ABDAA94D5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7" y="720"/>
                <a:ext cx="714" cy="293"/>
              </a:xfrm>
              <a:prstGeom prst="flowChartTerminator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Start</a:t>
                </a:r>
              </a:p>
            </p:txBody>
          </p:sp>
          <p:sp>
            <p:nvSpPr>
              <p:cNvPr id="62" name="Line 21">
                <a:extLst>
                  <a:ext uri="{FF2B5EF4-FFF2-40B4-BE49-F238E27FC236}">
                    <a16:creationId xmlns:a16="http://schemas.microsoft.com/office/drawing/2014/main" id="{0DF2461A-D5EA-4525-835D-AC39AB3469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1013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AutoShape 22">
                <a:extLst>
                  <a:ext uri="{FF2B5EF4-FFF2-40B4-BE49-F238E27FC236}">
                    <a16:creationId xmlns:a16="http://schemas.microsoft.com/office/drawing/2014/main" id="{E29A50D9-1556-4393-9737-35CA9A71BE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1214"/>
                <a:ext cx="2784" cy="348"/>
              </a:xfrm>
              <a:prstGeom prst="flowChartInputOutpu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input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  <a:endParaRPr lang="en-US" altLang="en-US" sz="14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64" name="Line 23">
                <a:extLst>
                  <a:ext uri="{FF2B5EF4-FFF2-40B4-BE49-F238E27FC236}">
                    <a16:creationId xmlns:a16="http://schemas.microsoft.com/office/drawing/2014/main" id="{33A0E331-4AAD-488B-9760-8CB0239187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2" y="1562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AutoShape 24">
                <a:extLst>
                  <a:ext uri="{FF2B5EF4-FFF2-40B4-BE49-F238E27FC236}">
                    <a16:creationId xmlns:a16="http://schemas.microsoft.com/office/drawing/2014/main" id="{FCF3B81C-C92F-4B6D-8133-C18A32190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1" y="2417"/>
                <a:ext cx="1071" cy="379"/>
              </a:xfrm>
              <a:prstGeom prst="flowChartProcess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  <p:sp>
            <p:nvSpPr>
              <p:cNvPr id="66" name="Text Box 25">
                <a:extLst>
                  <a:ext uri="{FF2B5EF4-FFF2-40B4-BE49-F238E27FC236}">
                    <a16:creationId xmlns:a16="http://schemas.microsoft.com/office/drawing/2014/main" id="{B48B97B7-FD71-4DD3-B75D-00B0B50779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9" y="1825"/>
                <a:ext cx="1357" cy="36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is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1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100" dirty="0">
                    <a:solidFill>
                      <a:schemeClr val="tx1"/>
                    </a:solidFill>
                  </a:rPr>
                  <a:t> &gt; 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VALUE2</a:t>
                </a:r>
              </a:p>
            </p:txBody>
          </p:sp>
          <p:sp>
            <p:nvSpPr>
              <p:cNvPr id="67" name="AutoShape 5">
                <a:extLst>
                  <a:ext uri="{FF2B5EF4-FFF2-40B4-BE49-F238E27FC236}">
                    <a16:creationId xmlns:a16="http://schemas.microsoft.com/office/drawing/2014/main" id="{281AF4CF-56B3-4B37-9916-4D8283E86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2400"/>
                <a:ext cx="1071" cy="396"/>
              </a:xfrm>
              <a:prstGeom prst="flowChartProcess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</p:grpSp>
        <p:sp>
          <p:nvSpPr>
            <p:cNvPr id="47" name="Text Box 19">
              <a:extLst>
                <a:ext uri="{FF2B5EF4-FFF2-40B4-BE49-F238E27FC236}">
                  <a16:creationId xmlns:a16="http://schemas.microsoft.com/office/drawing/2014/main" id="{7D9782EC-A222-49E8-AAB9-B6C85F0B47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6736" y="3392910"/>
              <a:ext cx="613891" cy="3047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400" dirty="0">
                  <a:solidFill>
                    <a:schemeClr val="tx1"/>
                  </a:solidFill>
                </a:rPr>
                <a:t>No</a:t>
              </a:r>
            </a:p>
          </p:txBody>
        </p:sp>
      </p:grpSp>
      <p:pic>
        <p:nvPicPr>
          <p:cNvPr id="40" name="Picture 3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7347593C-CC45-4C9D-8CD7-05953F8837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41" name="Picture 40">
            <a:hlinkClick r:id="rId4" action="ppaction://hlinksldjump"/>
            <a:extLst>
              <a:ext uri="{FF2B5EF4-FFF2-40B4-BE49-F238E27FC236}">
                <a16:creationId xmlns:a16="http://schemas.microsoft.com/office/drawing/2014/main" id="{281247CB-B0AC-490C-BCF2-219286AFAE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4FEBE-E070-4686-A239-0BEBCA443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6</a:t>
            </a:r>
          </a:p>
        </p:txBody>
      </p:sp>
      <p:sp>
        <p:nvSpPr>
          <p:cNvPr id="4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239856B8-93D8-4357-982F-1651FA2E8901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43" name="Footer Placeholder 2">
            <a:extLst>
              <a:ext uri="{FF2B5EF4-FFF2-40B4-BE49-F238E27FC236}">
                <a16:creationId xmlns:a16="http://schemas.microsoft.com/office/drawing/2014/main" id="{8F594A5F-ECDF-4AB3-B486-5D83394C6093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A8E0A50-FDB4-4909-B661-F2BC7F2C2BB2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68" name="Picture 67">
              <a:hlinkClick r:id="rId7" action="ppaction://hlinksldjump"/>
              <a:extLst>
                <a:ext uri="{FF2B5EF4-FFF2-40B4-BE49-F238E27FC236}">
                  <a16:creationId xmlns:a16="http://schemas.microsoft.com/office/drawing/2014/main" id="{3DF79FB1-4F84-4D94-84CA-9C52DAB77F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69" name="Picture 68">
              <a:hlinkClick r:id="rId9" action="ppaction://hlinksldjump"/>
              <a:extLst>
                <a:ext uri="{FF2B5EF4-FFF2-40B4-BE49-F238E27FC236}">
                  <a16:creationId xmlns:a16="http://schemas.microsoft.com/office/drawing/2014/main" id="{29D0B12E-0E22-4C1C-AEE3-EFFFE0FE5A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930157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87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22CA3D-E18F-48DE-A899-1E1088B63725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7928C0-6DB2-4DC6-AE55-6DB6C133FA87}"/>
              </a:ext>
            </a:extLst>
          </p:cNvPr>
          <p:cNvSpPr txBox="1"/>
          <p:nvPr/>
        </p:nvSpPr>
        <p:spPr>
          <a:xfrm>
            <a:off x="1377191" y="1406638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009BB858-8D52-4729-A3BC-BB295959E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607" y="4015384"/>
            <a:ext cx="1219200" cy="12192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1670070-F1F0-46D7-A0F1-F586BF5E9B6E}"/>
              </a:ext>
            </a:extLst>
          </p:cNvPr>
          <p:cNvSpPr txBox="1"/>
          <p:nvPr/>
        </p:nvSpPr>
        <p:spPr>
          <a:xfrm>
            <a:off x="7097262" y="36670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65B25B5-D8A7-4672-AA1C-00D91406708C}"/>
              </a:ext>
            </a:extLst>
          </p:cNvPr>
          <p:cNvGrpSpPr/>
          <p:nvPr/>
        </p:nvGrpSpPr>
        <p:grpSpPr>
          <a:xfrm>
            <a:off x="146304" y="1793072"/>
            <a:ext cx="4102626" cy="4727965"/>
            <a:chOff x="146304" y="1793072"/>
            <a:chExt cx="4102626" cy="4727965"/>
          </a:xfrm>
        </p:grpSpPr>
        <p:grpSp>
          <p:nvGrpSpPr>
            <p:cNvPr id="41" name="Group 26">
              <a:extLst>
                <a:ext uri="{FF2B5EF4-FFF2-40B4-BE49-F238E27FC236}">
                  <a16:creationId xmlns:a16="http://schemas.microsoft.com/office/drawing/2014/main" id="{65BC58E4-B6E4-4E28-9D23-C637915A7F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04" y="1793072"/>
              <a:ext cx="4102626" cy="4727965"/>
              <a:chOff x="2688" y="720"/>
              <a:chExt cx="2867" cy="3304"/>
            </a:xfrm>
            <a:solidFill>
              <a:schemeClr val="bg1">
                <a:lumMod val="95000"/>
              </a:schemeClr>
            </a:solidFill>
          </p:grpSpPr>
          <p:sp>
            <p:nvSpPr>
              <p:cNvPr id="43" name="AutoShape 6">
                <a:extLst>
                  <a:ext uri="{FF2B5EF4-FFF2-40B4-BE49-F238E27FC236}">
                    <a16:creationId xmlns:a16="http://schemas.microsoft.com/office/drawing/2014/main" id="{A2088BB1-1D88-4312-8C14-63ED7F23A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3125"/>
                <a:ext cx="2784" cy="426"/>
              </a:xfrm>
              <a:prstGeom prst="flowChartInputOutpu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print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“</a:t>
                </a:r>
                <a:r>
                  <a:rPr lang="en-US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The largest value is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”,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44" name="AutoShape 7">
                <a:extLst>
                  <a:ext uri="{FF2B5EF4-FFF2-40B4-BE49-F238E27FC236}">
                    <a16:creationId xmlns:a16="http://schemas.microsoft.com/office/drawing/2014/main" id="{FE4F140E-C1F8-4183-978D-8B158D0E24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7" y="3721"/>
                <a:ext cx="714" cy="303"/>
              </a:xfrm>
              <a:prstGeom prst="flowChartTerminator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End</a:t>
                </a:r>
              </a:p>
            </p:txBody>
          </p:sp>
          <p:sp>
            <p:nvSpPr>
              <p:cNvPr id="45" name="Line 8">
                <a:extLst>
                  <a:ext uri="{FF2B5EF4-FFF2-40B4-BE49-F238E27FC236}">
                    <a16:creationId xmlns:a16="http://schemas.microsoft.com/office/drawing/2014/main" id="{EA87EFE0-B5BD-43C8-A11F-8983A8A7BA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3548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AutoShape 9">
                <a:extLst>
                  <a:ext uri="{FF2B5EF4-FFF2-40B4-BE49-F238E27FC236}">
                    <a16:creationId xmlns:a16="http://schemas.microsoft.com/office/drawing/2014/main" id="{5BAB155E-2D52-4D4F-BEB7-E30A962C73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731"/>
                <a:ext cx="1200" cy="669"/>
              </a:xfrm>
              <a:prstGeom prst="flowChartDecision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tr-TR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Line 10">
                <a:extLst>
                  <a:ext uri="{FF2B5EF4-FFF2-40B4-BE49-F238E27FC236}">
                    <a16:creationId xmlns:a16="http://schemas.microsoft.com/office/drawing/2014/main" id="{B4FC4F0E-1AEF-453F-87BB-D0DE585E1C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2065"/>
                <a:ext cx="268" cy="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Line 11">
                <a:extLst>
                  <a:ext uri="{FF2B5EF4-FFF2-40B4-BE49-F238E27FC236}">
                    <a16:creationId xmlns:a16="http://schemas.microsoft.com/office/drawing/2014/main" id="{DB1BFC88-38C7-4D7C-9E75-FB05DCD94C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24" y="2065"/>
                <a:ext cx="22" cy="35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Line 12">
                <a:extLst>
                  <a:ext uri="{FF2B5EF4-FFF2-40B4-BE49-F238E27FC236}">
                    <a16:creationId xmlns:a16="http://schemas.microsoft.com/office/drawing/2014/main" id="{40FE80ED-A906-4F55-8A23-52F3987E58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1" y="2065"/>
                <a:ext cx="261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Line 13">
                <a:extLst>
                  <a:ext uri="{FF2B5EF4-FFF2-40B4-BE49-F238E27FC236}">
                    <a16:creationId xmlns:a16="http://schemas.microsoft.com/office/drawing/2014/main" id="{25FB3C86-C997-473B-9C1F-658CA953D1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8" y="2065"/>
                <a:ext cx="3" cy="32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Line 14">
                <a:extLst>
                  <a:ext uri="{FF2B5EF4-FFF2-40B4-BE49-F238E27FC236}">
                    <a16:creationId xmlns:a16="http://schemas.microsoft.com/office/drawing/2014/main" id="{A2607182-9BFC-4976-9258-5BC80DE334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5" y="2736"/>
                <a:ext cx="3" cy="16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Line 15">
                <a:extLst>
                  <a:ext uri="{FF2B5EF4-FFF2-40B4-BE49-F238E27FC236}">
                    <a16:creationId xmlns:a16="http://schemas.microsoft.com/office/drawing/2014/main" id="{7F61ECFF-B8AC-43DE-BB63-A94A059127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5" y="2904"/>
                <a:ext cx="1714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Line 16">
                <a:extLst>
                  <a:ext uri="{FF2B5EF4-FFF2-40B4-BE49-F238E27FC236}">
                    <a16:creationId xmlns:a16="http://schemas.microsoft.com/office/drawing/2014/main" id="{E62C44FD-F25D-4100-8140-884D60CEF1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39" y="2684"/>
                <a:ext cx="0" cy="22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Line 17">
                <a:extLst>
                  <a:ext uri="{FF2B5EF4-FFF2-40B4-BE49-F238E27FC236}">
                    <a16:creationId xmlns:a16="http://schemas.microsoft.com/office/drawing/2014/main" id="{D4587D1B-859B-465C-AB4C-C6BA5DA96D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2896"/>
                <a:ext cx="0" cy="21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 Box 18">
                <a:extLst>
                  <a:ext uri="{FF2B5EF4-FFF2-40B4-BE49-F238E27FC236}">
                    <a16:creationId xmlns:a16="http://schemas.microsoft.com/office/drawing/2014/main" id="{D3A06FE3-589F-4ECA-8CB4-A382549BB9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7" y="1831"/>
                <a:ext cx="42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Yes</a:t>
                </a:r>
              </a:p>
            </p:txBody>
          </p:sp>
          <p:sp>
            <p:nvSpPr>
              <p:cNvPr id="56" name="AutoShape 20">
                <a:extLst>
                  <a:ext uri="{FF2B5EF4-FFF2-40B4-BE49-F238E27FC236}">
                    <a16:creationId xmlns:a16="http://schemas.microsoft.com/office/drawing/2014/main" id="{0AF3C77E-5B07-4E17-9532-EDD8F3E592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7" y="720"/>
                <a:ext cx="714" cy="293"/>
              </a:xfrm>
              <a:prstGeom prst="flowChartTerminator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Start</a:t>
                </a:r>
              </a:p>
            </p:txBody>
          </p:sp>
          <p:sp>
            <p:nvSpPr>
              <p:cNvPr id="57" name="Line 21">
                <a:extLst>
                  <a:ext uri="{FF2B5EF4-FFF2-40B4-BE49-F238E27FC236}">
                    <a16:creationId xmlns:a16="http://schemas.microsoft.com/office/drawing/2014/main" id="{44E6E537-6B7B-4732-B9A7-6980704E36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1013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AutoShape 22">
                <a:extLst>
                  <a:ext uri="{FF2B5EF4-FFF2-40B4-BE49-F238E27FC236}">
                    <a16:creationId xmlns:a16="http://schemas.microsoft.com/office/drawing/2014/main" id="{E6BCB885-844F-4515-92E5-92C504FEE3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1214"/>
                <a:ext cx="2784" cy="348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input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VALUE1 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</a:rPr>
                  <a:t>3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 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</a:rPr>
                  <a:t>5</a:t>
                </a:r>
              </a:p>
            </p:txBody>
          </p:sp>
          <p:sp>
            <p:nvSpPr>
              <p:cNvPr id="59" name="Line 23">
                <a:extLst>
                  <a:ext uri="{FF2B5EF4-FFF2-40B4-BE49-F238E27FC236}">
                    <a16:creationId xmlns:a16="http://schemas.microsoft.com/office/drawing/2014/main" id="{08F5AAF2-15DF-4FB1-B21C-E729AAA57E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2" y="1562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AutoShape 24">
                <a:extLst>
                  <a:ext uri="{FF2B5EF4-FFF2-40B4-BE49-F238E27FC236}">
                    <a16:creationId xmlns:a16="http://schemas.microsoft.com/office/drawing/2014/main" id="{C1B0FA66-2E36-45DC-AA83-A72C16E30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1" y="2417"/>
                <a:ext cx="1071" cy="379"/>
              </a:xfrm>
              <a:prstGeom prst="flowChartProcess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  <p:sp>
            <p:nvSpPr>
              <p:cNvPr id="61" name="Text Box 25">
                <a:extLst>
                  <a:ext uri="{FF2B5EF4-FFF2-40B4-BE49-F238E27FC236}">
                    <a16:creationId xmlns:a16="http://schemas.microsoft.com/office/drawing/2014/main" id="{583677E8-3A68-4A67-A1AA-2E5A1FB8BF0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9" y="1825"/>
                <a:ext cx="1357" cy="36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is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1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100" dirty="0">
                    <a:solidFill>
                      <a:schemeClr val="tx1"/>
                    </a:solidFill>
                  </a:rPr>
                  <a:t> &gt; 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VALUE2</a:t>
                </a:r>
              </a:p>
            </p:txBody>
          </p:sp>
          <p:sp>
            <p:nvSpPr>
              <p:cNvPr id="62" name="AutoShape 5">
                <a:extLst>
                  <a:ext uri="{FF2B5EF4-FFF2-40B4-BE49-F238E27FC236}">
                    <a16:creationId xmlns:a16="http://schemas.microsoft.com/office/drawing/2014/main" id="{1C915032-BE3E-42CF-80DD-FBD08B576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2400"/>
                <a:ext cx="1071" cy="396"/>
              </a:xfrm>
              <a:prstGeom prst="flowChartProcess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</p:grpSp>
        <p:sp>
          <p:nvSpPr>
            <p:cNvPr id="42" name="Text Box 19">
              <a:extLst>
                <a:ext uri="{FF2B5EF4-FFF2-40B4-BE49-F238E27FC236}">
                  <a16:creationId xmlns:a16="http://schemas.microsoft.com/office/drawing/2014/main" id="{3A7B79C2-74A0-4789-8E24-C720264364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6736" y="3392910"/>
              <a:ext cx="613891" cy="3047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400" dirty="0">
                  <a:solidFill>
                    <a:schemeClr val="tx1"/>
                  </a:solidFill>
                </a:rPr>
                <a:t>No</a:t>
              </a:r>
            </a:p>
          </p:txBody>
        </p:sp>
      </p:grpSp>
      <p:pic>
        <p:nvPicPr>
          <p:cNvPr id="31" name="Picture 30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BA3B94EB-1125-4058-AEA8-662B435DC5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32" name="Picture 31">
            <a:hlinkClick r:id="rId4" action="ppaction://hlinksldjump"/>
            <a:extLst>
              <a:ext uri="{FF2B5EF4-FFF2-40B4-BE49-F238E27FC236}">
                <a16:creationId xmlns:a16="http://schemas.microsoft.com/office/drawing/2014/main" id="{3B45354F-E2A9-4D25-B7F6-6B6263AFB5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F9EACB-900E-4D6C-8B3A-E03379449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6</a:t>
            </a:r>
          </a:p>
        </p:txBody>
      </p:sp>
      <p:sp>
        <p:nvSpPr>
          <p:cNvPr id="3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61EBF369-D980-4D28-85B9-8E6A138BE972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37" name="Footer Placeholder 2">
            <a:extLst>
              <a:ext uri="{FF2B5EF4-FFF2-40B4-BE49-F238E27FC236}">
                <a16:creationId xmlns:a16="http://schemas.microsoft.com/office/drawing/2014/main" id="{9C41C91C-F67B-4D77-8B39-85E263BB7556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76373E7-C80A-4145-A7A9-02B074E43C18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39" name="Picture 38">
              <a:hlinkClick r:id="rId7" action="ppaction://hlinksldjump"/>
              <a:extLst>
                <a:ext uri="{FF2B5EF4-FFF2-40B4-BE49-F238E27FC236}">
                  <a16:creationId xmlns:a16="http://schemas.microsoft.com/office/drawing/2014/main" id="{C2473FA6-39A4-414E-8AC3-5091C48B9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63" name="Picture 62">
              <a:hlinkClick r:id="rId9" action="ppaction://hlinksldjump"/>
              <a:extLst>
                <a:ext uri="{FF2B5EF4-FFF2-40B4-BE49-F238E27FC236}">
                  <a16:creationId xmlns:a16="http://schemas.microsoft.com/office/drawing/2014/main" id="{A8DBBA84-30E7-4691-85A6-BBC01E3C386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147635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22CA3D-E18F-48DE-A899-1E1088B63725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7928C0-6DB2-4DC6-AE55-6DB6C133FA87}"/>
              </a:ext>
            </a:extLst>
          </p:cNvPr>
          <p:cNvSpPr txBox="1"/>
          <p:nvPr/>
        </p:nvSpPr>
        <p:spPr>
          <a:xfrm>
            <a:off x="1377191" y="1406638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009BB858-8D52-4729-A3BC-BB295959E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607" y="4015384"/>
            <a:ext cx="1219200" cy="12192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1670070-F1F0-46D7-A0F1-F586BF5E9B6E}"/>
              </a:ext>
            </a:extLst>
          </p:cNvPr>
          <p:cNvSpPr txBox="1"/>
          <p:nvPr/>
        </p:nvSpPr>
        <p:spPr>
          <a:xfrm>
            <a:off x="7097262" y="36670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AE1F087-4B1C-4893-8C58-0A7A7263908C}"/>
              </a:ext>
            </a:extLst>
          </p:cNvPr>
          <p:cNvGrpSpPr/>
          <p:nvPr/>
        </p:nvGrpSpPr>
        <p:grpSpPr>
          <a:xfrm>
            <a:off x="146304" y="1793072"/>
            <a:ext cx="4102626" cy="4727965"/>
            <a:chOff x="146304" y="1793072"/>
            <a:chExt cx="4102626" cy="4727965"/>
          </a:xfrm>
        </p:grpSpPr>
        <p:grpSp>
          <p:nvGrpSpPr>
            <p:cNvPr id="38" name="Group 26">
              <a:extLst>
                <a:ext uri="{FF2B5EF4-FFF2-40B4-BE49-F238E27FC236}">
                  <a16:creationId xmlns:a16="http://schemas.microsoft.com/office/drawing/2014/main" id="{FEFC531A-2B76-4996-B0C1-CB2821B868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04" y="1793072"/>
              <a:ext cx="4102626" cy="4727965"/>
              <a:chOff x="2688" y="720"/>
              <a:chExt cx="2867" cy="3304"/>
            </a:xfrm>
            <a:solidFill>
              <a:schemeClr val="bg1">
                <a:lumMod val="95000"/>
              </a:schemeClr>
            </a:solidFill>
          </p:grpSpPr>
          <p:sp>
            <p:nvSpPr>
              <p:cNvPr id="40" name="AutoShape 6">
                <a:extLst>
                  <a:ext uri="{FF2B5EF4-FFF2-40B4-BE49-F238E27FC236}">
                    <a16:creationId xmlns:a16="http://schemas.microsoft.com/office/drawing/2014/main" id="{2E39D4BC-B50A-4537-8CB8-6D44D0F43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3125"/>
                <a:ext cx="2784" cy="426"/>
              </a:xfrm>
              <a:prstGeom prst="flowChartInputOutpu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print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“</a:t>
                </a:r>
                <a:r>
                  <a:rPr lang="en-US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The largest value is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”,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  <p:sp>
            <p:nvSpPr>
              <p:cNvPr id="41" name="AutoShape 7">
                <a:extLst>
                  <a:ext uri="{FF2B5EF4-FFF2-40B4-BE49-F238E27FC236}">
                    <a16:creationId xmlns:a16="http://schemas.microsoft.com/office/drawing/2014/main" id="{7AEB7305-FF6D-4DA6-9EB3-CAE27CB8A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7" y="3721"/>
                <a:ext cx="714" cy="303"/>
              </a:xfrm>
              <a:prstGeom prst="flowChartTerminator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End</a:t>
                </a:r>
              </a:p>
            </p:txBody>
          </p:sp>
          <p:sp>
            <p:nvSpPr>
              <p:cNvPr id="42" name="Line 8">
                <a:extLst>
                  <a:ext uri="{FF2B5EF4-FFF2-40B4-BE49-F238E27FC236}">
                    <a16:creationId xmlns:a16="http://schemas.microsoft.com/office/drawing/2014/main" id="{D231AE61-0D5D-455B-970B-572C998A6F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3548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AutoShape 9">
                <a:extLst>
                  <a:ext uri="{FF2B5EF4-FFF2-40B4-BE49-F238E27FC236}">
                    <a16:creationId xmlns:a16="http://schemas.microsoft.com/office/drawing/2014/main" id="{D85EA620-8EA9-49FC-8D37-4A7D3CDD9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731"/>
                <a:ext cx="1200" cy="66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tr-TR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Line 10">
                <a:extLst>
                  <a:ext uri="{FF2B5EF4-FFF2-40B4-BE49-F238E27FC236}">
                    <a16:creationId xmlns:a16="http://schemas.microsoft.com/office/drawing/2014/main" id="{07E0B719-5E95-4543-8C8D-601CB77DE9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2065"/>
                <a:ext cx="268" cy="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Line 11">
                <a:extLst>
                  <a:ext uri="{FF2B5EF4-FFF2-40B4-BE49-F238E27FC236}">
                    <a16:creationId xmlns:a16="http://schemas.microsoft.com/office/drawing/2014/main" id="{C6EC9800-FB85-44CE-A8A5-FEBB77FBA5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24" y="2065"/>
                <a:ext cx="22" cy="35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Line 12">
                <a:extLst>
                  <a:ext uri="{FF2B5EF4-FFF2-40B4-BE49-F238E27FC236}">
                    <a16:creationId xmlns:a16="http://schemas.microsoft.com/office/drawing/2014/main" id="{ECDBD66A-CD1E-47B6-AB28-BF4D43ACD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1" y="2065"/>
                <a:ext cx="261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Line 13">
                <a:extLst>
                  <a:ext uri="{FF2B5EF4-FFF2-40B4-BE49-F238E27FC236}">
                    <a16:creationId xmlns:a16="http://schemas.microsoft.com/office/drawing/2014/main" id="{2F6FE3C0-DFC2-4AA6-82DC-9CA9FED9B4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8" y="2065"/>
                <a:ext cx="3" cy="32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Line 14">
                <a:extLst>
                  <a:ext uri="{FF2B5EF4-FFF2-40B4-BE49-F238E27FC236}">
                    <a16:creationId xmlns:a16="http://schemas.microsoft.com/office/drawing/2014/main" id="{C1BE8537-CDFA-4953-B2F1-D518FFB4EF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5" y="2736"/>
                <a:ext cx="3" cy="16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Line 15">
                <a:extLst>
                  <a:ext uri="{FF2B5EF4-FFF2-40B4-BE49-F238E27FC236}">
                    <a16:creationId xmlns:a16="http://schemas.microsoft.com/office/drawing/2014/main" id="{0F4CE59F-81C4-4A96-9B92-993F84220D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5" y="2904"/>
                <a:ext cx="1714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Line 16">
                <a:extLst>
                  <a:ext uri="{FF2B5EF4-FFF2-40B4-BE49-F238E27FC236}">
                    <a16:creationId xmlns:a16="http://schemas.microsoft.com/office/drawing/2014/main" id="{5B1B0A1A-003F-4FF5-9BA5-542C3AD599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39" y="2684"/>
                <a:ext cx="0" cy="22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Line 17">
                <a:extLst>
                  <a:ext uri="{FF2B5EF4-FFF2-40B4-BE49-F238E27FC236}">
                    <a16:creationId xmlns:a16="http://schemas.microsoft.com/office/drawing/2014/main" id="{93FC360B-6A13-4D36-81EA-2629C0500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2896"/>
                <a:ext cx="0" cy="21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ext Box 18">
                <a:extLst>
                  <a:ext uri="{FF2B5EF4-FFF2-40B4-BE49-F238E27FC236}">
                    <a16:creationId xmlns:a16="http://schemas.microsoft.com/office/drawing/2014/main" id="{021848F4-F2AF-4374-8BBC-BA8F19CB0E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7" y="1831"/>
                <a:ext cx="42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Yes</a:t>
                </a:r>
              </a:p>
            </p:txBody>
          </p:sp>
          <p:sp>
            <p:nvSpPr>
              <p:cNvPr id="53" name="AutoShape 20">
                <a:extLst>
                  <a:ext uri="{FF2B5EF4-FFF2-40B4-BE49-F238E27FC236}">
                    <a16:creationId xmlns:a16="http://schemas.microsoft.com/office/drawing/2014/main" id="{AF9F3F65-951D-44B1-8F65-0978E0C02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7" y="720"/>
                <a:ext cx="714" cy="293"/>
              </a:xfrm>
              <a:prstGeom prst="flowChartTerminator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Start</a:t>
                </a:r>
              </a:p>
            </p:txBody>
          </p:sp>
          <p:sp>
            <p:nvSpPr>
              <p:cNvPr id="54" name="Line 21">
                <a:extLst>
                  <a:ext uri="{FF2B5EF4-FFF2-40B4-BE49-F238E27FC236}">
                    <a16:creationId xmlns:a16="http://schemas.microsoft.com/office/drawing/2014/main" id="{5F601521-1CD2-49A7-A6F4-2FDF9EFAC6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1013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AutoShape 22">
                <a:extLst>
                  <a:ext uri="{FF2B5EF4-FFF2-40B4-BE49-F238E27FC236}">
                    <a16:creationId xmlns:a16="http://schemas.microsoft.com/office/drawing/2014/main" id="{24343C2A-61EC-4FF3-A356-C92D70765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1214"/>
                <a:ext cx="2784" cy="348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input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VALUE1 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</a:rPr>
                  <a:t>3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 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</a:rPr>
                  <a:t>5</a:t>
                </a:r>
              </a:p>
            </p:txBody>
          </p:sp>
          <p:sp>
            <p:nvSpPr>
              <p:cNvPr id="56" name="Line 23">
                <a:extLst>
                  <a:ext uri="{FF2B5EF4-FFF2-40B4-BE49-F238E27FC236}">
                    <a16:creationId xmlns:a16="http://schemas.microsoft.com/office/drawing/2014/main" id="{1D716B43-1B02-4544-84DB-3DF3540125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2" y="1562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AutoShape 24">
                <a:extLst>
                  <a:ext uri="{FF2B5EF4-FFF2-40B4-BE49-F238E27FC236}">
                    <a16:creationId xmlns:a16="http://schemas.microsoft.com/office/drawing/2014/main" id="{4B513731-7950-4F8C-889E-A456384A7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1" y="2417"/>
                <a:ext cx="1071" cy="379"/>
              </a:xfrm>
              <a:prstGeom prst="flowChartProcess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  <a:latin typeface="TimesNewRomanPSMT" charset="0"/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  <a:latin typeface="TimesNewRomanPSMT" charset="0"/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  <a:latin typeface="TimesNewRomanPSMT" charset="0"/>
                  </a:rPr>
                  <a:t>5</a:t>
                </a:r>
              </a:p>
            </p:txBody>
          </p:sp>
          <p:sp>
            <p:nvSpPr>
              <p:cNvPr id="58" name="Text Box 25">
                <a:extLst>
                  <a:ext uri="{FF2B5EF4-FFF2-40B4-BE49-F238E27FC236}">
                    <a16:creationId xmlns:a16="http://schemas.microsoft.com/office/drawing/2014/main" id="{09AB1C79-F619-4BB1-915C-E0120A040FC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9" y="1825"/>
                <a:ext cx="1357" cy="36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is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1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100" dirty="0">
                    <a:solidFill>
                      <a:schemeClr val="tx1"/>
                    </a:solidFill>
                  </a:rPr>
                  <a:t> &gt; 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VALUE2</a:t>
                </a:r>
              </a:p>
            </p:txBody>
          </p:sp>
          <p:sp>
            <p:nvSpPr>
              <p:cNvPr id="59" name="AutoShape 5">
                <a:extLst>
                  <a:ext uri="{FF2B5EF4-FFF2-40B4-BE49-F238E27FC236}">
                    <a16:creationId xmlns:a16="http://schemas.microsoft.com/office/drawing/2014/main" id="{6C83D2F7-5759-4801-96D1-737970571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2400"/>
                <a:ext cx="1071" cy="396"/>
              </a:xfrm>
              <a:prstGeom prst="flowChartProcess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</p:grpSp>
        <p:sp>
          <p:nvSpPr>
            <p:cNvPr id="39" name="Text Box 19">
              <a:extLst>
                <a:ext uri="{FF2B5EF4-FFF2-40B4-BE49-F238E27FC236}">
                  <a16:creationId xmlns:a16="http://schemas.microsoft.com/office/drawing/2014/main" id="{71515CF9-89F4-48EA-8962-380E6A3902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6736" y="3392910"/>
              <a:ext cx="613891" cy="3047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400" b="1" dirty="0">
                  <a:solidFill>
                    <a:schemeClr val="tx1"/>
                  </a:solidFill>
                </a:rPr>
                <a:t>No</a:t>
              </a:r>
            </a:p>
          </p:txBody>
        </p:sp>
      </p:grpSp>
      <p:pic>
        <p:nvPicPr>
          <p:cNvPr id="31" name="Picture 30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C2267B95-D372-4DF4-A296-E4A079D3F8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32" name="Picture 31">
            <a:hlinkClick r:id="rId4" action="ppaction://hlinksldjump"/>
            <a:extLst>
              <a:ext uri="{FF2B5EF4-FFF2-40B4-BE49-F238E27FC236}">
                <a16:creationId xmlns:a16="http://schemas.microsoft.com/office/drawing/2014/main" id="{2651899A-3567-40AD-81E0-556649565A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EB975B-9E6D-4638-9773-F5FD7470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6</a:t>
            </a:r>
          </a:p>
        </p:txBody>
      </p:sp>
      <p:sp>
        <p:nvSpPr>
          <p:cNvPr id="36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6A26B825-5730-4CDB-B82C-C4006E8E7D1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60" name="Footer Placeholder 2">
            <a:extLst>
              <a:ext uri="{FF2B5EF4-FFF2-40B4-BE49-F238E27FC236}">
                <a16:creationId xmlns:a16="http://schemas.microsoft.com/office/drawing/2014/main" id="{078C934B-F4A6-4D54-A846-D12B7A316F7B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22AEED3-6370-4E6E-B56D-0CE32261B459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62" name="Picture 61">
              <a:hlinkClick r:id="rId7" action="ppaction://hlinksldjump"/>
              <a:extLst>
                <a:ext uri="{FF2B5EF4-FFF2-40B4-BE49-F238E27FC236}">
                  <a16:creationId xmlns:a16="http://schemas.microsoft.com/office/drawing/2014/main" id="{DEE2E139-5B70-4637-A58C-1859D1119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63" name="Picture 62">
              <a:hlinkClick r:id="rId9" action="ppaction://hlinksldjump"/>
              <a:extLst>
                <a:ext uri="{FF2B5EF4-FFF2-40B4-BE49-F238E27FC236}">
                  <a16:creationId xmlns:a16="http://schemas.microsoft.com/office/drawing/2014/main" id="{99D4E6B3-EB8C-4E13-B3BE-9C4D3FB3C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77294853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89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22CA3D-E18F-48DE-A899-1E1088B63725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7928C0-6DB2-4DC6-AE55-6DB6C133FA87}"/>
              </a:ext>
            </a:extLst>
          </p:cNvPr>
          <p:cNvSpPr txBox="1"/>
          <p:nvPr/>
        </p:nvSpPr>
        <p:spPr>
          <a:xfrm>
            <a:off x="1377191" y="1406638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009BB858-8D52-4729-A3BC-BB295959E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607" y="4015384"/>
            <a:ext cx="1219200" cy="12192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1670070-F1F0-46D7-A0F1-F586BF5E9B6E}"/>
              </a:ext>
            </a:extLst>
          </p:cNvPr>
          <p:cNvSpPr txBox="1"/>
          <p:nvPr/>
        </p:nvSpPr>
        <p:spPr>
          <a:xfrm>
            <a:off x="7097262" y="36670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E07CAD-6C6C-4581-A361-43C50560FE4F}"/>
              </a:ext>
            </a:extLst>
          </p:cNvPr>
          <p:cNvGrpSpPr/>
          <p:nvPr/>
        </p:nvGrpSpPr>
        <p:grpSpPr>
          <a:xfrm>
            <a:off x="146304" y="1793072"/>
            <a:ext cx="4102626" cy="4727965"/>
            <a:chOff x="146304" y="1793072"/>
            <a:chExt cx="4102626" cy="4727965"/>
          </a:xfrm>
        </p:grpSpPr>
        <p:grpSp>
          <p:nvGrpSpPr>
            <p:cNvPr id="11" name="Group 26">
              <a:extLst>
                <a:ext uri="{FF2B5EF4-FFF2-40B4-BE49-F238E27FC236}">
                  <a16:creationId xmlns:a16="http://schemas.microsoft.com/office/drawing/2014/main" id="{7CD5956D-2504-45A3-B9AF-2DE6DEADAA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04" y="1793072"/>
              <a:ext cx="4102626" cy="4727965"/>
              <a:chOff x="2688" y="720"/>
              <a:chExt cx="2867" cy="3304"/>
            </a:xfrm>
            <a:solidFill>
              <a:schemeClr val="bg1">
                <a:lumMod val="95000"/>
              </a:schemeClr>
            </a:solidFill>
          </p:grpSpPr>
          <p:sp>
            <p:nvSpPr>
              <p:cNvPr id="13" name="AutoShape 6">
                <a:extLst>
                  <a:ext uri="{FF2B5EF4-FFF2-40B4-BE49-F238E27FC236}">
                    <a16:creationId xmlns:a16="http://schemas.microsoft.com/office/drawing/2014/main" id="{0CD75DD4-22AA-4F3F-96D3-0B1CC7987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3125"/>
                <a:ext cx="2784" cy="426"/>
              </a:xfrm>
              <a:prstGeom prst="flowChartInputOutpu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print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“</a:t>
                </a:r>
                <a:r>
                  <a:rPr lang="en-US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The largest value is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”,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= “</a:t>
                </a:r>
                <a:r>
                  <a:rPr lang="en-US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The largest value is 5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”</a:t>
                </a:r>
                <a:endParaRPr lang="en-US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AutoShape 7">
                <a:extLst>
                  <a:ext uri="{FF2B5EF4-FFF2-40B4-BE49-F238E27FC236}">
                    <a16:creationId xmlns:a16="http://schemas.microsoft.com/office/drawing/2014/main" id="{330ADDE3-D5E5-4BF6-9185-6057C52B7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7" y="3721"/>
                <a:ext cx="714" cy="303"/>
              </a:xfrm>
              <a:prstGeom prst="flowChartTerminator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End</a:t>
                </a:r>
              </a:p>
            </p:txBody>
          </p:sp>
          <p:sp>
            <p:nvSpPr>
              <p:cNvPr id="15" name="Line 8">
                <a:extLst>
                  <a:ext uri="{FF2B5EF4-FFF2-40B4-BE49-F238E27FC236}">
                    <a16:creationId xmlns:a16="http://schemas.microsoft.com/office/drawing/2014/main" id="{6A0B1718-6268-433E-809A-9D80977375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3548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AutoShape 9">
                <a:extLst>
                  <a:ext uri="{FF2B5EF4-FFF2-40B4-BE49-F238E27FC236}">
                    <a16:creationId xmlns:a16="http://schemas.microsoft.com/office/drawing/2014/main" id="{8076C7B1-4BD0-412F-9B2B-F6C5987CD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731"/>
                <a:ext cx="1200" cy="66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tr-TR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Line 10">
                <a:extLst>
                  <a:ext uri="{FF2B5EF4-FFF2-40B4-BE49-F238E27FC236}">
                    <a16:creationId xmlns:a16="http://schemas.microsoft.com/office/drawing/2014/main" id="{EF2E5022-9D7B-4B9A-A876-6DA8B975F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2065"/>
                <a:ext cx="268" cy="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26EC2712-C8DD-4B2C-9C35-FAE530949C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24" y="2065"/>
                <a:ext cx="22" cy="35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Line 12">
                <a:extLst>
                  <a:ext uri="{FF2B5EF4-FFF2-40B4-BE49-F238E27FC236}">
                    <a16:creationId xmlns:a16="http://schemas.microsoft.com/office/drawing/2014/main" id="{10CDDF3C-A357-4DB8-A9DF-6C01A3FF72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1" y="2065"/>
                <a:ext cx="261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Line 13">
                <a:extLst>
                  <a:ext uri="{FF2B5EF4-FFF2-40B4-BE49-F238E27FC236}">
                    <a16:creationId xmlns:a16="http://schemas.microsoft.com/office/drawing/2014/main" id="{3E120651-E572-44D2-AA06-4287762107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8" y="2065"/>
                <a:ext cx="3" cy="32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5CCB21C6-8338-464A-B77E-C41D3727A2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5" y="2736"/>
                <a:ext cx="3" cy="16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Line 15">
                <a:extLst>
                  <a:ext uri="{FF2B5EF4-FFF2-40B4-BE49-F238E27FC236}">
                    <a16:creationId xmlns:a16="http://schemas.microsoft.com/office/drawing/2014/main" id="{54EA5EE0-8685-4DB6-ADBE-D3749EF0CB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5" y="2904"/>
                <a:ext cx="1714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Line 16">
                <a:extLst>
                  <a:ext uri="{FF2B5EF4-FFF2-40B4-BE49-F238E27FC236}">
                    <a16:creationId xmlns:a16="http://schemas.microsoft.com/office/drawing/2014/main" id="{94970819-9887-42FE-89F1-1333708ADE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39" y="2684"/>
                <a:ext cx="0" cy="22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Line 17">
                <a:extLst>
                  <a:ext uri="{FF2B5EF4-FFF2-40B4-BE49-F238E27FC236}">
                    <a16:creationId xmlns:a16="http://schemas.microsoft.com/office/drawing/2014/main" id="{A3D62895-4FF7-4D52-9C0D-829508FB57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2896"/>
                <a:ext cx="0" cy="21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 Box 18">
                <a:extLst>
                  <a:ext uri="{FF2B5EF4-FFF2-40B4-BE49-F238E27FC236}">
                    <a16:creationId xmlns:a16="http://schemas.microsoft.com/office/drawing/2014/main" id="{592846A3-48E5-499B-BE2C-2C2392DC81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7" y="1831"/>
                <a:ext cx="42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Yes</a:t>
                </a:r>
              </a:p>
            </p:txBody>
          </p:sp>
          <p:sp>
            <p:nvSpPr>
              <p:cNvPr id="27" name="AutoShape 20">
                <a:extLst>
                  <a:ext uri="{FF2B5EF4-FFF2-40B4-BE49-F238E27FC236}">
                    <a16:creationId xmlns:a16="http://schemas.microsoft.com/office/drawing/2014/main" id="{3B20F4C9-A293-4CCC-8758-4A0BE509D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7" y="720"/>
                <a:ext cx="714" cy="293"/>
              </a:xfrm>
              <a:prstGeom prst="flowChartTerminator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Start</a:t>
                </a:r>
              </a:p>
            </p:txBody>
          </p:sp>
          <p:sp>
            <p:nvSpPr>
              <p:cNvPr id="28" name="Line 21">
                <a:extLst>
                  <a:ext uri="{FF2B5EF4-FFF2-40B4-BE49-F238E27FC236}">
                    <a16:creationId xmlns:a16="http://schemas.microsoft.com/office/drawing/2014/main" id="{CDC573BD-8079-4CEF-94B9-9A5684A44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1013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AutoShape 22">
                <a:extLst>
                  <a:ext uri="{FF2B5EF4-FFF2-40B4-BE49-F238E27FC236}">
                    <a16:creationId xmlns:a16="http://schemas.microsoft.com/office/drawing/2014/main" id="{873A5C2A-42E4-415E-A1A5-8939D585B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1214"/>
                <a:ext cx="2784" cy="348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input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VALUE1 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</a:rPr>
                  <a:t>3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 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</a:rPr>
                  <a:t>5</a:t>
                </a:r>
              </a:p>
            </p:txBody>
          </p:sp>
          <p:sp>
            <p:nvSpPr>
              <p:cNvPr id="30" name="Line 23">
                <a:extLst>
                  <a:ext uri="{FF2B5EF4-FFF2-40B4-BE49-F238E27FC236}">
                    <a16:creationId xmlns:a16="http://schemas.microsoft.com/office/drawing/2014/main" id="{50029CC4-6C63-4448-868D-B34912F2B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2" y="1562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utoShape 24">
                <a:extLst>
                  <a:ext uri="{FF2B5EF4-FFF2-40B4-BE49-F238E27FC236}">
                    <a16:creationId xmlns:a16="http://schemas.microsoft.com/office/drawing/2014/main" id="{14C8151B-86A0-4854-B2EC-6B6F73500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1" y="2417"/>
                <a:ext cx="1071" cy="379"/>
              </a:xfrm>
              <a:prstGeom prst="flowChartProcess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  <a:latin typeface="TimesNewRomanPSMT" charset="0"/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  <a:latin typeface="TimesNewRomanPSMT" charset="0"/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  <a:latin typeface="TimesNewRomanPSMT" charset="0"/>
                  </a:rPr>
                  <a:t>5</a:t>
                </a:r>
              </a:p>
            </p:txBody>
          </p:sp>
          <p:sp>
            <p:nvSpPr>
              <p:cNvPr id="32" name="Text Box 25">
                <a:extLst>
                  <a:ext uri="{FF2B5EF4-FFF2-40B4-BE49-F238E27FC236}">
                    <a16:creationId xmlns:a16="http://schemas.microsoft.com/office/drawing/2014/main" id="{5C7A2B12-0C39-45D7-99E4-4CA8EC6092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9" y="1825"/>
                <a:ext cx="1357" cy="36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is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1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100" dirty="0">
                    <a:solidFill>
                      <a:schemeClr val="tx1"/>
                    </a:solidFill>
                  </a:rPr>
                  <a:t> &gt; 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VALUE2</a:t>
                </a:r>
              </a:p>
            </p:txBody>
          </p:sp>
          <p:sp>
            <p:nvSpPr>
              <p:cNvPr id="12" name="AutoShape 5">
                <a:extLst>
                  <a:ext uri="{FF2B5EF4-FFF2-40B4-BE49-F238E27FC236}">
                    <a16:creationId xmlns:a16="http://schemas.microsoft.com/office/drawing/2014/main" id="{1DE23223-2178-49FD-BA73-6ED6E2495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2400"/>
                <a:ext cx="1071" cy="396"/>
              </a:xfrm>
              <a:prstGeom prst="flowChartProcess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</p:grpSp>
        <p:sp>
          <p:nvSpPr>
            <p:cNvPr id="37" name="Text Box 19">
              <a:extLst>
                <a:ext uri="{FF2B5EF4-FFF2-40B4-BE49-F238E27FC236}">
                  <a16:creationId xmlns:a16="http://schemas.microsoft.com/office/drawing/2014/main" id="{2F6C4121-9B34-410E-9910-C27BB13C23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6736" y="3392910"/>
              <a:ext cx="613891" cy="3047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400" dirty="0">
                  <a:solidFill>
                    <a:schemeClr val="tx1"/>
                  </a:solidFill>
                </a:rPr>
                <a:t>No</a:t>
              </a:r>
            </a:p>
          </p:txBody>
        </p:sp>
      </p:grp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3E3CFAC-AAF6-4FEF-A605-D26E1869882B}"/>
              </a:ext>
            </a:extLst>
          </p:cNvPr>
          <p:cNvCxnSpPr>
            <a:cxnSpLocks/>
          </p:cNvCxnSpPr>
          <p:nvPr/>
        </p:nvCxnSpPr>
        <p:spPr>
          <a:xfrm flipH="1">
            <a:off x="4238125" y="5141799"/>
            <a:ext cx="2728511" cy="522117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08CBC3F-73F6-4B54-AF09-759F1B946F21}"/>
              </a:ext>
            </a:extLst>
          </p:cNvPr>
          <p:cNvSpPr txBox="1"/>
          <p:nvPr/>
        </p:nvSpPr>
        <p:spPr>
          <a:xfrm rot="20926456">
            <a:off x="4235691" y="5085155"/>
            <a:ext cx="25795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1600" dirty="0"/>
              <a:t>“</a:t>
            </a:r>
            <a:r>
              <a:rPr lang="en-US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The largest value is 5</a:t>
            </a:r>
            <a:r>
              <a:rPr lang="en-US" altLang="en-US" sz="1600" dirty="0"/>
              <a:t>”</a:t>
            </a:r>
            <a:endParaRPr lang="en-US" alt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6" name="Picture 35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FD05F9FE-43AC-4C7D-A1FE-342B3F43F9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40" name="Picture 39">
            <a:hlinkClick r:id="rId4" action="ppaction://hlinksldjump"/>
            <a:extLst>
              <a:ext uri="{FF2B5EF4-FFF2-40B4-BE49-F238E27FC236}">
                <a16:creationId xmlns:a16="http://schemas.microsoft.com/office/drawing/2014/main" id="{C9F097B9-2091-4563-89B5-555C7C27BA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B9CC32-E69E-42D1-B5C8-140B5C279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6</a:t>
            </a:r>
          </a:p>
        </p:txBody>
      </p:sp>
      <p:sp>
        <p:nvSpPr>
          <p:cNvPr id="4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5B6FE470-E18D-4522-B28B-5C365354129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42" name="Footer Placeholder 2">
            <a:extLst>
              <a:ext uri="{FF2B5EF4-FFF2-40B4-BE49-F238E27FC236}">
                <a16:creationId xmlns:a16="http://schemas.microsoft.com/office/drawing/2014/main" id="{72ABC1E5-E093-4DB2-A480-1DFCABA2B19B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060C987-4A47-4C41-B239-DDC1F327CA6E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4" name="Picture 43">
              <a:hlinkClick r:id="rId7" action="ppaction://hlinksldjump"/>
              <a:extLst>
                <a:ext uri="{FF2B5EF4-FFF2-40B4-BE49-F238E27FC236}">
                  <a16:creationId xmlns:a16="http://schemas.microsoft.com/office/drawing/2014/main" id="{EAA40729-73C0-41B6-A258-54AD01197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5" name="Picture 44">
              <a:hlinkClick r:id="rId9" action="ppaction://hlinksldjump"/>
              <a:extLst>
                <a:ext uri="{FF2B5EF4-FFF2-40B4-BE49-F238E27FC236}">
                  <a16:creationId xmlns:a16="http://schemas.microsoft.com/office/drawing/2014/main" id="{A29EA5B0-3217-4E51-93B9-33576ACA4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FA5DB149-79FC-43A8-A3FD-83D0092E1D94}"/>
              </a:ext>
            </a:extLst>
          </p:cNvPr>
          <p:cNvSpPr txBox="1"/>
          <p:nvPr/>
        </p:nvSpPr>
        <p:spPr>
          <a:xfrm>
            <a:off x="6595332" y="5476245"/>
            <a:ext cx="2281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b="1" dirty="0">
                <a:solidFill>
                  <a:srgbClr val="002060"/>
                </a:solidFill>
              </a:rPr>
              <a:t>The largest value is 5</a:t>
            </a:r>
          </a:p>
        </p:txBody>
      </p:sp>
    </p:spTree>
    <p:extLst>
      <p:ext uri="{BB962C8B-B14F-4D97-AF65-F5344CB8AC3E}">
        <p14:creationId xmlns:p14="http://schemas.microsoft.com/office/powerpoint/2010/main" val="3638670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016BD-B062-4289-8686-9CD7F5C47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Road Example</a:t>
            </a:r>
            <a:br>
              <a:rPr lang="en-US" dirty="0"/>
            </a:br>
            <a:r>
              <a:rPr lang="en-US" dirty="0">
                <a:solidFill>
                  <a:srgbClr val="7030A0"/>
                </a:solidFill>
              </a:rPr>
              <a:t>Solution B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042322-E319-400A-BA5E-55A735D38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C0836-C627-4C2E-B0A5-FAAD2E89D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accent2"/>
                </a:solidFill>
              </a:rPr>
              <a:t>Step 1: </a:t>
            </a:r>
            <a:r>
              <a:rPr lang="en-US" sz="2400" dirty="0"/>
              <a:t>Move to down four steps.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Step 2: </a:t>
            </a:r>
            <a:r>
              <a:rPr lang="en-US" sz="2400" dirty="0"/>
              <a:t>Move to the right three steps.</a:t>
            </a:r>
          </a:p>
          <a:p>
            <a:r>
              <a:rPr lang="en-US" sz="2400" dirty="0">
                <a:solidFill>
                  <a:schemeClr val="accent2"/>
                </a:solidFill>
              </a:rPr>
              <a:t>Step 3: </a:t>
            </a:r>
            <a:r>
              <a:rPr lang="en-US" sz="2400" dirty="0"/>
              <a:t>Move to down one step.</a:t>
            </a:r>
          </a:p>
          <a:p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14CC1B-F64D-40B1-8215-F73F043E48A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87" y="3159826"/>
            <a:ext cx="2730163" cy="25567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B8FA03-E35C-40D6-99F6-3729C3D842A1}"/>
              </a:ext>
            </a:extLst>
          </p:cNvPr>
          <p:cNvSpPr txBox="1"/>
          <p:nvPr/>
        </p:nvSpPr>
        <p:spPr>
          <a:xfrm>
            <a:off x="281787" y="5716618"/>
            <a:ext cx="2730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Step 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7D5F9E-099D-4F37-BA20-8805CA27E74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08046" y="3186447"/>
            <a:ext cx="2727244" cy="2556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BBBF451-63C2-4A37-A89E-ADBFEC49444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41369" y="3186447"/>
            <a:ext cx="2710198" cy="255679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19B3828-751D-4A9A-9674-0C46940AC4C0}"/>
              </a:ext>
            </a:extLst>
          </p:cNvPr>
          <p:cNvSpPr txBox="1"/>
          <p:nvPr/>
        </p:nvSpPr>
        <p:spPr>
          <a:xfrm>
            <a:off x="3206587" y="5743239"/>
            <a:ext cx="2730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Step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BD2AA1-05C5-46A3-A2E1-8E9F35349ABE}"/>
              </a:ext>
            </a:extLst>
          </p:cNvPr>
          <p:cNvSpPr txBox="1"/>
          <p:nvPr/>
        </p:nvSpPr>
        <p:spPr>
          <a:xfrm>
            <a:off x="6131387" y="5716618"/>
            <a:ext cx="2730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Step 3</a:t>
            </a:r>
          </a:p>
        </p:txBody>
      </p:sp>
      <p:pic>
        <p:nvPicPr>
          <p:cNvPr id="14" name="Picture 13">
            <a:hlinkClick r:id="rId5" action="ppaction://hlinksldjump"/>
            <a:extLst>
              <a:ext uri="{FF2B5EF4-FFF2-40B4-BE49-F238E27FC236}">
                <a16:creationId xmlns:a16="http://schemas.microsoft.com/office/drawing/2014/main" id="{A6A93B8D-2ED6-44A7-B8AB-5B52401802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4F4E79-D5A3-4C8E-8674-93D46FC07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Example 1</a:t>
            </a:r>
            <a:endParaRPr lang="en-US" dirty="0"/>
          </a:p>
        </p:txBody>
      </p:sp>
      <p:sp>
        <p:nvSpPr>
          <p:cNvPr id="15" name="Slide Number Placeholder 2">
            <a:hlinkClick r:id="rId7" action="ppaction://hlinksldjump"/>
            <a:extLst>
              <a:ext uri="{FF2B5EF4-FFF2-40B4-BE49-F238E27FC236}">
                <a16:creationId xmlns:a16="http://schemas.microsoft.com/office/drawing/2014/main" id="{CB92D723-D181-4205-9DEE-E2AE89F6DDE0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0.1</a:t>
            </a:r>
          </a:p>
        </p:txBody>
      </p:sp>
    </p:spTree>
    <p:extLst>
      <p:ext uri="{BB962C8B-B14F-4D97-AF65-F5344CB8AC3E}">
        <p14:creationId xmlns:p14="http://schemas.microsoft.com/office/powerpoint/2010/main" val="2644611672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90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22CA3D-E18F-48DE-A899-1E1088B63725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7928C0-6DB2-4DC6-AE55-6DB6C133FA87}"/>
              </a:ext>
            </a:extLst>
          </p:cNvPr>
          <p:cNvSpPr txBox="1"/>
          <p:nvPr/>
        </p:nvSpPr>
        <p:spPr>
          <a:xfrm>
            <a:off x="1377191" y="1406638"/>
            <a:ext cx="1544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Algorithm</a:t>
            </a:r>
          </a:p>
        </p:txBody>
      </p:sp>
      <p:pic>
        <p:nvPicPr>
          <p:cNvPr id="34" name="Picture 33" descr="A close up of a logo&#10;&#10;Description automatically generated">
            <a:extLst>
              <a:ext uri="{FF2B5EF4-FFF2-40B4-BE49-F238E27FC236}">
                <a16:creationId xmlns:a16="http://schemas.microsoft.com/office/drawing/2014/main" id="{009BB858-8D52-4729-A3BC-BB295959ED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607" y="4015384"/>
            <a:ext cx="1219200" cy="12192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1670070-F1F0-46D7-A0F1-F586BF5E9B6E}"/>
              </a:ext>
            </a:extLst>
          </p:cNvPr>
          <p:cNvSpPr txBox="1"/>
          <p:nvPr/>
        </p:nvSpPr>
        <p:spPr>
          <a:xfrm>
            <a:off x="7097262" y="3667017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The User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E07CAD-6C6C-4581-A361-43C50560FE4F}"/>
              </a:ext>
            </a:extLst>
          </p:cNvPr>
          <p:cNvGrpSpPr/>
          <p:nvPr/>
        </p:nvGrpSpPr>
        <p:grpSpPr>
          <a:xfrm>
            <a:off x="146304" y="1793072"/>
            <a:ext cx="4102626" cy="4727965"/>
            <a:chOff x="146304" y="1793072"/>
            <a:chExt cx="4102626" cy="4727965"/>
          </a:xfrm>
        </p:grpSpPr>
        <p:grpSp>
          <p:nvGrpSpPr>
            <p:cNvPr id="11" name="Group 26">
              <a:extLst>
                <a:ext uri="{FF2B5EF4-FFF2-40B4-BE49-F238E27FC236}">
                  <a16:creationId xmlns:a16="http://schemas.microsoft.com/office/drawing/2014/main" id="{7CD5956D-2504-45A3-B9AF-2DE6DEADAA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6304" y="1793072"/>
              <a:ext cx="4102626" cy="4727965"/>
              <a:chOff x="2688" y="720"/>
              <a:chExt cx="2867" cy="3304"/>
            </a:xfrm>
            <a:solidFill>
              <a:schemeClr val="bg1">
                <a:lumMod val="95000"/>
              </a:schemeClr>
            </a:solidFill>
          </p:grpSpPr>
          <p:sp>
            <p:nvSpPr>
              <p:cNvPr id="13" name="AutoShape 6">
                <a:extLst>
                  <a:ext uri="{FF2B5EF4-FFF2-40B4-BE49-F238E27FC236}">
                    <a16:creationId xmlns:a16="http://schemas.microsoft.com/office/drawing/2014/main" id="{0CD75DD4-22AA-4F3F-96D3-0B1CC7987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3125"/>
                <a:ext cx="2784" cy="426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print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“</a:t>
                </a:r>
                <a:r>
                  <a:rPr lang="en-US" altLang="en-US" sz="1400" dirty="0">
                    <a:solidFill>
                      <a:schemeClr val="bg1">
                        <a:lumMod val="50000"/>
                      </a:schemeClr>
                    </a:solidFill>
                  </a:rPr>
                  <a:t>The largest value is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”,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= “</a:t>
                </a:r>
                <a:r>
                  <a:rPr lang="en-US" alt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The largest value is 5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”</a:t>
                </a:r>
                <a:endParaRPr lang="en-US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AutoShape 7">
                <a:extLst>
                  <a:ext uri="{FF2B5EF4-FFF2-40B4-BE49-F238E27FC236}">
                    <a16:creationId xmlns:a16="http://schemas.microsoft.com/office/drawing/2014/main" id="{330ADDE3-D5E5-4BF6-9185-6057C52B7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7" y="3721"/>
                <a:ext cx="714" cy="303"/>
              </a:xfrm>
              <a:prstGeom prst="flowChartTerminator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End</a:t>
                </a:r>
              </a:p>
            </p:txBody>
          </p:sp>
          <p:sp>
            <p:nvSpPr>
              <p:cNvPr id="15" name="Line 8">
                <a:extLst>
                  <a:ext uri="{FF2B5EF4-FFF2-40B4-BE49-F238E27FC236}">
                    <a16:creationId xmlns:a16="http://schemas.microsoft.com/office/drawing/2014/main" id="{6A0B1718-6268-433E-809A-9D80977375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3548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AutoShape 9">
                <a:extLst>
                  <a:ext uri="{FF2B5EF4-FFF2-40B4-BE49-F238E27FC236}">
                    <a16:creationId xmlns:a16="http://schemas.microsoft.com/office/drawing/2014/main" id="{8076C7B1-4BD0-412F-9B2B-F6C5987CD9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8" y="1731"/>
                <a:ext cx="1200" cy="669"/>
              </a:xfrm>
              <a:prstGeom prst="flowChartDecision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tr-TR" altLang="en-US" sz="140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Line 10">
                <a:extLst>
                  <a:ext uri="{FF2B5EF4-FFF2-40B4-BE49-F238E27FC236}">
                    <a16:creationId xmlns:a16="http://schemas.microsoft.com/office/drawing/2014/main" id="{EF2E5022-9D7B-4B9A-A876-6DA8B975F1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8" y="2065"/>
                <a:ext cx="268" cy="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Line 11">
                <a:extLst>
                  <a:ext uri="{FF2B5EF4-FFF2-40B4-BE49-F238E27FC236}">
                    <a16:creationId xmlns:a16="http://schemas.microsoft.com/office/drawing/2014/main" id="{26EC2712-C8DD-4B2C-9C35-FAE530949C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924" y="2065"/>
                <a:ext cx="22" cy="351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Line 12">
                <a:extLst>
                  <a:ext uri="{FF2B5EF4-FFF2-40B4-BE49-F238E27FC236}">
                    <a16:creationId xmlns:a16="http://schemas.microsoft.com/office/drawing/2014/main" id="{10CDDF3C-A357-4DB8-A9DF-6C01A3FF72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1" y="2065"/>
                <a:ext cx="261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Line 13">
                <a:extLst>
                  <a:ext uri="{FF2B5EF4-FFF2-40B4-BE49-F238E27FC236}">
                    <a16:creationId xmlns:a16="http://schemas.microsoft.com/office/drawing/2014/main" id="{3E120651-E572-44D2-AA06-4287762107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8" y="2065"/>
                <a:ext cx="3" cy="32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Line 14">
                <a:extLst>
                  <a:ext uri="{FF2B5EF4-FFF2-40B4-BE49-F238E27FC236}">
                    <a16:creationId xmlns:a16="http://schemas.microsoft.com/office/drawing/2014/main" id="{5CCB21C6-8338-464A-B77E-C41D3727A2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25" y="2736"/>
                <a:ext cx="3" cy="168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Line 15">
                <a:extLst>
                  <a:ext uri="{FF2B5EF4-FFF2-40B4-BE49-F238E27FC236}">
                    <a16:creationId xmlns:a16="http://schemas.microsoft.com/office/drawing/2014/main" id="{54EA5EE0-8685-4DB6-ADBE-D3749EF0CB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25" y="2904"/>
                <a:ext cx="1714" cy="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Line 16">
                <a:extLst>
                  <a:ext uri="{FF2B5EF4-FFF2-40B4-BE49-F238E27FC236}">
                    <a16:creationId xmlns:a16="http://schemas.microsoft.com/office/drawing/2014/main" id="{94970819-9887-42FE-89F1-1333708ADE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39" y="2684"/>
                <a:ext cx="0" cy="220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Line 17">
                <a:extLst>
                  <a:ext uri="{FF2B5EF4-FFF2-40B4-BE49-F238E27FC236}">
                    <a16:creationId xmlns:a16="http://schemas.microsoft.com/office/drawing/2014/main" id="{A3D62895-4FF7-4D52-9C0D-829508FB57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2896"/>
                <a:ext cx="0" cy="219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 Box 18">
                <a:extLst>
                  <a:ext uri="{FF2B5EF4-FFF2-40B4-BE49-F238E27FC236}">
                    <a16:creationId xmlns:a16="http://schemas.microsoft.com/office/drawing/2014/main" id="{592846A3-48E5-499B-BE2C-2C2392DC81A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7" y="1831"/>
                <a:ext cx="42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Yes</a:t>
                </a:r>
              </a:p>
            </p:txBody>
          </p:sp>
          <p:sp>
            <p:nvSpPr>
              <p:cNvPr id="27" name="AutoShape 20">
                <a:extLst>
                  <a:ext uri="{FF2B5EF4-FFF2-40B4-BE49-F238E27FC236}">
                    <a16:creationId xmlns:a16="http://schemas.microsoft.com/office/drawing/2014/main" id="{3B20F4C9-A293-4CCC-8758-4A0BE509D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7" y="720"/>
                <a:ext cx="714" cy="293"/>
              </a:xfrm>
              <a:prstGeom prst="flowChartTerminator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Start</a:t>
                </a:r>
              </a:p>
            </p:txBody>
          </p:sp>
          <p:sp>
            <p:nvSpPr>
              <p:cNvPr id="28" name="Line 21">
                <a:extLst>
                  <a:ext uri="{FF2B5EF4-FFF2-40B4-BE49-F238E27FC236}">
                    <a16:creationId xmlns:a16="http://schemas.microsoft.com/office/drawing/2014/main" id="{CDC573BD-8079-4CEF-94B9-9A5684A444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1013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AutoShape 22">
                <a:extLst>
                  <a:ext uri="{FF2B5EF4-FFF2-40B4-BE49-F238E27FC236}">
                    <a16:creationId xmlns:a16="http://schemas.microsoft.com/office/drawing/2014/main" id="{873A5C2A-42E4-415E-A1A5-8939D585B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1214"/>
                <a:ext cx="2784" cy="348"/>
              </a:xfrm>
              <a:prstGeom prst="flowChartInputOutput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input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VALUE1 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</a:rPr>
                  <a:t>3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,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 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</a:rPr>
                  <a:t>5</a:t>
                </a:r>
              </a:p>
            </p:txBody>
          </p:sp>
          <p:sp>
            <p:nvSpPr>
              <p:cNvPr id="30" name="Line 23">
                <a:extLst>
                  <a:ext uri="{FF2B5EF4-FFF2-40B4-BE49-F238E27FC236}">
                    <a16:creationId xmlns:a16="http://schemas.microsoft.com/office/drawing/2014/main" id="{50029CC4-6C63-4448-868D-B34912F2B9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2" y="1562"/>
                <a:ext cx="0" cy="183"/>
              </a:xfrm>
              <a:prstGeom prst="line">
                <a:avLst/>
              </a:prstGeom>
              <a:grp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utoShape 24">
                <a:extLst>
                  <a:ext uri="{FF2B5EF4-FFF2-40B4-BE49-F238E27FC236}">
                    <a16:creationId xmlns:a16="http://schemas.microsoft.com/office/drawing/2014/main" id="{14C8151B-86A0-4854-B2EC-6B6F73500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1" y="2417"/>
                <a:ext cx="1071" cy="379"/>
              </a:xfrm>
              <a:prstGeom prst="flowChartProcess">
                <a:avLst/>
              </a:prstGeom>
              <a:solidFill>
                <a:schemeClr val="bg1">
                  <a:lumMod val="95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VALUE2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  <a:latin typeface="TimesNewRomanPSMT" charset="0"/>
                  </a:rPr>
                  <a:t>=</a:t>
                </a:r>
                <a:r>
                  <a:rPr lang="en-US" altLang="en-US" sz="1400" dirty="0">
                    <a:solidFill>
                      <a:srgbClr val="0070C0"/>
                    </a:solidFill>
                    <a:latin typeface="TimesNewRomanPSMT" charset="0"/>
                  </a:rPr>
                  <a:t> </a:t>
                </a:r>
                <a:r>
                  <a:rPr lang="en-US" altLang="en-US" sz="1400" dirty="0">
                    <a:solidFill>
                      <a:srgbClr val="C00000"/>
                    </a:solidFill>
                    <a:latin typeface="TimesNewRomanPSMT" charset="0"/>
                  </a:rPr>
                  <a:t>5</a:t>
                </a:r>
              </a:p>
            </p:txBody>
          </p:sp>
          <p:sp>
            <p:nvSpPr>
              <p:cNvPr id="32" name="Text Box 25">
                <a:extLst>
                  <a:ext uri="{FF2B5EF4-FFF2-40B4-BE49-F238E27FC236}">
                    <a16:creationId xmlns:a16="http://schemas.microsoft.com/office/drawing/2014/main" id="{5C7A2B12-0C39-45D7-99E4-4CA8EC6092E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99" y="1825"/>
                <a:ext cx="1357" cy="367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chemeClr val="tx1"/>
                    </a:solidFill>
                  </a:rPr>
                  <a:t>is</a:t>
                </a:r>
              </a:p>
              <a:p>
                <a:pPr algn="ctr">
                  <a:spcBef>
                    <a:spcPct val="0"/>
                  </a:spcBef>
                </a:pPr>
                <a:r>
                  <a:rPr lang="en-US" altLang="en-US" sz="1100" dirty="0">
                    <a:solidFill>
                      <a:srgbClr val="0070C0"/>
                    </a:solidFill>
                  </a:rPr>
                  <a:t>VALUE1</a:t>
                </a:r>
                <a:r>
                  <a:rPr lang="en-US" altLang="en-US" sz="1100" dirty="0">
                    <a:solidFill>
                      <a:schemeClr val="tx1"/>
                    </a:solidFill>
                  </a:rPr>
                  <a:t> &gt; 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VALUE2</a:t>
                </a:r>
              </a:p>
            </p:txBody>
          </p:sp>
          <p:sp>
            <p:nvSpPr>
              <p:cNvPr id="12" name="AutoShape 5">
                <a:extLst>
                  <a:ext uri="{FF2B5EF4-FFF2-40B4-BE49-F238E27FC236}">
                    <a16:creationId xmlns:a16="http://schemas.microsoft.com/office/drawing/2014/main" id="{1DE23223-2178-49FD-BA73-6ED6E2495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8" y="2400"/>
                <a:ext cx="1071" cy="396"/>
              </a:xfrm>
              <a:prstGeom prst="flowChartProcess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ts val="8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32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1pPr>
                <a:lvl2pPr>
                  <a:spcBef>
                    <a:spcPts val="7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8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2pPr>
                <a:lvl3pPr>
                  <a:spcBef>
                    <a:spcPts val="6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4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3pPr>
                <a:lvl4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4pPr>
                <a:lvl5pPr>
                  <a:spcBef>
                    <a:spcPts val="500"/>
                  </a:spcBef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5pPr>
                <a:lvl6pPr marL="25146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6pPr>
                <a:lvl7pPr marL="29718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7pPr>
                <a:lvl8pPr marL="34290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8pPr>
                <a:lvl9pPr marL="3886200" indent="-228600" defTabSz="457200" eaLnBrk="0" fontAlgn="base" hangingPunct="0">
                  <a:spcBef>
                    <a:spcPts val="50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sz="2000">
                    <a:solidFill>
                      <a:srgbClr val="000000"/>
                    </a:solidFill>
                    <a:latin typeface="Times New Roman" panose="02020603050405020304" pitchFamily="18" charset="0"/>
                    <a:ea typeface="Droid Sans" charset="0"/>
                    <a:cs typeface="Droid Sans" charset="0"/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en-US" altLang="en-US" sz="1400" dirty="0">
                    <a:solidFill>
                      <a:srgbClr val="0070C0"/>
                    </a:solidFill>
                  </a:rPr>
                  <a:t>MAX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=</a:t>
                </a:r>
                <a:r>
                  <a:rPr lang="en-US" altLang="en-US" sz="14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en-US" sz="1400" dirty="0">
                    <a:solidFill>
                      <a:srgbClr val="0070C0"/>
                    </a:solidFill>
                  </a:rPr>
                  <a:t>VALUE1</a:t>
                </a:r>
                <a:endParaRPr lang="en-US" altLang="en-US" sz="1400" dirty="0">
                  <a:solidFill>
                    <a:srgbClr val="0070C0"/>
                  </a:solidFill>
                  <a:latin typeface="TimesNewRomanPSMT" charset="0"/>
                </a:endParaRPr>
              </a:p>
            </p:txBody>
          </p:sp>
        </p:grpSp>
        <p:sp>
          <p:nvSpPr>
            <p:cNvPr id="37" name="Text Box 19">
              <a:extLst>
                <a:ext uri="{FF2B5EF4-FFF2-40B4-BE49-F238E27FC236}">
                  <a16:creationId xmlns:a16="http://schemas.microsoft.com/office/drawing/2014/main" id="{2F6C4121-9B34-410E-9910-C27BB13C23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46736" y="3392910"/>
              <a:ext cx="613891" cy="3047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ts val="8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32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1pPr>
              <a:lvl2pPr>
                <a:spcBef>
                  <a:spcPts val="7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8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2pPr>
              <a:lvl3pPr>
                <a:spcBef>
                  <a:spcPts val="6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4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3pPr>
              <a:lvl4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4pPr>
              <a:lvl5pPr>
                <a:spcBef>
                  <a:spcPts val="500"/>
                </a:spcBef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5pPr>
              <a:lvl6pPr marL="25146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6pPr>
              <a:lvl7pPr marL="29718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7pPr>
              <a:lvl8pPr marL="34290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8pPr>
              <a:lvl9pPr marL="3886200" indent="-228600" defTabSz="4572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defRPr sz="2000">
                  <a:solidFill>
                    <a:srgbClr val="000000"/>
                  </a:solidFill>
                  <a:latin typeface="Times New Roman" panose="02020603050405020304" pitchFamily="18" charset="0"/>
                  <a:ea typeface="Droid Sans" charset="0"/>
                  <a:cs typeface="Droid Sans" charset="0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en-US" sz="1400" dirty="0">
                  <a:solidFill>
                    <a:schemeClr val="tx1"/>
                  </a:solidFill>
                </a:rPr>
                <a:t>No</a:t>
              </a:r>
            </a:p>
          </p:txBody>
        </p:sp>
      </p:grpSp>
      <p:pic>
        <p:nvPicPr>
          <p:cNvPr id="36" name="Picture 35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377E2FFA-AC98-4F50-A53A-F94C942E3E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38" name="Picture 37">
            <a:hlinkClick r:id="rId4" action="ppaction://hlinksldjump"/>
            <a:extLst>
              <a:ext uri="{FF2B5EF4-FFF2-40B4-BE49-F238E27FC236}">
                <a16:creationId xmlns:a16="http://schemas.microsoft.com/office/drawing/2014/main" id="{04C98734-ED5C-4EC7-93F3-388837EE5A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D6175-5174-4B89-BA93-B65981816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6</a:t>
            </a:r>
          </a:p>
        </p:txBody>
      </p:sp>
      <p:sp>
        <p:nvSpPr>
          <p:cNvPr id="39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E36CB487-4186-43F1-ADC8-63FBA2AE35FF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40" name="Footer Placeholder 2">
            <a:extLst>
              <a:ext uri="{FF2B5EF4-FFF2-40B4-BE49-F238E27FC236}">
                <a16:creationId xmlns:a16="http://schemas.microsoft.com/office/drawing/2014/main" id="{927AF428-73F1-4416-9563-956A3F226BCC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C0C701F-9265-47FB-93DC-F054DCB55BE1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42" name="Picture 41">
              <a:hlinkClick r:id="rId7" action="ppaction://hlinksldjump"/>
              <a:extLst>
                <a:ext uri="{FF2B5EF4-FFF2-40B4-BE49-F238E27FC236}">
                  <a16:creationId xmlns:a16="http://schemas.microsoft.com/office/drawing/2014/main" id="{72C26695-8B74-4292-A91E-E08995B3D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43" name="Picture 42">
              <a:hlinkClick r:id="rId9" action="ppaction://hlinksldjump"/>
              <a:extLst>
                <a:ext uri="{FF2B5EF4-FFF2-40B4-BE49-F238E27FC236}">
                  <a16:creationId xmlns:a16="http://schemas.microsoft.com/office/drawing/2014/main" id="{FA357240-DB28-4BFC-AAED-59C0E740C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5439B071-E0DA-4171-B6BF-64D380B4A012}"/>
              </a:ext>
            </a:extLst>
          </p:cNvPr>
          <p:cNvSpPr txBox="1"/>
          <p:nvPr/>
        </p:nvSpPr>
        <p:spPr>
          <a:xfrm>
            <a:off x="6595332" y="5476245"/>
            <a:ext cx="22814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Output:</a:t>
            </a:r>
          </a:p>
          <a:p>
            <a:r>
              <a:rPr lang="en-US" dirty="0">
                <a:solidFill>
                  <a:srgbClr val="002060"/>
                </a:solidFill>
              </a:rPr>
              <a:t>The largest value is 5</a:t>
            </a:r>
          </a:p>
        </p:txBody>
      </p:sp>
    </p:spTree>
    <p:extLst>
      <p:ext uri="{BB962C8B-B14F-4D97-AF65-F5344CB8AC3E}">
        <p14:creationId xmlns:p14="http://schemas.microsoft.com/office/powerpoint/2010/main" val="114811432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91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1B7AE-7EBB-4136-9508-D34BD86DC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Input </a:t>
            </a:r>
            <a:r>
              <a:rPr lang="en-US" altLang="en-US" sz="2000" b="1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if (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 &gt;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  <a:r>
              <a:rPr lang="en-US" altLang="en-US" sz="2000" dirty="0"/>
              <a:t>) then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else 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endif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print “</a:t>
            </a:r>
            <a:r>
              <a:rPr lang="en-US" altLang="en-US" sz="2000" dirty="0">
                <a:solidFill>
                  <a:srgbClr val="7030A0"/>
                </a:solidFill>
              </a:rPr>
              <a:t>The largest value is</a:t>
            </a:r>
            <a:r>
              <a:rPr lang="en-US" altLang="en-US" sz="2000" dirty="0"/>
              <a:t>”,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</a:p>
          <a:p>
            <a:pPr marL="9144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1C272B-A3A1-441F-8CEC-7C0D8BDA0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575" y="3820611"/>
            <a:ext cx="6816849" cy="271458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282D9AB-367D-49FD-AD56-83E143F86ED6}"/>
              </a:ext>
            </a:extLst>
          </p:cNvPr>
          <p:cNvSpPr/>
          <p:nvPr/>
        </p:nvSpPr>
        <p:spPr>
          <a:xfrm>
            <a:off x="226203" y="1408171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81024E-9C2E-4FF2-9C2C-17E2200EF957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9" name="Picture 8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00EA7F95-2DEA-4610-8140-8FA82085A2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0" name="Picture 9">
            <a:hlinkClick r:id="rId4" action="ppaction://hlinksldjump"/>
            <a:extLst>
              <a:ext uri="{FF2B5EF4-FFF2-40B4-BE49-F238E27FC236}">
                <a16:creationId xmlns:a16="http://schemas.microsoft.com/office/drawing/2014/main" id="{E7153BE5-F6AD-419F-8F00-340C061DEB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04BF41-19DD-430C-AF1D-E29EA71D8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of 7</a:t>
            </a:r>
            <a:endParaRPr lang="en-US" dirty="0"/>
          </a:p>
        </p:txBody>
      </p:sp>
      <p:sp>
        <p:nvSpPr>
          <p:cNvPr id="11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03DB46AD-F93A-47A8-89B7-1FA5B97EECD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6E28F711-73F5-4330-88B9-A0ED25E44204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51A292-9AA8-439C-B2DA-A52CD69C95D6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4" name="Picture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A0C244F-6B0F-4CDC-BF39-CA991183A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5" name="Picture 14">
              <a:hlinkClick r:id="rId9" action="ppaction://hlinksldjump"/>
              <a:extLst>
                <a:ext uri="{FF2B5EF4-FFF2-40B4-BE49-F238E27FC236}">
                  <a16:creationId xmlns:a16="http://schemas.microsoft.com/office/drawing/2014/main" id="{88853C57-74E1-4AA7-ABC7-4FDB65D57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977966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92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1B7AE-7EBB-4136-9508-D34BD86DC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Input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, </a:t>
            </a:r>
            <a:r>
              <a:rPr lang="en-US" altLang="en-US" sz="2000" b="1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if (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 &gt;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  <a:r>
              <a:rPr lang="en-US" altLang="en-US" sz="2000" dirty="0"/>
              <a:t>) then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else 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endif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print “</a:t>
            </a:r>
            <a:r>
              <a:rPr lang="en-US" altLang="en-US" sz="2000" dirty="0">
                <a:solidFill>
                  <a:srgbClr val="7030A0"/>
                </a:solidFill>
              </a:rPr>
              <a:t>The largest value is</a:t>
            </a:r>
            <a:r>
              <a:rPr lang="en-US" altLang="en-US" sz="2000" dirty="0"/>
              <a:t>”,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</a:p>
          <a:p>
            <a:pPr marL="9144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1C272B-A3A1-441F-8CEC-7C0D8BDA0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3575" y="3821241"/>
            <a:ext cx="6816849" cy="27133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2ED6E7-DBB4-4DF2-99FE-AF1672B3E580}"/>
              </a:ext>
            </a:extLst>
          </p:cNvPr>
          <p:cNvSpPr/>
          <p:nvPr/>
        </p:nvSpPr>
        <p:spPr>
          <a:xfrm>
            <a:off x="230818" y="1415236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333AE5E-9DF3-466B-9EB1-9C80A0378F8E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0" name="Picture 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8C546B51-3DBC-4763-8E4C-D5C6D4EA4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B3D33FBC-D91A-45D5-892E-D48323F706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8A4378-ABD2-4494-9395-D90C17CC9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 of 7</a:t>
            </a:r>
          </a:p>
        </p:txBody>
      </p:sp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4FB89155-B321-4ED5-8575-20F42670D916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9F1D88B9-8932-4824-A5CB-387288C2F14A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73F436C-22A1-41B2-9B5D-1A3E1282114C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5" name="Picture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71695682-E7AC-4F3C-BB22-944E2BAF8E3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6" name="Picture 15">
              <a:hlinkClick r:id="rId9" action="ppaction://hlinksldjump"/>
              <a:extLst>
                <a:ext uri="{FF2B5EF4-FFF2-40B4-BE49-F238E27FC236}">
                  <a16:creationId xmlns:a16="http://schemas.microsoft.com/office/drawing/2014/main" id="{39F8D193-3C29-4CBC-939C-D35502882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3176590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1B7AE-7EBB-4136-9508-D34BD86DC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Input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if (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 &gt;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  <a:r>
              <a:rPr lang="en-US" altLang="en-US" sz="2000" dirty="0"/>
              <a:t>) then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else 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endif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print “</a:t>
            </a:r>
            <a:r>
              <a:rPr lang="en-US" altLang="en-US" sz="2000" dirty="0">
                <a:solidFill>
                  <a:srgbClr val="7030A0"/>
                </a:solidFill>
              </a:rPr>
              <a:t>The largest value is</a:t>
            </a:r>
            <a:r>
              <a:rPr lang="en-US" altLang="en-US" sz="2000" dirty="0"/>
              <a:t>”,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</a:p>
          <a:p>
            <a:pPr marL="9144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1C272B-A3A1-441F-8CEC-7C0D8BDA0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3575" y="3821241"/>
            <a:ext cx="6816849" cy="27133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2ED6E7-DBB4-4DF2-99FE-AF1672B3E580}"/>
              </a:ext>
            </a:extLst>
          </p:cNvPr>
          <p:cNvSpPr/>
          <p:nvPr/>
        </p:nvSpPr>
        <p:spPr>
          <a:xfrm>
            <a:off x="230818" y="1734835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437C76-D023-4FB9-BB9C-5E3C3932F753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0" name="Picture 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AF4C3C8B-257D-41BC-B018-DF314453FB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6DAF2CE8-4F97-4702-9258-67C94050D5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A5C161-3C87-4DB5-80E6-EA2A8DFCC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3 of 7</a:t>
            </a:r>
          </a:p>
        </p:txBody>
      </p:sp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DF0FABD-BEE6-4811-8C32-A238B1DDCAC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7A3C1C39-8708-47A3-9571-23C654BD168C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D94701E-8EEE-4063-8555-9619BEED4063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5" name="Picture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1483A644-A463-452D-AAA2-B660CC6FD22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6" name="Picture 15">
              <a:hlinkClick r:id="rId9" action="ppaction://hlinksldjump"/>
              <a:extLst>
                <a:ext uri="{FF2B5EF4-FFF2-40B4-BE49-F238E27FC236}">
                  <a16:creationId xmlns:a16="http://schemas.microsoft.com/office/drawing/2014/main" id="{C97334A6-048F-4357-8C62-64EDC34E6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1249605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1B7AE-7EBB-4136-9508-D34BD86DC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Input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if (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 &gt;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  <a:r>
              <a:rPr lang="en-US" altLang="en-US" sz="2000" dirty="0"/>
              <a:t>) then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else 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endif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print “</a:t>
            </a:r>
            <a:r>
              <a:rPr lang="en-US" altLang="en-US" sz="2000" dirty="0">
                <a:solidFill>
                  <a:srgbClr val="7030A0"/>
                </a:solidFill>
              </a:rPr>
              <a:t>The largest value is</a:t>
            </a:r>
            <a:r>
              <a:rPr lang="en-US" altLang="en-US" sz="2000" dirty="0"/>
              <a:t>”,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</a:p>
          <a:p>
            <a:pPr marL="9144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1C272B-A3A1-441F-8CEC-7C0D8BDA0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3575" y="3821241"/>
            <a:ext cx="6816849" cy="27133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2ED6E7-DBB4-4DF2-99FE-AF1672B3E580}"/>
              </a:ext>
            </a:extLst>
          </p:cNvPr>
          <p:cNvSpPr/>
          <p:nvPr/>
        </p:nvSpPr>
        <p:spPr>
          <a:xfrm>
            <a:off x="230818" y="2382908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B3D7576-DD4F-43EA-942A-D10FE5B31574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0" name="Picture 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F8517BA7-DBBB-4E14-9015-0CF3C9B055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49CB80FF-3C27-480A-9BD5-2D32A6E3DD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EBF4F9-08F5-470C-AA17-A4611EF4F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 of 7</a:t>
            </a:r>
          </a:p>
        </p:txBody>
      </p:sp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D0940A32-A610-4B29-B5F8-795609C28889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3F3FEF97-22EE-4469-B2C1-EE80237B1C96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3485B83-B754-41B4-9A26-ED2682909147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5" name="Picture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A5E28F62-7E1F-4B3F-8B1D-333834749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6" name="Picture 15">
              <a:hlinkClick r:id="rId9" action="ppaction://hlinksldjump"/>
              <a:extLst>
                <a:ext uri="{FF2B5EF4-FFF2-40B4-BE49-F238E27FC236}">
                  <a16:creationId xmlns:a16="http://schemas.microsoft.com/office/drawing/2014/main" id="{1665B84B-FB73-44CF-BD58-C68F9A390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236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1B7AE-7EBB-4136-9508-D34BD86DC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Input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if (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 &gt;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  <a:r>
              <a:rPr lang="en-US" altLang="en-US" sz="2000" dirty="0"/>
              <a:t>) then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else 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endif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print “</a:t>
            </a:r>
            <a:r>
              <a:rPr lang="en-US" altLang="en-US" sz="2000" dirty="0">
                <a:solidFill>
                  <a:srgbClr val="7030A0"/>
                </a:solidFill>
              </a:rPr>
              <a:t>The largest value is</a:t>
            </a:r>
            <a:r>
              <a:rPr lang="en-US" altLang="en-US" sz="2000" dirty="0"/>
              <a:t>”,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</a:p>
          <a:p>
            <a:pPr marL="9144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1C272B-A3A1-441F-8CEC-7C0D8BDA0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3575" y="3821241"/>
            <a:ext cx="6816849" cy="27133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2ED6E7-DBB4-4DF2-99FE-AF1672B3E580}"/>
              </a:ext>
            </a:extLst>
          </p:cNvPr>
          <p:cNvSpPr/>
          <p:nvPr/>
        </p:nvSpPr>
        <p:spPr>
          <a:xfrm>
            <a:off x="230818" y="2693629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208851-FFE7-4BB7-832C-5F8C4C5DC539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0" name="Picture 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8C01DDDF-CA34-4B51-BEB3-39E58C55C0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655C3691-EAEB-454A-9BB7-E6BB0A5C7B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4B4D6B-90D3-49DC-8476-9169D5CEA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5 of 7</a:t>
            </a:r>
          </a:p>
        </p:txBody>
      </p:sp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6334D59A-B1A5-4B8C-9732-3528AC5399DE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0197C912-1CDC-40F3-BC88-2DCE232128DA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FD8E4B3-801D-4878-9256-5CB391D6572F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5" name="Picture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F3C4EA51-7C32-4C7E-9522-23D55161ED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6" name="Picture 15">
              <a:hlinkClick r:id="rId9" action="ppaction://hlinksldjump"/>
              <a:extLst>
                <a:ext uri="{FF2B5EF4-FFF2-40B4-BE49-F238E27FC236}">
                  <a16:creationId xmlns:a16="http://schemas.microsoft.com/office/drawing/2014/main" id="{44A38419-F4E9-4740-9BCD-2E8F127B0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77047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96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1B7AE-7EBB-4136-9508-D34BD86DC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Input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if (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 &gt;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  <a:r>
              <a:rPr lang="en-US" altLang="en-US" sz="2000" dirty="0"/>
              <a:t>) then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else 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endif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print “</a:t>
            </a:r>
            <a:r>
              <a:rPr lang="en-US" altLang="en-US" sz="2000" dirty="0">
                <a:solidFill>
                  <a:srgbClr val="7030A0"/>
                </a:solidFill>
              </a:rPr>
              <a:t>The largest value is</a:t>
            </a:r>
            <a:r>
              <a:rPr lang="en-US" altLang="en-US" sz="2000" dirty="0"/>
              <a:t>”,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</a:p>
          <a:p>
            <a:pPr marL="9144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1C272B-A3A1-441F-8CEC-7C0D8BDA0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3575" y="3821241"/>
            <a:ext cx="6816849" cy="27133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2ED6E7-DBB4-4DF2-99FE-AF1672B3E580}"/>
              </a:ext>
            </a:extLst>
          </p:cNvPr>
          <p:cNvSpPr/>
          <p:nvPr/>
        </p:nvSpPr>
        <p:spPr>
          <a:xfrm>
            <a:off x="230818" y="3013227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8CF7A83-E222-4F0A-97EA-C189A826DC0B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0" name="Picture 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27CF55C5-3B01-4C4F-B79D-0F05E6934A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CB4E550C-B2C0-4A38-9613-71233AF737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63380-6318-4897-B1D2-B3477AE68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6 of 7</a:t>
            </a:r>
          </a:p>
        </p:txBody>
      </p:sp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B735819B-8B1D-48B8-BEB8-E9C849B7B0CD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9D76DDCC-9296-4821-BE73-9656BF44523C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B89FAB0-E485-48C9-9A15-E51FF1556F5D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5" name="Picture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5A0A0E7B-A65B-4CF8-B548-77A7F9ED59E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6" name="Picture 15">
              <a:hlinkClick r:id="rId9" action="ppaction://hlinksldjump"/>
              <a:extLst>
                <a:ext uri="{FF2B5EF4-FFF2-40B4-BE49-F238E27FC236}">
                  <a16:creationId xmlns:a16="http://schemas.microsoft.com/office/drawing/2014/main" id="{EDFD2DC9-AB60-4BEF-B31A-125B107FE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950231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Verifying The Algorithm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97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11B7AE-7EBB-4136-9508-D34BD86DC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Input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,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if (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  <a:r>
              <a:rPr lang="en-US" altLang="en-US" sz="2000" dirty="0"/>
              <a:t> &gt;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  <a:r>
              <a:rPr lang="en-US" altLang="en-US" sz="2000" dirty="0"/>
              <a:t>) then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VALUE1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else  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        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anose="05050102010706020507" pitchFamily="18" charset="2"/>
              </a:rPr>
              <a:t>=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0070C0"/>
                </a:solidFill>
              </a:rPr>
              <a:t>VALUE2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endif</a:t>
            </a:r>
          </a:p>
          <a:p>
            <a:pPr marL="757238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altLang="en-US" sz="2000" dirty="0"/>
              <a:t>print “</a:t>
            </a:r>
            <a:r>
              <a:rPr lang="en-US" altLang="en-US" sz="2000" dirty="0">
                <a:solidFill>
                  <a:srgbClr val="7030A0"/>
                </a:solidFill>
              </a:rPr>
              <a:t>The largest value is</a:t>
            </a:r>
            <a:r>
              <a:rPr lang="en-US" altLang="en-US" sz="2000" dirty="0"/>
              <a:t>”, </a:t>
            </a:r>
            <a:r>
              <a:rPr lang="en-US" altLang="en-US" sz="2000" dirty="0">
                <a:solidFill>
                  <a:srgbClr val="0070C0"/>
                </a:solidFill>
              </a:rPr>
              <a:t>MAX</a:t>
            </a:r>
          </a:p>
          <a:p>
            <a:pPr marL="9144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1C272B-A3A1-441F-8CEC-7C0D8BDA0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65157" y="3821241"/>
            <a:ext cx="6813685" cy="27133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02ED6E7-DBB4-4DF2-99FE-AF1672B3E580}"/>
              </a:ext>
            </a:extLst>
          </p:cNvPr>
          <p:cNvSpPr/>
          <p:nvPr/>
        </p:nvSpPr>
        <p:spPr>
          <a:xfrm>
            <a:off x="230818" y="3323949"/>
            <a:ext cx="6063449" cy="337351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8CF1F1-292D-41D8-A8BB-03434FE26A20}"/>
              </a:ext>
            </a:extLst>
          </p:cNvPr>
          <p:cNvSpPr/>
          <p:nvPr/>
        </p:nvSpPr>
        <p:spPr>
          <a:xfrm>
            <a:off x="7736062" y="2361851"/>
            <a:ext cx="1407938" cy="662213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Test 2</a:t>
            </a:r>
          </a:p>
        </p:txBody>
      </p:sp>
      <p:pic>
        <p:nvPicPr>
          <p:cNvPr id="10" name="Picture 9" descr="A picture containing sitting, outdoor, transport&#10;&#10;Description automatically generated">
            <a:extLst>
              <a:ext uri="{FF2B5EF4-FFF2-40B4-BE49-F238E27FC236}">
                <a16:creationId xmlns:a16="http://schemas.microsoft.com/office/drawing/2014/main" id="{FFD73628-1F8E-4BEA-9805-C889B1FF31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3" y="40924"/>
            <a:ext cx="361067" cy="361067"/>
          </a:xfrm>
          <a:prstGeom prst="rect">
            <a:avLst/>
          </a:prstGeom>
        </p:spPr>
      </p:pic>
      <p:pic>
        <p:nvPicPr>
          <p:cNvPr id="11" name="Picture 10">
            <a:hlinkClick r:id="rId4" action="ppaction://hlinksldjump"/>
            <a:extLst>
              <a:ext uri="{FF2B5EF4-FFF2-40B4-BE49-F238E27FC236}">
                <a16:creationId xmlns:a16="http://schemas.microsoft.com/office/drawing/2014/main" id="{A6FB28D1-24A4-4255-975F-57B9A4DF15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FE370B-A59B-41C9-A412-6F8B63026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7 of 7</a:t>
            </a:r>
          </a:p>
        </p:txBody>
      </p:sp>
      <p:sp>
        <p:nvSpPr>
          <p:cNvPr id="12" name="Slide Number Placeholder 2">
            <a:hlinkClick r:id="rId6" action="ppaction://hlinksldjump"/>
            <a:extLst>
              <a:ext uri="{FF2B5EF4-FFF2-40B4-BE49-F238E27FC236}">
                <a16:creationId xmlns:a16="http://schemas.microsoft.com/office/drawing/2014/main" id="{6961F573-90D1-473F-8C58-B512F321F56A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1E2185CB-E23E-4507-8D89-3450D0E28F1A}"/>
              </a:ext>
            </a:extLst>
          </p:cNvPr>
          <p:cNvSpPr txBox="1">
            <a:spLocks/>
          </p:cNvSpPr>
          <p:nvPr/>
        </p:nvSpPr>
        <p:spPr>
          <a:xfrm>
            <a:off x="5853667" y="6639554"/>
            <a:ext cx="1560525" cy="187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800" kern="1200" cap="none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Example 7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1B2D93-6B6B-42EF-BBF0-2D6818D155FB}"/>
              </a:ext>
            </a:extLst>
          </p:cNvPr>
          <p:cNvGrpSpPr/>
          <p:nvPr/>
        </p:nvGrpSpPr>
        <p:grpSpPr>
          <a:xfrm>
            <a:off x="4159909" y="6652989"/>
            <a:ext cx="836689" cy="187518"/>
            <a:chOff x="4159909" y="6652989"/>
            <a:chExt cx="836689" cy="187518"/>
          </a:xfrm>
        </p:grpSpPr>
        <p:pic>
          <p:nvPicPr>
            <p:cNvPr id="15" name="Picture 14">
              <a:hlinkClick r:id="rId7" action="ppaction://hlinksldjump"/>
              <a:extLst>
                <a:ext uri="{FF2B5EF4-FFF2-40B4-BE49-F238E27FC236}">
                  <a16:creationId xmlns:a16="http://schemas.microsoft.com/office/drawing/2014/main" id="{6F5ED042-000C-4979-A618-AF2AB4F91C2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 flipV="1">
              <a:off x="4159909" y="6652989"/>
              <a:ext cx="187518" cy="187518"/>
            </a:xfrm>
            <a:prstGeom prst="rect">
              <a:avLst/>
            </a:prstGeom>
          </p:spPr>
        </p:pic>
        <p:pic>
          <p:nvPicPr>
            <p:cNvPr id="16" name="Picture 15">
              <a:hlinkClick r:id="rId9" action="ppaction://hlinksldjump"/>
              <a:extLst>
                <a:ext uri="{FF2B5EF4-FFF2-40B4-BE49-F238E27FC236}">
                  <a16:creationId xmlns:a16="http://schemas.microsoft.com/office/drawing/2014/main" id="{0A2E1C55-889E-46BC-ABF4-77D4465BE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09080" y="6652989"/>
              <a:ext cx="187518" cy="1875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23083937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9340-5AC9-4FBD-9A60-CD904D7C6C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Largest Value</a:t>
            </a:r>
            <a:br>
              <a:rPr lang="en-US" dirty="0"/>
            </a:br>
            <a:r>
              <a:rPr lang="en-US" dirty="0">
                <a:solidFill>
                  <a:schemeClr val="accent3"/>
                </a:solidFill>
              </a:rPr>
              <a:t>Python Code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1F6047A-ACC7-49AE-9EE2-CB7BA489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98</a:t>
            </a:fld>
            <a:endParaRPr lang="en-US"/>
          </a:p>
        </p:txBody>
      </p:sp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4302BD64-3208-4018-9524-7AB649FA2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09304" y="6629400"/>
            <a:ext cx="234696" cy="23469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DFD362-F897-47C0-B4A7-F65A904D8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Example 7</a:t>
            </a:r>
          </a:p>
        </p:txBody>
      </p:sp>
      <p:sp>
        <p:nvSpPr>
          <p:cNvPr id="8" name="Slide Number Placeholder 2">
            <a:hlinkClick r:id="rId5" action="ppaction://hlinksldjump"/>
            <a:extLst>
              <a:ext uri="{FF2B5EF4-FFF2-40B4-BE49-F238E27FC236}">
                <a16:creationId xmlns:a16="http://schemas.microsoft.com/office/drawing/2014/main" id="{806B6F01-0CE0-4790-8E4A-08A4ECD3FFE7}"/>
              </a:ext>
            </a:extLst>
          </p:cNvPr>
          <p:cNvSpPr txBox="1">
            <a:spLocks/>
          </p:cNvSpPr>
          <p:nvPr/>
        </p:nvSpPr>
        <p:spPr>
          <a:xfrm>
            <a:off x="0" y="6646272"/>
            <a:ext cx="2800350" cy="187517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5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0" dirty="0"/>
              <a:t>0.5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F68361C-F01A-4CAB-AF70-D207E970D46F}"/>
              </a:ext>
            </a:extLst>
          </p:cNvPr>
          <p:cNvGrpSpPr/>
          <p:nvPr/>
        </p:nvGrpSpPr>
        <p:grpSpPr>
          <a:xfrm>
            <a:off x="146303" y="1408171"/>
            <a:ext cx="8851392" cy="2554231"/>
            <a:chOff x="146303" y="1408171"/>
            <a:chExt cx="8851392" cy="255423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A729F82-EACF-4565-8270-DBD8E1363A87}"/>
                </a:ext>
              </a:extLst>
            </p:cNvPr>
            <p:cNvSpPr txBox="1"/>
            <p:nvPr/>
          </p:nvSpPr>
          <p:spPr>
            <a:xfrm>
              <a:off x="146303" y="1408171"/>
              <a:ext cx="1008242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Example7.py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A95123-366D-4F9C-AB9E-65B3AA295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888" y="1675742"/>
              <a:ext cx="8403807" cy="22866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value1 = 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8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"Enter Value 1: "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value2 = 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eval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input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8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"Enter Value 2: "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))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if 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value1 &gt; value2: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    largest = value1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: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    largest = value2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60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print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(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808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"The largest value is"</a:t>
              </a:r>
              <a:r>
                <a:rPr kumimoji="0" lang="en-US" altLang="en-US" sz="160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ourier New" panose="02070309020205020404" pitchFamily="49" charset="0"/>
                  <a:cs typeface="Courier New" panose="02070309020205020404" pitchFamily="49" charset="0"/>
                </a:rPr>
                <a:t>, largest)</a:t>
              </a:r>
              <a:endPara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9AF472B-67C7-4055-871A-238A85D5A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303" y="1675744"/>
              <a:ext cx="447585" cy="228665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1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2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3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4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5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6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7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8</a:t>
              </a:r>
            </a:p>
            <a:p>
              <a:pPr lvl="0"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9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785D8C90-7870-4283-A524-D8409E0131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1151" y="4127377"/>
            <a:ext cx="4749280" cy="2241896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F9AB8622-B845-4A31-871A-392DFDFEE8F1}"/>
              </a:ext>
            </a:extLst>
          </p:cNvPr>
          <p:cNvGrpSpPr/>
          <p:nvPr/>
        </p:nvGrpSpPr>
        <p:grpSpPr>
          <a:xfrm>
            <a:off x="8167057" y="1675741"/>
            <a:ext cx="830638" cy="386966"/>
            <a:chOff x="8133802" y="1326921"/>
            <a:chExt cx="830638" cy="38696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B16C49C-DBC7-4849-8473-A217281B2F65}"/>
                </a:ext>
              </a:extLst>
            </p:cNvPr>
            <p:cNvSpPr txBox="1"/>
            <p:nvPr/>
          </p:nvSpPr>
          <p:spPr>
            <a:xfrm>
              <a:off x="8133802" y="1326921"/>
              <a:ext cx="830638" cy="3869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endParaRPr lang="en-US" sz="1200" b="1" dirty="0">
                <a:solidFill>
                  <a:schemeClr val="accent3"/>
                </a:solidFill>
              </a:endParaRPr>
            </a:p>
          </p:txBody>
        </p:sp>
        <p:sp>
          <p:nvSpPr>
            <p:cNvPr id="23" name="TextBox 22">
              <a:hlinkClick r:id="rId7"/>
              <a:extLst>
                <a:ext uri="{FF2B5EF4-FFF2-40B4-BE49-F238E27FC236}">
                  <a16:creationId xmlns:a16="http://schemas.microsoft.com/office/drawing/2014/main" id="{7188D1D6-3E0C-4A40-997C-74B4253B3754}"/>
                </a:ext>
              </a:extLst>
            </p:cNvPr>
            <p:cNvSpPr txBox="1"/>
            <p:nvPr/>
          </p:nvSpPr>
          <p:spPr>
            <a:xfrm>
              <a:off x="8231494" y="1417955"/>
              <a:ext cx="633189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200" b="1" u="sng" dirty="0">
                  <a:solidFill>
                    <a:schemeClr val="accent2">
                      <a:lumMod val="75000"/>
                    </a:schemeClr>
                  </a:solidFill>
                </a:rPr>
                <a:t>Run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9E9C0D2-7097-469A-8E33-E1BEB6323D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295151" y="1461809"/>
              <a:ext cx="193294" cy="1932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1405411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0EC4099-88CF-4FCC-9A71-68DF218D6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3CF40C-B9D1-49BA-BB3B-FBCAA1E19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A9BBF-D171-497A-B4A2-0767A13C4597}" type="slidenum">
              <a:rPr lang="en-US" smtClean="0"/>
              <a:t>99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62E5E6-A4B9-4681-9B6B-535647311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Play &amp; Learn</a:t>
            </a:r>
            <a:endParaRPr lang="en-US" dirty="0"/>
          </a:p>
        </p:txBody>
      </p:sp>
      <p:pic>
        <p:nvPicPr>
          <p:cNvPr id="5" name="Picture 4">
            <a:hlinkClick r:id="rId3" action="ppaction://hlinksldjump"/>
            <a:extLst>
              <a:ext uri="{FF2B5EF4-FFF2-40B4-BE49-F238E27FC236}">
                <a16:creationId xmlns:a16="http://schemas.microsoft.com/office/drawing/2014/main" id="{C012EB11-D026-4318-BBC0-F2F98A91B9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8096" y="812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76617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CPIT 110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CPIT 110" id="{8B30B5B8-1EAF-4AD4-A47C-55C6155E0564}" vid="{0F986C0D-D438-41BC-BADF-01C576FE67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CPIT 110</Template>
  <TotalTime>5597</TotalTime>
  <Words>7149</Words>
  <Application>Microsoft Office PowerPoint</Application>
  <PresentationFormat>On-screen Show (4:3)</PresentationFormat>
  <Paragraphs>1365</Paragraphs>
  <Slides>101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09" baseType="lpstr">
      <vt:lpstr>Arial</vt:lpstr>
      <vt:lpstr>Calibri</vt:lpstr>
      <vt:lpstr>Calibri Light</vt:lpstr>
      <vt:lpstr>Courier New</vt:lpstr>
      <vt:lpstr>Times New Roman</vt:lpstr>
      <vt:lpstr>TimesNewRomanPSMT</vt:lpstr>
      <vt:lpstr>Wingdings</vt:lpstr>
      <vt:lpstr>Theme CPIT 110</vt:lpstr>
      <vt:lpstr>Chapter 0  Introduction to Problem-Solving</vt:lpstr>
      <vt:lpstr>Sections</vt:lpstr>
      <vt:lpstr>Examples</vt:lpstr>
      <vt:lpstr>Objectives</vt:lpstr>
      <vt:lpstr>0.1. Problem-Solving &amp; Computer Science</vt:lpstr>
      <vt:lpstr>What is Computer Science?</vt:lpstr>
      <vt:lpstr>Road Example Example 1</vt:lpstr>
      <vt:lpstr>Road Example Solution A</vt:lpstr>
      <vt:lpstr>Road Example Solution B</vt:lpstr>
      <vt:lpstr>Road Example Different Solutions</vt:lpstr>
      <vt:lpstr>Algorithms</vt:lpstr>
      <vt:lpstr> Area of a Rectangle Calculator Example 2</vt:lpstr>
      <vt:lpstr> Area of a Rectangle Calculator Solution A</vt:lpstr>
      <vt:lpstr> Area of a Rectangle Calculator Solution B</vt:lpstr>
      <vt:lpstr> Area of a Rectangle Calculator Solution C</vt:lpstr>
      <vt:lpstr> Area of a Rectangle Calculator Solution D</vt:lpstr>
      <vt:lpstr> Area of a Rectangle Calculator Solution E</vt:lpstr>
      <vt:lpstr>0.2. Program Design &amp; Problem-Solving Techniques</vt:lpstr>
      <vt:lpstr>How Do We Write a Program?</vt:lpstr>
      <vt:lpstr>Problem-Solving Phase</vt:lpstr>
      <vt:lpstr>Implementation Phase</vt:lpstr>
      <vt:lpstr>0.3. Steps in Program Development</vt:lpstr>
      <vt:lpstr>Steps in Program Development</vt:lpstr>
      <vt:lpstr>Steps in Program Development</vt:lpstr>
      <vt:lpstr>Steps in Program Development</vt:lpstr>
      <vt:lpstr>Steps in Program Development</vt:lpstr>
      <vt:lpstr>Simple Calculator Example 3</vt:lpstr>
      <vt:lpstr>Simple Calculator The Requirements</vt:lpstr>
      <vt:lpstr>Simple Calculator The Specifications</vt:lpstr>
      <vt:lpstr>Simple Calculator Designing a Solution </vt:lpstr>
      <vt:lpstr>Simple Calculator The Algorithm</vt:lpstr>
      <vt:lpstr>Simple Calculator The Pseudocode and Flowchart</vt:lpstr>
      <vt:lpstr>PowerPoint Presentation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Simple Calculator Verifying The Algorithm</vt:lpstr>
      <vt:lpstr>0.4. Algorithms, Pseudocode, &amp; Flowcharts</vt:lpstr>
      <vt:lpstr>Algorithm, Pseudocode, &amp; Flowcharts</vt:lpstr>
      <vt:lpstr>Algorithm, Pseudocode, &amp; Flowcharts</vt:lpstr>
      <vt:lpstr>Determining a Student’s Final Grade Example 4</vt:lpstr>
      <vt:lpstr>Determining a Student’s Final Grade Algorithm</vt:lpstr>
      <vt:lpstr>Determining a Student’s Final Grade Pseudocode</vt:lpstr>
      <vt:lpstr>Determining a Student’s Final Grade Verifying The Algorithm</vt:lpstr>
      <vt:lpstr>Determining a Student’s Final Grade Verifying The Algorithm</vt:lpstr>
      <vt:lpstr>Determining a Student’s Final Grade Verifying The Algorithm</vt:lpstr>
      <vt:lpstr>Determining a Student’s Final Grade Verifying The Algorithm</vt:lpstr>
      <vt:lpstr>Determining a Student’s Final Grade Verifying The Algorithm</vt:lpstr>
      <vt:lpstr>Determining a Student’s Final Grade Verifying The Algorithm</vt:lpstr>
      <vt:lpstr>Determining a Student’s Final Grade Verifying The Algorithm</vt:lpstr>
      <vt:lpstr>Determining a Student’s Final Grade Verifying The Algorithm</vt:lpstr>
      <vt:lpstr>Determining a Student’s Final Grade Verifying The Algorithm</vt:lpstr>
      <vt:lpstr>Determining a Student’s Final Grade Verifying The Algorithm</vt:lpstr>
      <vt:lpstr>Determining a Student’s Final Grade Verifying The Algorithm</vt:lpstr>
      <vt:lpstr>Flowchart</vt:lpstr>
      <vt:lpstr>Flowchart Symbols </vt:lpstr>
      <vt:lpstr>Flowcharts</vt:lpstr>
      <vt:lpstr>Flowcharts</vt:lpstr>
      <vt:lpstr>Converting The Length Example 5</vt:lpstr>
      <vt:lpstr>Converting The Length The Algorithm</vt:lpstr>
      <vt:lpstr>Converting The Length Verifying The Algorithm </vt:lpstr>
      <vt:lpstr>Converting The Length Verifying The Algorithm </vt:lpstr>
      <vt:lpstr>Converting The Length Verifying The Algorithm </vt:lpstr>
      <vt:lpstr>Converting The Length Verifying The Algorithm </vt:lpstr>
      <vt:lpstr>Converting The Length Verifying The Algorithm </vt:lpstr>
      <vt:lpstr>Area of a Rectangle Calculator Example 6</vt:lpstr>
      <vt:lpstr>Area of a Rectangle Calculator The Algorithm</vt:lpstr>
      <vt:lpstr>0.5. Decision Structures</vt:lpstr>
      <vt:lpstr>Decision Structures </vt:lpstr>
      <vt:lpstr>If–then–else Structure </vt:lpstr>
      <vt:lpstr>If–then–else Structure </vt:lpstr>
      <vt:lpstr>Relational Operators</vt:lpstr>
      <vt:lpstr>Determining The Largest Value Example 7</vt:lpstr>
      <vt:lpstr>Determining The Largest Value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Verifying The Algorithm</vt:lpstr>
      <vt:lpstr>Determining The Largest Value Python Code</vt:lpstr>
      <vt:lpstr>End</vt:lpstr>
      <vt:lpstr>Play &amp; Learn</vt:lpstr>
      <vt:lpstr>Play &amp; Learn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0  Introduction to Problem-Solving</dc:title>
  <dc:creator>Ahmad Tayeb</dc:creator>
  <cp:lastModifiedBy>Ahmad Tayeb</cp:lastModifiedBy>
  <cp:revision>388</cp:revision>
  <dcterms:created xsi:type="dcterms:W3CDTF">2019-06-07T16:06:41Z</dcterms:created>
  <dcterms:modified xsi:type="dcterms:W3CDTF">2020-08-31T15:44:53Z</dcterms:modified>
</cp:coreProperties>
</file>