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54" r:id="rId1"/>
  </p:sldMasterIdLst>
  <p:notesMasterIdLst>
    <p:notesMasterId r:id="rId181"/>
  </p:notesMasterIdLst>
  <p:sldIdLst>
    <p:sldId id="330" r:id="rId2"/>
    <p:sldId id="773" r:id="rId3"/>
    <p:sldId id="774" r:id="rId4"/>
    <p:sldId id="972" r:id="rId5"/>
    <p:sldId id="375" r:id="rId6"/>
    <p:sldId id="608" r:id="rId7"/>
    <p:sldId id="604" r:id="rId8"/>
    <p:sldId id="605" r:id="rId9"/>
    <p:sldId id="606" r:id="rId10"/>
    <p:sldId id="607" r:id="rId11"/>
    <p:sldId id="609" r:id="rId12"/>
    <p:sldId id="426" r:id="rId13"/>
    <p:sldId id="449" r:id="rId14"/>
    <p:sldId id="450" r:id="rId15"/>
    <p:sldId id="451" r:id="rId16"/>
    <p:sldId id="452" r:id="rId17"/>
    <p:sldId id="469" r:id="rId18"/>
    <p:sldId id="453" r:id="rId19"/>
    <p:sldId id="455" r:id="rId20"/>
    <p:sldId id="472" r:id="rId21"/>
    <p:sldId id="473" r:id="rId22"/>
    <p:sldId id="456" r:id="rId23"/>
    <p:sldId id="457" r:id="rId24"/>
    <p:sldId id="776" r:id="rId25"/>
    <p:sldId id="777" r:id="rId26"/>
    <p:sldId id="778" r:id="rId27"/>
    <p:sldId id="779" r:id="rId28"/>
    <p:sldId id="780" r:id="rId29"/>
    <p:sldId id="464" r:id="rId30"/>
    <p:sldId id="475" r:id="rId31"/>
    <p:sldId id="480" r:id="rId32"/>
    <p:sldId id="476" r:id="rId33"/>
    <p:sldId id="477" r:id="rId34"/>
    <p:sldId id="478" r:id="rId35"/>
    <p:sldId id="775" r:id="rId36"/>
    <p:sldId id="781" r:id="rId37"/>
    <p:sldId id="484" r:id="rId38"/>
    <p:sldId id="468" r:id="rId39"/>
    <p:sldId id="482" r:id="rId40"/>
    <p:sldId id="483" r:id="rId41"/>
    <p:sldId id="481" r:id="rId42"/>
    <p:sldId id="485" r:id="rId43"/>
    <p:sldId id="487" r:id="rId44"/>
    <p:sldId id="488" r:id="rId45"/>
    <p:sldId id="491" r:id="rId46"/>
    <p:sldId id="492" r:id="rId47"/>
    <p:sldId id="493" r:id="rId48"/>
    <p:sldId id="494" r:id="rId49"/>
    <p:sldId id="495" r:id="rId50"/>
    <p:sldId id="496" r:id="rId51"/>
    <p:sldId id="497" r:id="rId52"/>
    <p:sldId id="498" r:id="rId53"/>
    <p:sldId id="782" r:id="rId54"/>
    <p:sldId id="499" r:id="rId55"/>
    <p:sldId id="329" r:id="rId56"/>
    <p:sldId id="500" r:id="rId57"/>
    <p:sldId id="504" r:id="rId58"/>
    <p:sldId id="783" r:id="rId59"/>
    <p:sldId id="502" r:id="rId60"/>
    <p:sldId id="503" r:id="rId61"/>
    <p:sldId id="505" r:id="rId62"/>
    <p:sldId id="506" r:id="rId63"/>
    <p:sldId id="507" r:id="rId64"/>
    <p:sldId id="508" r:id="rId65"/>
    <p:sldId id="509" r:id="rId66"/>
    <p:sldId id="510" r:id="rId67"/>
    <p:sldId id="511" r:id="rId68"/>
    <p:sldId id="512" r:id="rId69"/>
    <p:sldId id="784" r:id="rId70"/>
    <p:sldId id="514" r:id="rId71"/>
    <p:sldId id="513" r:id="rId72"/>
    <p:sldId id="515" r:id="rId73"/>
    <p:sldId id="516" r:id="rId74"/>
    <p:sldId id="517" r:id="rId75"/>
    <p:sldId id="785" r:id="rId76"/>
    <p:sldId id="518" r:id="rId77"/>
    <p:sldId id="519" r:id="rId78"/>
    <p:sldId id="520" r:id="rId79"/>
    <p:sldId id="521" r:id="rId80"/>
    <p:sldId id="522" r:id="rId81"/>
    <p:sldId id="603" r:id="rId82"/>
    <p:sldId id="523" r:id="rId83"/>
    <p:sldId id="524" r:id="rId84"/>
    <p:sldId id="525" r:id="rId85"/>
    <p:sldId id="526" r:id="rId86"/>
    <p:sldId id="527" r:id="rId87"/>
    <p:sldId id="528" r:id="rId88"/>
    <p:sldId id="529" r:id="rId89"/>
    <p:sldId id="534" r:id="rId90"/>
    <p:sldId id="530" r:id="rId91"/>
    <p:sldId id="531" r:id="rId92"/>
    <p:sldId id="532" r:id="rId93"/>
    <p:sldId id="533" r:id="rId94"/>
    <p:sldId id="535" r:id="rId95"/>
    <p:sldId id="537" r:id="rId96"/>
    <p:sldId id="536" r:id="rId97"/>
    <p:sldId id="538" r:id="rId98"/>
    <p:sldId id="540" r:id="rId99"/>
    <p:sldId id="539" r:id="rId100"/>
    <p:sldId id="541" r:id="rId101"/>
    <p:sldId id="542" r:id="rId102"/>
    <p:sldId id="543" r:id="rId103"/>
    <p:sldId id="786" r:id="rId104"/>
    <p:sldId id="787" r:id="rId105"/>
    <p:sldId id="544" r:id="rId106"/>
    <p:sldId id="545" r:id="rId107"/>
    <p:sldId id="788" r:id="rId108"/>
    <p:sldId id="789" r:id="rId109"/>
    <p:sldId id="790" r:id="rId110"/>
    <p:sldId id="791" r:id="rId111"/>
    <p:sldId id="546" r:id="rId112"/>
    <p:sldId id="547" r:id="rId113"/>
    <p:sldId id="792" r:id="rId114"/>
    <p:sldId id="793" r:id="rId115"/>
    <p:sldId id="548" r:id="rId116"/>
    <p:sldId id="549" r:id="rId117"/>
    <p:sldId id="550" r:id="rId118"/>
    <p:sldId id="551" r:id="rId119"/>
    <p:sldId id="552" r:id="rId120"/>
    <p:sldId id="794" r:id="rId121"/>
    <p:sldId id="553" r:id="rId122"/>
    <p:sldId id="554" r:id="rId123"/>
    <p:sldId id="555" r:id="rId124"/>
    <p:sldId id="556" r:id="rId125"/>
    <p:sldId id="557" r:id="rId126"/>
    <p:sldId id="558" r:id="rId127"/>
    <p:sldId id="559" r:id="rId128"/>
    <p:sldId id="560" r:id="rId129"/>
    <p:sldId id="562" r:id="rId130"/>
    <p:sldId id="561" r:id="rId131"/>
    <p:sldId id="563" r:id="rId132"/>
    <p:sldId id="564" r:id="rId133"/>
    <p:sldId id="565" r:id="rId134"/>
    <p:sldId id="566" r:id="rId135"/>
    <p:sldId id="568" r:id="rId136"/>
    <p:sldId id="567" r:id="rId137"/>
    <p:sldId id="795" r:id="rId138"/>
    <p:sldId id="796" r:id="rId139"/>
    <p:sldId id="570" r:id="rId140"/>
    <p:sldId id="571" r:id="rId141"/>
    <p:sldId id="572" r:id="rId142"/>
    <p:sldId id="573" r:id="rId143"/>
    <p:sldId id="574" r:id="rId144"/>
    <p:sldId id="575" r:id="rId145"/>
    <p:sldId id="576" r:id="rId146"/>
    <p:sldId id="577" r:id="rId147"/>
    <p:sldId id="578" r:id="rId148"/>
    <p:sldId id="580" r:id="rId149"/>
    <p:sldId id="430" r:id="rId150"/>
    <p:sldId id="431" r:id="rId151"/>
    <p:sldId id="432" r:id="rId152"/>
    <p:sldId id="433" r:id="rId153"/>
    <p:sldId id="447" r:id="rId154"/>
    <p:sldId id="434" r:id="rId155"/>
    <p:sldId id="435" r:id="rId156"/>
    <p:sldId id="436" r:id="rId157"/>
    <p:sldId id="437" r:id="rId158"/>
    <p:sldId id="581" r:id="rId159"/>
    <p:sldId id="582" r:id="rId160"/>
    <p:sldId id="583" r:id="rId161"/>
    <p:sldId id="584" r:id="rId162"/>
    <p:sldId id="585" r:id="rId163"/>
    <p:sldId id="586" r:id="rId164"/>
    <p:sldId id="587" r:id="rId165"/>
    <p:sldId id="588" r:id="rId166"/>
    <p:sldId id="589" r:id="rId167"/>
    <p:sldId id="590" r:id="rId168"/>
    <p:sldId id="591" r:id="rId169"/>
    <p:sldId id="592" r:id="rId170"/>
    <p:sldId id="593" r:id="rId171"/>
    <p:sldId id="594" r:id="rId172"/>
    <p:sldId id="595" r:id="rId173"/>
    <p:sldId id="596" r:id="rId174"/>
    <p:sldId id="597" r:id="rId175"/>
    <p:sldId id="598" r:id="rId176"/>
    <p:sldId id="599" r:id="rId177"/>
    <p:sldId id="600" r:id="rId178"/>
    <p:sldId id="601" r:id="rId179"/>
    <p:sldId id="602" r:id="rId180"/>
  </p:sldIdLst>
  <p:sldSz cx="9144000" cy="6858000" type="screen4x3"/>
  <p:notesSz cx="6858000" cy="9144000"/>
  <p:custShowLst>
    <p:custShow name="Custom Show 1" id="0">
      <p:sldLst/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tqwovbjbIyYSF1W8htrVlQ==" hashData="0642qMdoIoTmiNXVzNYFoHC53t+wFsXfnd0KR3tCyhxMfeRGFjtwqaLNNCw4xMJAiGaVwy6SqPAWPSF+AfdHOg=="/>
  <p:extLst>
    <p:ext uri="{521415D9-36F7-43E2-AB2F-B90AF26B5E84}">
      <p14:sectionLst xmlns:p14="http://schemas.microsoft.com/office/powerpoint/2010/main">
        <p14:section name="Chapter 2 Objectives" id="{5E913B54-D38F-4B05-9226-6349490ADF73}">
          <p14:sldIdLst>
            <p14:sldId id="330"/>
            <p14:sldId id="773"/>
            <p14:sldId id="774"/>
            <p14:sldId id="972"/>
            <p14:sldId id="375"/>
          </p14:sldIdLst>
        </p14:section>
        <p14:section name="Get Ready" id="{AD00FA30-E22A-42DE-92C9-2584CE301435}">
          <p14:sldIdLst>
            <p14:sldId id="608"/>
            <p14:sldId id="604"/>
            <p14:sldId id="605"/>
            <p14:sldId id="606"/>
            <p14:sldId id="607"/>
          </p14:sldIdLst>
        </p14:section>
        <p14:section name="2.1. Motivations" id="{12FA769E-9978-45EE-97D4-8FBF2418CEF4}">
          <p14:sldIdLst>
            <p14:sldId id="609"/>
            <p14:sldId id="426"/>
          </p14:sldIdLst>
        </p14:section>
        <p14:section name="2.2. Writing a Simple Program" id="{5C41555D-0A53-4146-8C5D-CC6C15DEAF33}">
          <p14:sldIdLst>
            <p14:sldId id="449"/>
            <p14:sldId id="450"/>
            <p14:sldId id="451"/>
            <p14:sldId id="452"/>
            <p14:sldId id="469"/>
            <p14:sldId id="453"/>
            <p14:sldId id="455"/>
            <p14:sldId id="472"/>
            <p14:sldId id="473"/>
            <p14:sldId id="456"/>
            <p14:sldId id="457"/>
            <p14:sldId id="776"/>
            <p14:sldId id="777"/>
            <p14:sldId id="778"/>
            <p14:sldId id="779"/>
            <p14:sldId id="780"/>
            <p14:sldId id="464"/>
            <p14:sldId id="475"/>
            <p14:sldId id="480"/>
            <p14:sldId id="476"/>
            <p14:sldId id="477"/>
            <p14:sldId id="478"/>
            <p14:sldId id="775"/>
            <p14:sldId id="781"/>
          </p14:sldIdLst>
        </p14:section>
        <p14:section name="2.3. Reading Input from the Console" id="{DAEC0B4B-34D7-4FF4-8A88-FB1EA34BFD85}">
          <p14:sldIdLst>
            <p14:sldId id="484"/>
            <p14:sldId id="468"/>
            <p14:sldId id="482"/>
            <p14:sldId id="483"/>
            <p14:sldId id="481"/>
            <p14:sldId id="485"/>
            <p14:sldId id="487"/>
            <p14:sldId id="488"/>
            <p14:sldId id="491"/>
            <p14:sldId id="492"/>
            <p14:sldId id="493"/>
            <p14:sldId id="494"/>
            <p14:sldId id="495"/>
            <p14:sldId id="496"/>
            <p14:sldId id="497"/>
            <p14:sldId id="498"/>
            <p14:sldId id="782"/>
          </p14:sldIdLst>
        </p14:section>
        <p14:section name="2.4. Identifiers" id="{20731B39-942C-4AD3-A7D4-95292E8BB982}">
          <p14:sldIdLst>
            <p14:sldId id="499"/>
            <p14:sldId id="329"/>
            <p14:sldId id="500"/>
            <p14:sldId id="504"/>
            <p14:sldId id="783"/>
          </p14:sldIdLst>
        </p14:section>
        <p14:section name="2.5. Variables, Assignment Statements, and Expressions" id="{996DFEA9-3DF3-4B66-A649-9D2B4F7E7AE6}">
          <p14:sldIdLst>
            <p14:sldId id="502"/>
            <p14:sldId id="503"/>
            <p14:sldId id="505"/>
            <p14:sldId id="506"/>
            <p14:sldId id="507"/>
            <p14:sldId id="508"/>
            <p14:sldId id="509"/>
            <p14:sldId id="510"/>
            <p14:sldId id="511"/>
            <p14:sldId id="512"/>
            <p14:sldId id="784"/>
          </p14:sldIdLst>
        </p14:section>
        <p14:section name="2.6. Simultaneous Assignments" id="{A7E14F30-C8AF-4A2E-AFEF-DA58E4DA4837}">
          <p14:sldIdLst>
            <p14:sldId id="514"/>
            <p14:sldId id="513"/>
            <p14:sldId id="515"/>
            <p14:sldId id="516"/>
            <p14:sldId id="517"/>
            <p14:sldId id="785"/>
          </p14:sldIdLst>
        </p14:section>
        <p14:section name="2.7. Named Constants" id="{135C3BD4-C54B-4E10-AEE5-EA16080B95E8}">
          <p14:sldIdLst>
            <p14:sldId id="518"/>
            <p14:sldId id="519"/>
            <p14:sldId id="520"/>
            <p14:sldId id="521"/>
            <p14:sldId id="522"/>
            <p14:sldId id="603"/>
            <p14:sldId id="523"/>
          </p14:sldIdLst>
        </p14:section>
        <p14:section name="2.8. Numeric Data Types and Operators" id="{E241DC32-4870-4734-AFDF-18A44094FEBE}">
          <p14:sldIdLst>
            <p14:sldId id="524"/>
            <p14:sldId id="525"/>
            <p14:sldId id="526"/>
            <p14:sldId id="527"/>
            <p14:sldId id="528"/>
            <p14:sldId id="529"/>
            <p14:sldId id="534"/>
            <p14:sldId id="530"/>
            <p14:sldId id="531"/>
            <p14:sldId id="532"/>
            <p14:sldId id="533"/>
            <p14:sldId id="535"/>
            <p14:sldId id="537"/>
            <p14:sldId id="536"/>
            <p14:sldId id="538"/>
            <p14:sldId id="540"/>
            <p14:sldId id="539"/>
            <p14:sldId id="541"/>
            <p14:sldId id="542"/>
            <p14:sldId id="543"/>
            <p14:sldId id="786"/>
            <p14:sldId id="787"/>
          </p14:sldIdLst>
        </p14:section>
        <p14:section name="2.9. Evaluating Expressions and Operator Precedence" id="{F4A435E9-A6C7-4552-BCE5-5CB8FF2786DE}">
          <p14:sldIdLst>
            <p14:sldId id="544"/>
            <p14:sldId id="545"/>
            <p14:sldId id="788"/>
            <p14:sldId id="789"/>
            <p14:sldId id="790"/>
            <p14:sldId id="791"/>
            <p14:sldId id="546"/>
            <p14:sldId id="547"/>
            <p14:sldId id="792"/>
            <p14:sldId id="793"/>
          </p14:sldIdLst>
        </p14:section>
        <p14:section name="2.10. Augmented Assignment Operators" id="{85E76CB5-6BEB-41E0-BE9F-1DDD565C61BA}">
          <p14:sldIdLst>
            <p14:sldId id="548"/>
            <p14:sldId id="549"/>
            <p14:sldId id="550"/>
            <p14:sldId id="551"/>
            <p14:sldId id="552"/>
            <p14:sldId id="794"/>
          </p14:sldIdLst>
        </p14:section>
        <p14:section name="2.11. Type Conversions and Rounding" id="{044C497A-C833-424C-A3AB-213A4D3B20A6}">
          <p14:sldIdLst>
            <p14:sldId id="553"/>
            <p14:sldId id="554"/>
            <p14:sldId id="555"/>
            <p14:sldId id="556"/>
            <p14:sldId id="557"/>
            <p14:sldId id="558"/>
            <p14:sldId id="559"/>
            <p14:sldId id="560"/>
            <p14:sldId id="562"/>
            <p14:sldId id="561"/>
            <p14:sldId id="563"/>
            <p14:sldId id="564"/>
            <p14:sldId id="565"/>
            <p14:sldId id="566"/>
            <p14:sldId id="568"/>
            <p14:sldId id="567"/>
            <p14:sldId id="795"/>
            <p14:sldId id="796"/>
          </p14:sldIdLst>
        </p14:section>
        <p14:section name="2.12. Case Study: Displaying the Current Time" id="{D984B511-FAA3-46AE-B5AB-AF26A7A3B991}">
          <p14:sldIdLst>
            <p14:sldId id="570"/>
            <p14:sldId id="571"/>
            <p14:sldId id="572"/>
            <p14:sldId id="573"/>
            <p14:sldId id="574"/>
            <p14:sldId id="575"/>
            <p14:sldId id="576"/>
            <p14:sldId id="577"/>
            <p14:sldId id="578"/>
          </p14:sldIdLst>
        </p14:section>
        <p14:section name="2.13. Software Development Process" id="{F3A904B8-6BA8-41A2-AE17-4EF0560936F5}">
          <p14:sldIdLst>
            <p14:sldId id="580"/>
            <p14:sldId id="430"/>
            <p14:sldId id="431"/>
            <p14:sldId id="432"/>
            <p14:sldId id="433"/>
            <p14:sldId id="447"/>
            <p14:sldId id="434"/>
            <p14:sldId id="435"/>
            <p14:sldId id="436"/>
            <p14:sldId id="437"/>
            <p14:sldId id="581"/>
            <p14:sldId id="582"/>
            <p14:sldId id="583"/>
            <p14:sldId id="584"/>
            <p14:sldId id="585"/>
            <p14:sldId id="586"/>
            <p14:sldId id="587"/>
            <p14:sldId id="588"/>
            <p14:sldId id="589"/>
            <p14:sldId id="590"/>
            <p14:sldId id="591"/>
            <p14:sldId id="592"/>
            <p14:sldId id="593"/>
            <p14:sldId id="594"/>
          </p14:sldIdLst>
        </p14:section>
        <p14:section name="2.14. Case Study: Computing Distances" id="{D391A008-4BE1-4B05-B914-F47F5D691E46}">
          <p14:sldIdLst>
            <p14:sldId id="595"/>
            <p14:sldId id="596"/>
            <p14:sldId id="597"/>
            <p14:sldId id="598"/>
            <p14:sldId id="599"/>
          </p14:sldIdLst>
        </p14:section>
        <p14:section name="End" id="{A59239BA-34BA-4DA0-8BAD-8467C825DE06}">
          <p14:sldIdLst>
            <p14:sldId id="600"/>
            <p14:sldId id="601"/>
            <p14:sldId id="6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64">
          <p15:clr>
            <a:srgbClr val="A4A3A4"/>
          </p15:clr>
        </p15:guide>
        <p15:guide id="2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333FF"/>
    <a:srgbClr val="F2FFEB"/>
    <a:srgbClr val="DAF2FE"/>
    <a:srgbClr val="6B9F25"/>
    <a:srgbClr val="B3E6FF"/>
    <a:srgbClr val="EFFAFF"/>
    <a:srgbClr val="FFFFCC"/>
    <a:srgbClr val="FF9900"/>
    <a:srgbClr val="F7E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76" autoAdjust="0"/>
    <p:restoredTop sz="96720" autoAdjust="0"/>
  </p:normalViewPr>
  <p:slideViewPr>
    <p:cSldViewPr>
      <p:cViewPr varScale="1">
        <p:scale>
          <a:sx n="96" d="100"/>
          <a:sy n="96" d="100"/>
        </p:scale>
        <p:origin x="1872" y="176"/>
      </p:cViewPr>
      <p:guideLst>
        <p:guide orient="horz" pos="864"/>
        <p:guide pos="5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88" y="-96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notesMaster" Target="notesMasters/notesMaster1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presProps" Target="presProps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viewProps" Target="viewProp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theme" Target="theme/theme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C9B6E0E-3217-4A19-A07B-3D01EE0387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FDB8EE8-7C53-490C-9686-35338E0B0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By: Ahmad Tayeb (@ahmad_tayeb)</a:t>
            </a:r>
          </a:p>
          <a:p>
            <a:r>
              <a:rPr lang="en-US" altLang="en-US" dirty="0"/>
              <a:t>https://ajtayeb.kau.edu.sa</a:t>
            </a:r>
          </a:p>
          <a:p>
            <a:endParaRPr lang="en-US" altLang="en-US" dirty="0"/>
          </a:p>
          <a:p>
            <a:r>
              <a:rPr lang="en-US" altLang="en-US" dirty="0"/>
              <a:t>Last Update: 29/8/2020</a:t>
            </a:r>
          </a:p>
          <a:p>
            <a:r>
              <a:rPr lang="en-US" altLang="en-US" dirty="0"/>
              <a:t>Version 2.0</a:t>
            </a:r>
          </a:p>
          <a:p>
            <a:endParaRPr lang="en-US" altLang="en-US" dirty="0"/>
          </a:p>
          <a:p>
            <a:r>
              <a:rPr lang="en-US" altLang="en-US" dirty="0"/>
              <a:t>Textbook:</a:t>
            </a:r>
          </a:p>
          <a:p>
            <a:r>
              <a:rPr lang="en-US" altLang="en-US" dirty="0"/>
              <a:t>Introduction to Programming Using Python, By: Y. </a:t>
            </a:r>
            <a:r>
              <a:rPr lang="en-US" altLang="en-US"/>
              <a:t>Daniel Liang </a:t>
            </a:r>
          </a:p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574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0254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305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825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77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0242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284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509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39454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r>
              <a:rPr lang="ar-SA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26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x = "Hello World"</a:t>
            </a:r>
          </a:p>
          <a:p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8015969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var1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var2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25.8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var3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var4 =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'Python'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var5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 	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Boolean</a:t>
            </a:r>
            <a:endParaRPr lang="en-US" altLang="en-US" sz="11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4754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width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height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"area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width * height)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15292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miles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kilometers = miles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1.609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"kilometers =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kilometers)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1404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variable = input("Enter a value: ")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0227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4106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7525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"34.5"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returns 34.5 (float)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"345"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 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returns 345  (integer)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"3 + 4"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returns 7    (integer)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"51 + (54 * (3 + 2))"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returns 321  (integer)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value of x: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value of x: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Read x as string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Convert value x to number and save it to x  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7963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"Enter a value for radius: "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200" dirty="0">
              <a:highlight>
                <a:srgbClr val="FFFFCC"/>
              </a:highlight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 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5256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value for radius: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 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###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Read input as a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1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1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value for radius: "</a:t>
            </a:r>
            <a:r>
              <a: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Convert the string to a number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1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(radius)</a:t>
            </a:r>
            <a:endParaRPr lang="en-US" altLang="en-US" sz="1100" dirty="0">
              <a:latin typeface="Arial" panose="020B0604020202020204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1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5527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828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name = "Ahmad"</a:t>
            </a:r>
          </a:p>
          <a:p>
            <a:r>
              <a:rPr lang="en-US" dirty="0"/>
              <a:t>print(name)</a:t>
            </a:r>
          </a:p>
          <a:p>
            <a:r>
              <a:rPr lang="en-US" dirty="0"/>
              <a:t>5 / 3</a:t>
            </a:r>
          </a:p>
        </p:txBody>
      </p:sp>
    </p:spTree>
    <p:extLst>
      <p:ext uri="{BB962C8B-B14F-4D97-AF65-F5344CB8AC3E}">
        <p14:creationId xmlns:p14="http://schemas.microsoft.com/office/powerpoint/2010/main" val="34618609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786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100" dirty="0">
              <a:solidFill>
                <a:srgbClr val="808080"/>
              </a:solidFill>
              <a:latin typeface="Arial" panose="020B0604020202020204" pitchFamily="34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6448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first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second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number3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third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(number1 + number2 + number3)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average of"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number1, number2, number3,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average)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4147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42714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first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second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number3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third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(number1 + number2 + number3)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average of"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number1, number2, number3,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average)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5232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first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second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number3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third number: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(number1 + number2 + number3)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average of"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number1, number2, number3,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average)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76408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\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Error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sum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8202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radius: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5470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the first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"for radius"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the second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"for radius"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091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  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1 to variable y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1.0 to variable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value of the expression to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y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addition of y and 1 to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685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x = 20</a:t>
            </a:r>
          </a:p>
          <a:p>
            <a:r>
              <a:rPr lang="en-US" dirty="0"/>
              <a:t>x + 100</a:t>
            </a:r>
          </a:p>
        </p:txBody>
      </p:sp>
    </p:spTree>
    <p:extLst>
      <p:ext uri="{BB962C8B-B14F-4D97-AF65-F5344CB8AC3E}">
        <p14:creationId xmlns:p14="http://schemas.microsoft.com/office/powerpoint/2010/main" val="17483805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x + 1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67092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j = 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10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k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j</a:t>
            </a:r>
            <a:endParaRPr lang="en-US" altLang="en-US" sz="11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06298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count = 1</a:t>
            </a:r>
          </a:p>
          <a:p>
            <a:r>
              <a:rPr lang="en-US" dirty="0"/>
              <a:t>count = count + 1</a:t>
            </a:r>
          </a:p>
        </p:txBody>
      </p:sp>
    </p:spTree>
    <p:extLst>
      <p:ext uri="{BB962C8B-B14F-4D97-AF65-F5344CB8AC3E}">
        <p14:creationId xmlns:p14="http://schemas.microsoft.com/office/powerpoint/2010/main" val="12981270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17068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x, y, name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20.5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</a:t>
            </a:r>
            <a:endParaRPr lang="en-US" altLang="en-US" sz="11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250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 = x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Save x in a temp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y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value in y to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temp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value in temp to y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  <a:p>
            <a:r>
              <a:rPr lang="en-US" dirty="0"/>
              <a:t># </a:t>
            </a:r>
            <a:r>
              <a:rPr lang="en-US" sz="1200" dirty="0">
                <a:solidFill>
                  <a:schemeClr val="accent2"/>
                </a:solidFill>
              </a:rPr>
              <a:t>simultaneous assignment </a:t>
            </a:r>
            <a:endParaRPr lang="en-US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x, y = y, x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Swap x with y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34225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number1, number2, number3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three numbers separated by commas: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average = (number1 + number2 + number3)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average of"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number1, number2, number3,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average)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86240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v-SE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a, b = b, a</a:t>
            </a:r>
            <a:endParaRPr lang="en-US" altLang="en-US" sz="1100" b="1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7986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PI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8668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 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    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n3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 -&gt;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n4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20.0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 	-&gt; 30.0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n5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 	-&gt; 30.0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74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1: Assign a value to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2: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3: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Arial" panose="020B0604020202020204" pitchFamily="34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73968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e1 =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40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e2 =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-60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e3 = +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+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e4 = +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e5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e6 = 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30   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10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2902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4 / 2</a:t>
            </a:r>
          </a:p>
          <a:p>
            <a:r>
              <a:rPr lang="en-US" dirty="0"/>
              <a:t>2 / 4</a:t>
            </a:r>
          </a:p>
        </p:txBody>
      </p:sp>
    </p:spTree>
    <p:extLst>
      <p:ext uri="{BB962C8B-B14F-4D97-AF65-F5344CB8AC3E}">
        <p14:creationId xmlns:p14="http://schemas.microsoft.com/office/powerpoint/2010/main" val="3597269165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5 // 2</a:t>
            </a:r>
          </a:p>
          <a:p>
            <a:r>
              <a:rPr lang="en-US" dirty="0"/>
              <a:t>2 // 4</a:t>
            </a:r>
          </a:p>
        </p:txBody>
      </p:sp>
    </p:spTree>
    <p:extLst>
      <p:ext uri="{BB962C8B-B14F-4D97-AF65-F5344CB8AC3E}">
        <p14:creationId xmlns:p14="http://schemas.microsoft.com/office/powerpoint/2010/main" val="1008227874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2.3 ** 3.5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(-2.5) ** 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10331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100 % 2</a:t>
            </a:r>
          </a:p>
          <a:p>
            <a:r>
              <a:rPr lang="en-US" dirty="0"/>
              <a:t>99 % 2</a:t>
            </a:r>
          </a:p>
        </p:txBody>
      </p:sp>
    </p:spTree>
    <p:extLst>
      <p:ext uri="{BB962C8B-B14F-4D97-AF65-F5344CB8AC3E}">
        <p14:creationId xmlns:p14="http://schemas.microsoft.com/office/powerpoint/2010/main" val="329832803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input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seconds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 for seconds: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Get minutes and remaining seconds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minutes = seconds //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Find minutes in seconds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remainingSeconds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seconds %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Seconds remaining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(seconds,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"seconds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minutes,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"minutes and"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remainingSeconds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"seconds"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30418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input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seconds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 integer for seconds: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Get minutes and remaining seconds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minutes = seconds //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Find minutes in seconds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remainingSeconds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seconds %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Seconds remaining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(seconds,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"seconds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minutes,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"minutes and"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remainingSeconds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"seconds"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26933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r>
              <a:rPr lang="en-US" dirty="0"/>
              <a:t>#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5333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245.0 ** 1000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748775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20e2</a:t>
            </a:r>
          </a:p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123.456e3</a:t>
            </a:r>
          </a:p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20e3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123.456e2</a:t>
            </a:r>
          </a:p>
          <a:p>
            <a:r>
              <a:rPr lang="en-US" alt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123.456-2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8884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1: Assign a value to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b="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2: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3: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725334199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((3 + (4 * x)) / 5) – ((10 * (y - 5) * (a + b + c)) / x) + (9 * ((4 / x) + ((9 + x) / y))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345980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((3 + (4 * x)) / 5) – ((10 * (y - 5) * (a + b + c)) / x) + (9 * ((4 / x) + ((9 + x) / y))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402903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((3 + (4 * x)) / 5) – ((10 * (y - 5) * (a + b + c)) / x) + (9 * ((4 / x) + ((9 + x) / y))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17440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((3 + (4 * x)) / 5) – ((10 * (y - 5) * (a + b + c)) / x) + (9 * ((4 / x) + ((9 + x) / y))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414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s-ES" dirty="0"/>
              <a:t>((3 + (4 * x)) / 5) – ((10 * (y - 5) * (a + b + c)) / x) + (9 * ((4 / x) + ((9 + x) / y))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78213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algn="l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(r +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34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))) -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(a + (b * c) )) + ((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(d *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a)) / (a + (b * d))))</a:t>
            </a:r>
            <a:endParaRPr lang="en-US" alt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381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 * (r ** 2)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181653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count = count + 1</a:t>
            </a:r>
          </a:p>
          <a:p>
            <a:endParaRPr lang="en-US" dirty="0"/>
          </a:p>
          <a:p>
            <a:r>
              <a:rPr lang="en-US" dirty="0"/>
              <a:t>#</a:t>
            </a:r>
          </a:p>
          <a:p>
            <a:r>
              <a:rPr lang="en-US" dirty="0"/>
              <a:t>count +=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727294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x /= 4 + 5.5 * 1.5</a:t>
            </a:r>
          </a:p>
          <a:p>
            <a:r>
              <a:rPr lang="en-US" dirty="0"/>
              <a:t>x = x / (4 + 5.5 * 1.5)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95636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value = 5.6</a:t>
            </a:r>
          </a:p>
          <a:p>
            <a:r>
              <a:rPr lang="en-US" dirty="0"/>
              <a:t>int(value)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387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1: Assign a value to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b="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2: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b="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3: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49901621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value = 5.6</a:t>
            </a:r>
          </a:p>
          <a:p>
            <a:r>
              <a:rPr lang="en-US" dirty="0"/>
              <a:t>round(value)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726690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value = 5.6</a:t>
            </a:r>
          </a:p>
          <a:p>
            <a:r>
              <a:rPr lang="en-US" dirty="0"/>
              <a:t>round(value)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988245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value = 5.6</a:t>
            </a:r>
          </a:p>
          <a:p>
            <a:r>
              <a:rPr lang="en-US" dirty="0"/>
              <a:t>value = int(value)</a:t>
            </a:r>
          </a:p>
          <a:p>
            <a:r>
              <a:rPr lang="en-US" dirty="0"/>
              <a:t>value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4577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value = 5.6</a:t>
            </a:r>
          </a:p>
          <a:p>
            <a:r>
              <a:rPr lang="en-US" dirty="0"/>
              <a:t>str(value)</a:t>
            </a:r>
          </a:p>
          <a:p>
            <a:r>
              <a:rPr lang="en-US" dirty="0"/>
              <a:t>value</a:t>
            </a:r>
          </a:p>
          <a:p>
            <a:r>
              <a:rPr lang="en-US" dirty="0"/>
              <a:t>value = str(value)</a:t>
            </a:r>
          </a:p>
          <a:p>
            <a:r>
              <a:rPr lang="en-US" dirty="0"/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765426914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input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purchase amount: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sales tax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tax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0.06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tax amount with two digits after decimal point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"Sales tax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(tax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8360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input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purchase amount: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sales tax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tax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0.06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tax amount with two digits after decimal point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"Sales tax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(tax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05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107754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for input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purchase amount: 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sales tax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tax = </a:t>
            </a:r>
            <a:r>
              <a:rPr lang="en-US" altLang="en-US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purchaseAmount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0.06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tax amount with two digits after decimal point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"Sales tax is"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(tax *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100.0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3948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4.6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(value))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round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(value))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"4 * 5 + 2"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"04"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"4.5"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"04"</a:t>
            </a: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91480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import time</a:t>
            </a:r>
          </a:p>
          <a:p>
            <a:r>
              <a:rPr lang="en-US" dirty="0" err="1"/>
              <a:t>time.time</a:t>
            </a:r>
            <a:r>
              <a:rPr lang="en-US" dirty="0"/>
              <a:t>()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749390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currentTime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time.time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Get current time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Obtain the total seconds since midnight, Jan 1, 1970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totalSeconds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currentTime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Get the current second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currentSecond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totalSeconds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Obtain the total minutes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totalMinutes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totalSeconds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the current minute in the hour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currentMinute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totalMinutes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Obtain the total hours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totalHours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totalMinutes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the current hour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currentHour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totalHours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%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24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"Current time is 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currentHour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":"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currentMinute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":"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currentSecond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GMT"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5362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1: Assign a value to radius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b="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2: Compute area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b="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b="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3: Display results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b="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b="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b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994123079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Enter yearly interest rate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annualInterestRate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annual interest rate, e.g., 8.25: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annualInterestRate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1200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Enter number of years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numberOfYears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number of years as an integer, e.g., 5: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Enter loan amount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loanAmount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loan amount, e.g., 120000.95: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Calculate payment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monthlyPayment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loanAmount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 (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 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monthlyInterestRate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** 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numberOfYears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totalPayment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monthlyPayment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numberOfYears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monthly payment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monthlyPayment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total payment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totalPayment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/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100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20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446170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Enter the first point with two float values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x1, y1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x1 and y1 for Point 1: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Enter the second point with two float values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x2, y2 = 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x2 and y2 for Point 2: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the distance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distance = ((x1 - x2) * (x1 - x2) + (y1 - y2) * (y1 - y2)) **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distance between the two points is"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distance)</a:t>
            </a:r>
            <a:endParaRPr lang="en-US" altLang="en-US" sz="1050" dirty="0">
              <a:latin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26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a value to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</a:t>
            </a: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radius is now 20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2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radius, </a:t>
            </a:r>
            <a:r>
              <a:rPr lang="en-US" altLang="en-US" sz="12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510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346474-3DAD-418F-99CD-1D8A693FCBCF}"/>
              </a:ext>
            </a:extLst>
          </p:cNvPr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C8A424-8329-4235-B957-FAF1845AACE8}"/>
              </a:ext>
            </a:extLst>
          </p:cNvPr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740" y="3183624"/>
            <a:ext cx="8380520" cy="192273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740" y="5236867"/>
            <a:ext cx="838052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646272"/>
            <a:ext cx="1854203" cy="187517"/>
          </a:xfrm>
        </p:spPr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646272"/>
            <a:ext cx="3617103" cy="187517"/>
          </a:xfrm>
        </p:spPr>
        <p:txBody>
          <a:bodyPr/>
          <a:lstStyle>
            <a:lvl1pPr>
              <a:defRPr cap="none"/>
            </a:lvl1pPr>
          </a:lstStyle>
          <a:p>
            <a:r>
              <a:rPr lang="en-US" altLang="en-US"/>
              <a:t>© Copyright 2012 by Pearson Education, Inc.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646272"/>
            <a:ext cx="984019" cy="18751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3C270E32-1BE1-44E9-8802-D545C568A1FB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381740" y="5106357"/>
            <a:ext cx="8380520" cy="1828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42FE38F-A080-4F8C-A2EE-EF4B731E7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5" y="195071"/>
            <a:ext cx="8495930" cy="211336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CDCBD9-F8BE-4F0E-9C52-E2B0F5FB019A}"/>
              </a:ext>
            </a:extLst>
          </p:cNvPr>
          <p:cNvCxnSpPr>
            <a:cxnSpLocks/>
          </p:cNvCxnSpPr>
          <p:nvPr/>
        </p:nvCxnSpPr>
        <p:spPr>
          <a:xfrm flipH="1" flipV="1">
            <a:off x="35512" y="2"/>
            <a:ext cx="3809" cy="685799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AE1EE2-4846-41F9-AC6B-D9834B0B3586}"/>
              </a:ext>
            </a:extLst>
          </p:cNvPr>
          <p:cNvCxnSpPr>
            <a:cxnSpLocks/>
          </p:cNvCxnSpPr>
          <p:nvPr/>
        </p:nvCxnSpPr>
        <p:spPr>
          <a:xfrm flipV="1">
            <a:off x="9104678" y="1"/>
            <a:ext cx="0" cy="685799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479CEC-A510-4FBA-B849-4EE03495CA48}"/>
              </a:ext>
            </a:extLst>
          </p:cNvPr>
          <p:cNvCxnSpPr>
            <a:cxnSpLocks/>
          </p:cNvCxnSpPr>
          <p:nvPr/>
        </p:nvCxnSpPr>
        <p:spPr>
          <a:xfrm>
            <a:off x="0" y="28438"/>
            <a:ext cx="9141790" cy="9301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80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_Title and_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9093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5070E-F296-40E9-86B5-0C43517ADB95}" type="slidenum">
              <a:rPr lang="en-US" altLang="en-US" smtClean="0"/>
              <a:pPr/>
              <a:t>‹#›</a:t>
            </a:fld>
            <a:endParaRPr lang="en-US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399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580CF-021F-44F7-B8F9-C53AF86F444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9891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BB940-760F-44B0-A070-292182FA324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75479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BAD7F-AAFB-44EC-B880-2B3B14160B9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540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FFB-3226-4BA9-864E-2791D4844CC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847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D4B5BA-D4A0-44EF-9C05-AE90F1B9C3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2468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093B3-F89B-4E67-9EA3-432D4FD88BE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1069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BDFD2-2EEF-47A2-B9FD-5C43B30AA6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05971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D2325-F51F-4CCB-9C19-49C01E7BA59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973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5460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855022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 algn="l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622341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9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D2542-5A33-4E2C-863D-145C3564062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322678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9EAA3A6-8930-4E04-BD7A-70348C3D3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280437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E125C-DA19-42DA-8C07-FA8039F5119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4367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8729288-CC54-4647-B966-CF553EF1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938388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FF6332-602A-4C2A-BD1E-7565ECDF5B6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3835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eckPoint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E1459-023C-4CE0-AEEC-5450F8A52B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87817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t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95A7A2-86C3-43C2-8CD6-7FC03438819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199801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ution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DB262E2-A031-4834-9A35-A9D005147523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6304" y="120906"/>
            <a:ext cx="742067" cy="74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40404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53376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c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A210D16-C483-4164-8687-3E44F7E94A9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3" y="96133"/>
            <a:ext cx="361067" cy="36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34471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622049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ection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Copyright 2012 by Pearson Education, Inc.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628650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129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646272"/>
            <a:ext cx="18542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646272"/>
            <a:ext cx="36171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cap="none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© Copyright 2012 by </a:t>
            </a:r>
            <a:r>
              <a:rPr lang="en-US" dirty="0" err="1"/>
              <a:t>pearson</a:t>
            </a:r>
            <a:r>
              <a:rPr lang="en-US" dirty="0"/>
              <a:t> education, </a:t>
            </a:r>
            <a:r>
              <a:rPr lang="en-US" dirty="0" err="1"/>
              <a:t>inc.</a:t>
            </a:r>
            <a:r>
              <a:rPr lang="en-US" dirty="0"/>
              <a:t> All rights reserved.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646272"/>
            <a:ext cx="984019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bg1"/>
                </a:solidFill>
              </a:defRPr>
            </a:lvl1pPr>
          </a:lstStyle>
          <a:p>
            <a:fld id="{FBEC546F-0438-4796-BF8E-3B0AFDB8802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9453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  <p:sldLayoutId id="2147483768" r:id="rId14"/>
    <p:sldLayoutId id="2147483769" r:id="rId15"/>
    <p:sldLayoutId id="2147483770" r:id="rId16"/>
    <p:sldLayoutId id="2147483771" r:id="rId17"/>
    <p:sldLayoutId id="2147483772" r:id="rId18"/>
    <p:sldLayoutId id="2147483773" r:id="rId19"/>
    <p:sldLayoutId id="2147483774" r:id="rId20"/>
    <p:sldLayoutId id="2147483775" r:id="rId21"/>
    <p:sldLayoutId id="2147483776" r:id="rId22"/>
    <p:sldLayoutId id="2147483777" r:id="rId23"/>
    <p:sldLayoutId id="2147483778" r:id="rId24"/>
    <p:sldLayoutId id="2147483779" r:id="rId25"/>
    <p:sldLayoutId id="2147483780" r:id="rId26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b="0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74320" algn="justLow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152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83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83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83.xml"/></Relationships>
</file>

<file path=ppt/slides/_rels/slide10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111.xml"/><Relationship Id="rId7" Type="http://schemas.openxmlformats.org/officeDocument/2006/relationships/hyperlink" Target="https://youtu.be/14W9N2P3p0Q" TargetMode="External"/><Relationship Id="rId2" Type="http://schemas.openxmlformats.org/officeDocument/2006/relationships/slide" Target="slide10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13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0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80.png"/><Relationship Id="rId7" Type="http://schemas.openxmlformats.org/officeDocument/2006/relationships/slide" Target="slide106.xml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slide" Target="slide111.xml"/></Relationships>
</file>

<file path=ppt/slides/_rels/slide10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90.png"/><Relationship Id="rId7" Type="http://schemas.openxmlformats.org/officeDocument/2006/relationships/slide" Target="slide106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slide" Target="slide111.xml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00.png"/><Relationship Id="rId7" Type="http://schemas.openxmlformats.org/officeDocument/2006/relationships/slide" Target="slide106.xml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slide" Target="slide1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hyperlink" Target="https://youtu.be/mGZQHDSaoB0" TargetMode="External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10.png"/><Relationship Id="rId7" Type="http://schemas.openxmlformats.org/officeDocument/2006/relationships/slide" Target="slide106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slide" Target="slide111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5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05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hyperlink" Target="https://youtu.be/oN5gtIq3H8E" TargetMode="External"/><Relationship Id="rId4" Type="http://schemas.openxmlformats.org/officeDocument/2006/relationships/image" Target="../media/image14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5.xml"/><Relationship Id="rId4" Type="http://schemas.openxmlformats.org/officeDocument/2006/relationships/image" Target="../media/image12.png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15.xml"/><Relationship Id="rId4" Type="http://schemas.openxmlformats.org/officeDocument/2006/relationships/image" Target="../media/image12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slide" Target="slide115.xml"/><Relationship Id="rId4" Type="http://schemas.openxmlformats.org/officeDocument/2006/relationships/image" Target="../media/image12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Relationship Id="rId5" Type="http://schemas.openxmlformats.org/officeDocument/2006/relationships/slide" Target="slide115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15.xml"/></Relationships>
</file>

<file path=ppt/slides/_rels/slide121.xml.rels><?xml version="1.0" encoding="UTF-8" standalone="yes"?>
<Relationships xmlns="http://schemas.openxmlformats.org/package/2006/relationships"><Relationship Id="rId8" Type="http://schemas.openxmlformats.org/officeDocument/2006/relationships/slide" Target="slide127.xml"/><Relationship Id="rId13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slide" Target="slide124.xml"/><Relationship Id="rId12" Type="http://schemas.openxmlformats.org/officeDocument/2006/relationships/slide" Target="slide2.xml"/><Relationship Id="rId2" Type="http://schemas.openxmlformats.org/officeDocument/2006/relationships/hyperlink" Target="https://youtu.be/mVQJtQbZXzk" TargetMode="External"/><Relationship Id="rId1" Type="http://schemas.openxmlformats.org/officeDocument/2006/relationships/slideLayout" Target="../slideLayouts/slideLayout10.xml"/><Relationship Id="rId6" Type="http://schemas.openxmlformats.org/officeDocument/2006/relationships/slide" Target="slide123.xml"/><Relationship Id="rId11" Type="http://schemas.openxmlformats.org/officeDocument/2006/relationships/slide" Target="slide137.xml"/><Relationship Id="rId5" Type="http://schemas.openxmlformats.org/officeDocument/2006/relationships/slide" Target="slide122.xml"/><Relationship Id="rId10" Type="http://schemas.openxmlformats.org/officeDocument/2006/relationships/slide" Target="slide130.xml"/><Relationship Id="rId4" Type="http://schemas.openxmlformats.org/officeDocument/2006/relationships/hyperlink" Target="https://youtu.be/5znGlwHoH04" TargetMode="External"/><Relationship Id="rId9" Type="http://schemas.openxmlformats.org/officeDocument/2006/relationships/slide" Target="slide129.xml"/><Relationship Id="rId14" Type="http://schemas.openxmlformats.org/officeDocument/2006/relationships/image" Target="../media/image19.png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1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slide" Target="slide121.xml"/><Relationship Id="rId4" Type="http://schemas.openxmlformats.org/officeDocument/2006/relationships/image" Target="../media/image12.png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21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Relationship Id="rId6" Type="http://schemas.openxmlformats.org/officeDocument/2006/relationships/slide" Target="slide121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1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mGZQHDSaoB0?t=414" TargetMode="External"/><Relationship Id="rId3" Type="http://schemas.openxmlformats.org/officeDocument/2006/relationships/slide" Target="slide33.xml"/><Relationship Id="rId7" Type="http://schemas.openxmlformats.org/officeDocument/2006/relationships/image" Target="../media/image14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2.xml"/><Relationship Id="rId5" Type="http://schemas.openxmlformats.org/officeDocument/2006/relationships/slide" Target="slide35.xml"/><Relationship Id="rId4" Type="http://schemas.openxmlformats.org/officeDocument/2006/relationships/slide" Target="slide34.xml"/><Relationship Id="rId9" Type="http://schemas.openxmlformats.org/officeDocument/2006/relationships/image" Target="../media/image19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21.xml"/><Relationship Id="rId4" Type="http://schemas.openxmlformats.org/officeDocument/2006/relationships/image" Target="../media/image12.png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21.xml"/></Relationships>
</file>

<file path=ppt/slides/_rels/slide1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repl.it/@AhmadTayebKAU/CPIT110Chapter2SalesTax#main.py" TargetMode="Externa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1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121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39.pn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1.xml"/><Relationship Id="rId4" Type="http://schemas.openxmlformats.org/officeDocument/2006/relationships/image" Target="../media/image12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21.xml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21.xml"/><Relationship Id="rId4" Type="http://schemas.openxmlformats.org/officeDocument/2006/relationships/image" Target="../media/image12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4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hyperlink" Target="https://youtu.be/p1Z0NKwv-L4" TargetMode="Externa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39.xml"/><Relationship Id="rId4" Type="http://schemas.openxmlformats.org/officeDocument/2006/relationships/image" Target="../media/image12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9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39.xml"/><Relationship Id="rId4" Type="http://schemas.openxmlformats.org/officeDocument/2006/relationships/image" Target="../media/image12.png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39.xml"/><Relationship Id="rId4" Type="http://schemas.openxmlformats.org/officeDocument/2006/relationships/image" Target="../media/image12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9.xml"/></Relationships>
</file>

<file path=ppt/slides/_rels/slide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9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2ShowCurrentTime#main.py" TargetMode="External"/><Relationship Id="rId5" Type="http://schemas.openxmlformats.org/officeDocument/2006/relationships/slide" Target="slide139.xml"/><Relationship Id="rId4" Type="http://schemas.openxmlformats.org/officeDocument/2006/relationships/image" Target="../media/image12.png"/></Relationships>
</file>

<file path=ppt/slides/_rels/slide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9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hyperlink" Target="https://youtu.be/CrpDtMxXc3E" TargetMode="External"/><Relationship Id="rId2" Type="http://schemas.openxmlformats.org/officeDocument/2006/relationships/hyperlink" Target="https://youtu.be/cmvC3Bd8Bcc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159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2ComputeLoan#main.py" TargetMode="External"/><Relationship Id="rId5" Type="http://schemas.openxmlformats.org/officeDocument/2006/relationships/slide" Target="slide148.xml"/><Relationship Id="rId4" Type="http://schemas.openxmlformats.org/officeDocument/2006/relationships/image" Target="../media/image12.png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48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48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7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png"/><Relationship Id="rId5" Type="http://schemas.openxmlformats.org/officeDocument/2006/relationships/hyperlink" Target="https://youtu.be/sMka6K7paZ4" TargetMode="External"/><Relationship Id="rId4" Type="http://schemas.openxmlformats.org/officeDocument/2006/relationships/image" Target="../media/image14.png"/></Relationships>
</file>

<file path=ppt/slides/_rels/slide1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slide" Target="slide2.xml"/><Relationship Id="rId7" Type="http://schemas.openxmlformats.org/officeDocument/2006/relationships/image" Target="../media/image55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slide" Target="slide172.xml"/><Relationship Id="rId4" Type="http://schemas.openxmlformats.org/officeDocument/2006/relationships/image" Target="../media/image12.png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72.xml"/><Relationship Id="rId4" Type="http://schemas.openxmlformats.org/officeDocument/2006/relationships/image" Target="../media/image12.pn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72.xml"/></Relationships>
</file>

<file path=ppt/slides/_rels/slide1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repl.it/@AhmadTayebKAU/CPIT110Chapter2ComputeDistance#main.py" TargetMode="Externa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2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slide" Target="slide179.xml"/><Relationship Id="rId2" Type="http://schemas.openxmlformats.org/officeDocument/2006/relationships/slide" Target="slide17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hyperlink" Target="https://liveexample-ppe.pearsoncmg.com/selftest/selftestpy?chapter=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csu.kau.edu.sa/pages-cpit-110labsar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hyperlink" Target="https://youtu.be/Vyi9B2vBVzU" TargetMode="External"/><Relationship Id="rId18" Type="http://schemas.openxmlformats.org/officeDocument/2006/relationships/slide" Target="slide13.xml"/><Relationship Id="rId26" Type="http://schemas.openxmlformats.org/officeDocument/2006/relationships/slide" Target="slide115.xml"/><Relationship Id="rId3" Type="http://schemas.openxmlformats.org/officeDocument/2006/relationships/image" Target="../media/image11.png"/><Relationship Id="rId21" Type="http://schemas.openxmlformats.org/officeDocument/2006/relationships/slide" Target="slide59.xml"/><Relationship Id="rId7" Type="http://schemas.openxmlformats.org/officeDocument/2006/relationships/hyperlink" Target="https://youtu.be/oN5gtIq3H8E" TargetMode="External"/><Relationship Id="rId12" Type="http://schemas.openxmlformats.org/officeDocument/2006/relationships/hyperlink" Target="https://youtu.be/BAauuxm-n7M" TargetMode="External"/><Relationship Id="rId17" Type="http://schemas.openxmlformats.org/officeDocument/2006/relationships/slide" Target="slide12.xml"/><Relationship Id="rId25" Type="http://schemas.openxmlformats.org/officeDocument/2006/relationships/slide" Target="slide105.xml"/><Relationship Id="rId33" Type="http://schemas.openxmlformats.org/officeDocument/2006/relationships/slide" Target="slide179.xml"/><Relationship Id="rId2" Type="http://schemas.openxmlformats.org/officeDocument/2006/relationships/hyperlink" Target="https://youtu.be/sMka6K7paZ4" TargetMode="External"/><Relationship Id="rId16" Type="http://schemas.openxmlformats.org/officeDocument/2006/relationships/hyperlink" Target="https://youtu.be/mGZQHDSaoB0" TargetMode="External"/><Relationship Id="rId20" Type="http://schemas.openxmlformats.org/officeDocument/2006/relationships/slide" Target="slide54.xml"/><Relationship Id="rId29" Type="http://schemas.openxmlformats.org/officeDocument/2006/relationships/slide" Target="slide148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youtu.be/5znGlwHoH04" TargetMode="External"/><Relationship Id="rId11" Type="http://schemas.openxmlformats.org/officeDocument/2006/relationships/hyperlink" Target="https://youtu.be/1R7TOipah70" TargetMode="External"/><Relationship Id="rId24" Type="http://schemas.openxmlformats.org/officeDocument/2006/relationships/slide" Target="slide83.xml"/><Relationship Id="rId32" Type="http://schemas.openxmlformats.org/officeDocument/2006/relationships/slide" Target="slide4.xml"/><Relationship Id="rId5" Type="http://schemas.openxmlformats.org/officeDocument/2006/relationships/hyperlink" Target="https://youtu.be/p1Z0NKwv-L4" TargetMode="External"/><Relationship Id="rId15" Type="http://schemas.openxmlformats.org/officeDocument/2006/relationships/hyperlink" Target="https://youtu.be/mGZQHDSaoB0?t=414" TargetMode="External"/><Relationship Id="rId23" Type="http://schemas.openxmlformats.org/officeDocument/2006/relationships/slide" Target="slide76.xml"/><Relationship Id="rId28" Type="http://schemas.openxmlformats.org/officeDocument/2006/relationships/slide" Target="slide139.xml"/><Relationship Id="rId10" Type="http://schemas.openxmlformats.org/officeDocument/2006/relationships/hyperlink" Target="https://youtu.be/M0B8wubQpyE" TargetMode="External"/><Relationship Id="rId19" Type="http://schemas.openxmlformats.org/officeDocument/2006/relationships/slide" Target="slide37.xml"/><Relationship Id="rId31" Type="http://schemas.openxmlformats.org/officeDocument/2006/relationships/slide" Target="slide3.xml"/><Relationship Id="rId4" Type="http://schemas.openxmlformats.org/officeDocument/2006/relationships/hyperlink" Target="https://youtu.be/CrpDtMxXc3E" TargetMode="External"/><Relationship Id="rId9" Type="http://schemas.openxmlformats.org/officeDocument/2006/relationships/hyperlink" Target="https://youtu.be/ujCQN-3Rr5A" TargetMode="External"/><Relationship Id="rId14" Type="http://schemas.openxmlformats.org/officeDocument/2006/relationships/hyperlink" Target="https://youtu.be/6amTUWyGwvE" TargetMode="External"/><Relationship Id="rId22" Type="http://schemas.openxmlformats.org/officeDocument/2006/relationships/slide" Target="slide70.xml"/><Relationship Id="rId27" Type="http://schemas.openxmlformats.org/officeDocument/2006/relationships/slide" Target="slide121.xml"/><Relationship Id="rId30" Type="http://schemas.openxmlformats.org/officeDocument/2006/relationships/slide" Target="slide172.xml"/><Relationship Id="rId8" Type="http://schemas.openxmlformats.org/officeDocument/2006/relationships/hyperlink" Target="https://youtu.be/14W9N2P3p0Q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repl.it/@AhmadTayebKAU/CPIT110Chapter2ComputeArea#main.py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" Target="slide2.xm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12.png"/><Relationship Id="rId4" Type="http://schemas.openxmlformats.org/officeDocument/2006/relationships/slide" Target="slide2.xml"/><Relationship Id="rId9" Type="http://schemas.openxmlformats.org/officeDocument/2006/relationships/slide" Target="slide2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30.xml"/><Relationship Id="rId13" Type="http://schemas.openxmlformats.org/officeDocument/2006/relationships/hyperlink" Target="https://repl.it/languages/python3" TargetMode="External"/><Relationship Id="rId3" Type="http://schemas.openxmlformats.org/officeDocument/2006/relationships/slide" Target="slide42.xml"/><Relationship Id="rId7" Type="http://schemas.openxmlformats.org/officeDocument/2006/relationships/slide" Target="slide94.xml"/><Relationship Id="rId12" Type="http://schemas.openxmlformats.org/officeDocument/2006/relationships/image" Target="../media/image12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8.xml"/><Relationship Id="rId6" Type="http://schemas.openxmlformats.org/officeDocument/2006/relationships/slide" Target="slide78.xml"/><Relationship Id="rId11" Type="http://schemas.openxmlformats.org/officeDocument/2006/relationships/slide" Target="slide2.xml"/><Relationship Id="rId5" Type="http://schemas.openxmlformats.org/officeDocument/2006/relationships/slide" Target="slide74.xml"/><Relationship Id="rId10" Type="http://schemas.openxmlformats.org/officeDocument/2006/relationships/slide" Target="slide159.xml"/><Relationship Id="rId4" Type="http://schemas.openxmlformats.org/officeDocument/2006/relationships/slide" Target="slide44.xml"/><Relationship Id="rId9" Type="http://schemas.openxmlformats.org/officeDocument/2006/relationships/slide" Target="slide140.xml"/><Relationship Id="rId1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13.xml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slide" Target="slide41.xml"/><Relationship Id="rId7" Type="http://schemas.openxmlformats.org/officeDocument/2006/relationships/slide" Target="slide52.xml"/><Relationship Id="rId12" Type="http://schemas.openxmlformats.org/officeDocument/2006/relationships/image" Target="../media/image19.png"/><Relationship Id="rId2" Type="http://schemas.openxmlformats.org/officeDocument/2006/relationships/slide" Target="slide38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51.xml"/><Relationship Id="rId11" Type="http://schemas.openxmlformats.org/officeDocument/2006/relationships/hyperlink" Target="https://youtu.be/6amTUWyGwvE" TargetMode="External"/><Relationship Id="rId5" Type="http://schemas.openxmlformats.org/officeDocument/2006/relationships/slide" Target="slide44.xml"/><Relationship Id="rId10" Type="http://schemas.openxmlformats.org/officeDocument/2006/relationships/image" Target="../media/image14.png"/><Relationship Id="rId4" Type="http://schemas.openxmlformats.org/officeDocument/2006/relationships/slide" Target="slide42.xml"/><Relationship Id="rId9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13" Type="http://schemas.openxmlformats.org/officeDocument/2006/relationships/slide" Target="slide104.xml"/><Relationship Id="rId18" Type="http://schemas.openxmlformats.org/officeDocument/2006/relationships/slide" Target="slide120.xml"/><Relationship Id="rId3" Type="http://schemas.openxmlformats.org/officeDocument/2006/relationships/slide" Target="slide35.xml"/><Relationship Id="rId21" Type="http://schemas.openxmlformats.org/officeDocument/2006/relationships/slide" Target="slide138.xml"/><Relationship Id="rId7" Type="http://schemas.openxmlformats.org/officeDocument/2006/relationships/slide" Target="slide54.xml"/><Relationship Id="rId12" Type="http://schemas.openxmlformats.org/officeDocument/2006/relationships/slide" Target="slide103.xml"/><Relationship Id="rId17" Type="http://schemas.openxmlformats.org/officeDocument/2006/relationships/slide" Target="slide115.xml"/><Relationship Id="rId2" Type="http://schemas.openxmlformats.org/officeDocument/2006/relationships/slide" Target="slide13.xml"/><Relationship Id="rId16" Type="http://schemas.openxmlformats.org/officeDocument/2006/relationships/slide" Target="slide114.xml"/><Relationship Id="rId20" Type="http://schemas.openxmlformats.org/officeDocument/2006/relationships/slide" Target="slide137.xml"/><Relationship Id="rId1" Type="http://schemas.openxmlformats.org/officeDocument/2006/relationships/slideLayout" Target="../slideLayouts/slideLayout8.xml"/><Relationship Id="rId6" Type="http://schemas.openxmlformats.org/officeDocument/2006/relationships/slide" Target="slide53.xml"/><Relationship Id="rId11" Type="http://schemas.openxmlformats.org/officeDocument/2006/relationships/slide" Target="slide83.xml"/><Relationship Id="rId5" Type="http://schemas.openxmlformats.org/officeDocument/2006/relationships/slide" Target="slide37.xml"/><Relationship Id="rId15" Type="http://schemas.openxmlformats.org/officeDocument/2006/relationships/slide" Target="slide113.xml"/><Relationship Id="rId23" Type="http://schemas.openxmlformats.org/officeDocument/2006/relationships/image" Target="../media/image12.png"/><Relationship Id="rId10" Type="http://schemas.openxmlformats.org/officeDocument/2006/relationships/slide" Target="slide75.xml"/><Relationship Id="rId19" Type="http://schemas.openxmlformats.org/officeDocument/2006/relationships/slide" Target="slide121.xml"/><Relationship Id="rId4" Type="http://schemas.openxmlformats.org/officeDocument/2006/relationships/slide" Target="slide36.xml"/><Relationship Id="rId9" Type="http://schemas.openxmlformats.org/officeDocument/2006/relationships/slide" Target="slide70.xml"/><Relationship Id="rId14" Type="http://schemas.openxmlformats.org/officeDocument/2006/relationships/slide" Target="slide105.xml"/><Relationship Id="rId22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s://repl.it/@AhmadTayebKAU/CPIT110Chapter2ComputeAreaWithConsoleInput#main.py" TargetMode="External"/><Relationship Id="rId3" Type="http://schemas.openxmlformats.org/officeDocument/2006/relationships/slide" Target="slide14.xml"/><Relationship Id="rId7" Type="http://schemas.openxmlformats.org/officeDocument/2006/relationships/slide" Target="slide37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20.png"/><Relationship Id="rId9" Type="http://schemas.openxmlformats.org/officeDocument/2006/relationships/image" Target="../media/image2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epl.it/@AhmadTayebKAU/CPIT110Chapter2ComputeAverage#main.py" TargetMode="Externa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7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3.xml"/><Relationship Id="rId13" Type="http://schemas.openxmlformats.org/officeDocument/2006/relationships/slide" Target="slide148.xml"/><Relationship Id="rId3" Type="http://schemas.openxmlformats.org/officeDocument/2006/relationships/slide" Target="slide37.xml"/><Relationship Id="rId7" Type="http://schemas.openxmlformats.org/officeDocument/2006/relationships/slide" Target="slide76.xml"/><Relationship Id="rId12" Type="http://schemas.openxmlformats.org/officeDocument/2006/relationships/slide" Target="slide139.xml"/><Relationship Id="rId2" Type="http://schemas.openxmlformats.org/officeDocument/2006/relationships/slide" Target="slide1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0.xml"/><Relationship Id="rId11" Type="http://schemas.openxmlformats.org/officeDocument/2006/relationships/slide" Target="slide121.xml"/><Relationship Id="rId5" Type="http://schemas.openxmlformats.org/officeDocument/2006/relationships/slide" Target="slide59.xml"/><Relationship Id="rId15" Type="http://schemas.openxmlformats.org/officeDocument/2006/relationships/slide" Target="slide2.xml"/><Relationship Id="rId10" Type="http://schemas.openxmlformats.org/officeDocument/2006/relationships/slide" Target="slide115.xml"/><Relationship Id="rId4" Type="http://schemas.openxmlformats.org/officeDocument/2006/relationships/slide" Target="slide54.xml"/><Relationship Id="rId9" Type="http://schemas.openxmlformats.org/officeDocument/2006/relationships/slide" Target="slide105.xml"/><Relationship Id="rId14" Type="http://schemas.openxmlformats.org/officeDocument/2006/relationships/slide" Target="slide17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Relationship Id="rId5" Type="http://schemas.openxmlformats.org/officeDocument/2006/relationships/slide" Target="slide37.xml"/><Relationship Id="rId4" Type="http://schemas.openxmlformats.org/officeDocument/2006/relationships/image" Target="../media/image1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7" Type="http://schemas.openxmlformats.org/officeDocument/2006/relationships/image" Target="../media/image19.png"/><Relationship Id="rId2" Type="http://schemas.openxmlformats.org/officeDocument/2006/relationships/slide" Target="slide57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youtu.be/Vyi9B2vBVzU" TargetMode="External"/><Relationship Id="rId5" Type="http://schemas.openxmlformats.org/officeDocument/2006/relationships/image" Target="../media/image14.png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4.xml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Relationship Id="rId4" Type="http://schemas.openxmlformats.org/officeDocument/2006/relationships/slide" Target="slide54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" Target="slide62.xml"/><Relationship Id="rId7" Type="http://schemas.openxmlformats.org/officeDocument/2006/relationships/slide" Target="slide2.xml"/><Relationship Id="rId2" Type="http://schemas.openxmlformats.org/officeDocument/2006/relationships/slide" Target="slide60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67.xml"/><Relationship Id="rId5" Type="http://schemas.openxmlformats.org/officeDocument/2006/relationships/slide" Target="slide66.xml"/><Relationship Id="rId10" Type="http://schemas.openxmlformats.org/officeDocument/2006/relationships/image" Target="../media/image19.png"/><Relationship Id="rId4" Type="http://schemas.openxmlformats.org/officeDocument/2006/relationships/slide" Target="slide63.xml"/><Relationship Id="rId9" Type="http://schemas.openxmlformats.org/officeDocument/2006/relationships/hyperlink" Target="https://youtu.be/BAauuxm-n7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9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59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9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slide" Target="slide59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image" Target="../media/image12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1R7TOipah70" TargetMode="External"/><Relationship Id="rId3" Type="http://schemas.openxmlformats.org/officeDocument/2006/relationships/slide" Target="slide73.xml"/><Relationship Id="rId7" Type="http://schemas.openxmlformats.org/officeDocument/2006/relationships/image" Target="../media/image14.png"/><Relationship Id="rId2" Type="http://schemas.openxmlformats.org/officeDocument/2006/relationships/slide" Target="slide72.xml"/><Relationship Id="rId1" Type="http://schemas.openxmlformats.org/officeDocument/2006/relationships/slideLayout" Target="../slideLayouts/slideLayout10.xml"/><Relationship Id="rId6" Type="http://schemas.openxmlformats.org/officeDocument/2006/relationships/slide" Target="slide2.xml"/><Relationship Id="rId5" Type="http://schemas.openxmlformats.org/officeDocument/2006/relationships/slide" Target="slide75.xml"/><Relationship Id="rId4" Type="http://schemas.openxmlformats.org/officeDocument/2006/relationships/slide" Target="slide74.xml"/><Relationship Id="rId9" Type="http://schemas.openxmlformats.org/officeDocument/2006/relationships/image" Target="../media/image19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0.xml"/><Relationship Id="rId4" Type="http://schemas.openxmlformats.org/officeDocument/2006/relationships/image" Target="../media/image1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0.xml"/><Relationship Id="rId4" Type="http://schemas.openxmlformats.org/officeDocument/2006/relationships/image" Target="../media/image1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4.xml"/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0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repl.it/@AhmadTayebKAU/CPIT110Chapter2ComputeAverageWithSimultaneousAssignment#main.py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0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0.xml"/><Relationship Id="rId4" Type="http://schemas.openxmlformats.org/officeDocument/2006/relationships/image" Target="../media/image12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slide" Target="slide79.xml"/><Relationship Id="rId7" Type="http://schemas.openxmlformats.org/officeDocument/2006/relationships/hyperlink" Target="https://youtu.be/M0B8wubQpyE" TargetMode="External"/><Relationship Id="rId2" Type="http://schemas.openxmlformats.org/officeDocument/2006/relationships/slide" Target="slide7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4.png"/><Relationship Id="rId5" Type="http://schemas.openxmlformats.org/officeDocument/2006/relationships/slide" Target="slide2.xml"/><Relationship Id="rId4" Type="http://schemas.openxmlformats.org/officeDocument/2006/relationships/slide" Target="slide80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6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slide" Target="slide14.xml"/><Relationship Id="rId7" Type="http://schemas.openxmlformats.org/officeDocument/2006/relationships/hyperlink" Target="https://repl.it/@AhmadTayebKAU/CPIT110Chapter2ComputeAreaWithConstant#main.py" TargetMode="Externa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6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1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6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6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6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slide" Target="slide87.xml"/><Relationship Id="rId13" Type="http://schemas.openxmlformats.org/officeDocument/2006/relationships/slide" Target="slide94.xml"/><Relationship Id="rId18" Type="http://schemas.openxmlformats.org/officeDocument/2006/relationships/image" Target="../media/image19.png"/><Relationship Id="rId3" Type="http://schemas.openxmlformats.org/officeDocument/2006/relationships/image" Target="../media/image11.png"/><Relationship Id="rId7" Type="http://schemas.openxmlformats.org/officeDocument/2006/relationships/slide" Target="slide86.xml"/><Relationship Id="rId12" Type="http://schemas.openxmlformats.org/officeDocument/2006/relationships/slide" Target="slide91.xml"/><Relationship Id="rId17" Type="http://schemas.openxmlformats.org/officeDocument/2006/relationships/hyperlink" Target="https://youtu.be/ujCQN-3Rr5A" TargetMode="External"/><Relationship Id="rId2" Type="http://schemas.openxmlformats.org/officeDocument/2006/relationships/hyperlink" Target="https://youtu.be/vqzTn1GWnx0" TargetMode="Externa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slide" Target="slide84.xml"/><Relationship Id="rId11" Type="http://schemas.openxmlformats.org/officeDocument/2006/relationships/slide" Target="slide90.xml"/><Relationship Id="rId5" Type="http://schemas.openxmlformats.org/officeDocument/2006/relationships/hyperlink" Target="https://youtu.be/mGZQHDSaoB0?t=414" TargetMode="External"/><Relationship Id="rId15" Type="http://schemas.openxmlformats.org/officeDocument/2006/relationships/slide" Target="slide2.xml"/><Relationship Id="rId10" Type="http://schemas.openxmlformats.org/officeDocument/2006/relationships/slide" Target="slide89.xml"/><Relationship Id="rId4" Type="http://schemas.openxmlformats.org/officeDocument/2006/relationships/hyperlink" Target="https://youtu.be/fLogbJo8HDc" TargetMode="External"/><Relationship Id="rId9" Type="http://schemas.openxmlformats.org/officeDocument/2006/relationships/slide" Target="slide88.xml"/><Relationship Id="rId14" Type="http://schemas.openxmlformats.org/officeDocument/2006/relationships/slide" Target="slide10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3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image" Target="../media/image12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image" Target="../media/image12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image" Target="../media/image12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17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1.png"/><Relationship Id="rId7" Type="http://schemas.openxmlformats.org/officeDocument/2006/relationships/slide" Target="slide83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33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image" Target="../media/image12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3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slide" Target="slide83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3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3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repl.it/@AhmadTayebKAU/CPIT110Chapter2DisplayTime#main.py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3.xml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slide" Target="slide83.xml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2.xml"/><Relationship Id="rId4" Type="http://schemas.openxmlformats.org/officeDocument/2006/relationships/image" Target="../media/image35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8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F092033-53A0-4557-BC8C-EDF7C4004F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</a:rPr>
              <a:t>Chapter 2</a:t>
            </a:r>
            <a:r>
              <a:rPr lang="en-US" altLang="en-US" dirty="0">
                <a:solidFill>
                  <a:schemeClr val="tx2"/>
                </a:solidFill>
              </a:rPr>
              <a:t> </a:t>
            </a:r>
            <a:br>
              <a:rPr lang="en-US" altLang="en-US" dirty="0"/>
            </a:br>
            <a:r>
              <a:rPr lang="en-US" altLang="en-US" dirty="0"/>
              <a:t>Elementary Programming</a:t>
            </a:r>
          </a:p>
        </p:txBody>
      </p:sp>
      <p:sp>
        <p:nvSpPr>
          <p:cNvPr id="4099" name="Subtitle 3">
            <a:extLst>
              <a:ext uri="{FF2B5EF4-FFF2-40B4-BE49-F238E27FC236}">
                <a16:creationId xmlns:a16="http://schemas.microsoft.com/office/drawing/2014/main" id="{B6B8808F-B611-4A7E-94DA-CDF020C779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5267A5D-2E1A-4C55-A637-5DFB7B6AD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b="1" dirty="0"/>
              <a:t>Version 2.0</a:t>
            </a:r>
          </a:p>
        </p:txBody>
      </p:sp>
      <p:sp>
        <p:nvSpPr>
          <p:cNvPr id="4101" name="Rectangle 6">
            <a:extLst>
              <a:ext uri="{FF2B5EF4-FFF2-40B4-BE49-F238E27FC236}">
                <a16:creationId xmlns:a16="http://schemas.microsoft.com/office/drawing/2014/main" id="{AEE57C53-6C77-4FD6-9666-64A46DD2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2763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029">
            <a:extLst>
              <a:ext uri="{FF2B5EF4-FFF2-40B4-BE49-F238E27FC236}">
                <a16:creationId xmlns:a16="http://schemas.microsoft.com/office/drawing/2014/main" id="{94F01EDA-3993-4F5B-8338-A155D7163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031">
            <a:extLst>
              <a:ext uri="{FF2B5EF4-FFF2-40B4-BE49-F238E27FC236}">
                <a16:creationId xmlns:a16="http://schemas.microsoft.com/office/drawing/2014/main" id="{D4B57B18-3F97-4D1E-AA13-041A7DDAE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A39C9A-6486-4F4A-9DC5-A3456B5868C4}"/>
              </a:ext>
            </a:extLst>
          </p:cNvPr>
          <p:cNvSpPr/>
          <p:nvPr/>
        </p:nvSpPr>
        <p:spPr>
          <a:xfrm>
            <a:off x="381740" y="6223322"/>
            <a:ext cx="83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 to Programming Using Python, By: Y. Daniel Liang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0FD90-5B81-4873-AFA1-721D26556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Shell in PyCharm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E8AB63-071F-45C1-B407-B156E3FA1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60BBBB-AE7B-4060-B723-CD676145A6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Open or create a project in PyCharm.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169DFC-015E-4415-A417-41443918D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4626" y="1931205"/>
            <a:ext cx="6214748" cy="453179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68AF22F-3CB5-47B8-8866-222095C5B388}"/>
              </a:ext>
            </a:extLst>
          </p:cNvPr>
          <p:cNvCxnSpPr>
            <a:cxnSpLocks/>
          </p:cNvCxnSpPr>
          <p:nvPr/>
        </p:nvCxnSpPr>
        <p:spPr>
          <a:xfrm flipH="1">
            <a:off x="3266230" y="5310845"/>
            <a:ext cx="4915840" cy="9601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090376A8-D0A1-4592-8837-58627271927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91950FC-BCE8-4311-987A-3AF89FA4E5F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Get Ready</a:t>
            </a:r>
          </a:p>
        </p:txBody>
      </p:sp>
    </p:spTree>
    <p:extLst>
      <p:ext uri="{BB962C8B-B14F-4D97-AF65-F5344CB8AC3E}">
        <p14:creationId xmlns:p14="http://schemas.microsoft.com/office/powerpoint/2010/main" val="215492048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1CC67-FEB1-486C-BFA1-3FEC8238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540378-B634-41AB-BEE9-B1F04FF15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69D57-3907-497B-B518-398556516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When a variable is assigned a value that is </a:t>
            </a:r>
            <a:r>
              <a:rPr lang="en-US" dirty="0">
                <a:solidFill>
                  <a:schemeClr val="accent2"/>
                </a:solidFill>
              </a:rPr>
              <a:t>too large </a:t>
            </a:r>
            <a:r>
              <a:rPr lang="en-US" dirty="0"/>
              <a:t>(in size) to be stored, it causes </a:t>
            </a:r>
            <a:r>
              <a:rPr lang="en-US" dirty="0">
                <a:solidFill>
                  <a:schemeClr val="accent2"/>
                </a:solidFill>
              </a:rPr>
              <a:t>overflow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For example, executing the following statement causes overflow. </a:t>
            </a:r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594193C-F8DB-45D7-A23C-A904FC1F3CD5}"/>
              </a:ext>
            </a:extLst>
          </p:cNvPr>
          <p:cNvGrpSpPr/>
          <p:nvPr/>
        </p:nvGrpSpPr>
        <p:grpSpPr>
          <a:xfrm>
            <a:off x="474628" y="3313785"/>
            <a:ext cx="8194744" cy="1015663"/>
            <a:chOff x="769637" y="4588445"/>
            <a:chExt cx="8194744" cy="10156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6F8EB01-76D9-4978-B6C3-B3988E4D1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588445"/>
              <a:ext cx="7517340" cy="1015663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245.0 ** 1000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 err="1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OverflowError</a:t>
              </a:r>
              <a:r>
                <a:rPr lang="en-US" altLang="en-US" sz="2000" dirty="0">
                  <a:solidFill>
                    <a:srgbClr val="FF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: 'Result too large'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353398B-CBB7-45DE-8ABF-3412AB9C2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FD065CAD-8B38-43E7-A7C6-A1EADAD2D30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44A9678-1986-4D46-BD21-D0875EEA64D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265054447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1CC67-FEB1-486C-BFA1-3FEC8238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540378-B634-41AB-BEE9-B1F04FF15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69D57-3907-497B-B518-398556516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When a </a:t>
            </a:r>
            <a:r>
              <a:rPr lang="en-US" dirty="0">
                <a:solidFill>
                  <a:schemeClr val="accent2"/>
                </a:solidFill>
              </a:rPr>
              <a:t>floating-point</a:t>
            </a:r>
            <a:r>
              <a:rPr lang="en-US" dirty="0"/>
              <a:t> number is </a:t>
            </a:r>
            <a:r>
              <a:rPr lang="en-US" dirty="0">
                <a:solidFill>
                  <a:schemeClr val="accent2"/>
                </a:solidFill>
              </a:rPr>
              <a:t>too small </a:t>
            </a:r>
            <a:r>
              <a:rPr lang="en-US" dirty="0"/>
              <a:t>(for example, too close to zero) to be stored, it causes </a:t>
            </a:r>
            <a:r>
              <a:rPr lang="en-US" dirty="0">
                <a:solidFill>
                  <a:schemeClr val="accent2"/>
                </a:solidFill>
              </a:rPr>
              <a:t>underflow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Python approximates it to zero. So normally </a:t>
            </a:r>
            <a:r>
              <a:rPr lang="en-US" dirty="0">
                <a:solidFill>
                  <a:schemeClr val="accent2"/>
                </a:solidFill>
              </a:rPr>
              <a:t>you should not be concerned with underflow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68EA82DB-D309-49F2-BC0E-E0DE69C76FE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EED5E86-4EE3-4AC4-917C-3D453BFAF88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2052286000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1CC67-FEB1-486C-BFA1-3FEC82383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Scientific Notation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6540378-B634-41AB-BEE9-B1F04FF15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969D57-3907-497B-B518-398556516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>
                <a:solidFill>
                  <a:schemeClr val="accent2"/>
                </a:solidFill>
              </a:rPr>
              <a:t>Floating-point literals </a:t>
            </a:r>
            <a:r>
              <a:rPr lang="en-US" sz="2800" dirty="0"/>
              <a:t>can also be specified in scientific notation.</a:t>
            </a:r>
          </a:p>
          <a:p>
            <a:pPr algn="just"/>
            <a:r>
              <a:rPr lang="en-US" sz="2800" dirty="0"/>
              <a:t>Example:</a:t>
            </a:r>
          </a:p>
          <a:p>
            <a:pPr lvl="1" algn="just"/>
            <a:r>
              <a:rPr lang="en-US" sz="2400" dirty="0"/>
              <a:t>1.23456e+2, same as 1.23456e2, is equivalent to 123.456</a:t>
            </a:r>
          </a:p>
          <a:p>
            <a:pPr lvl="1" algn="just"/>
            <a:r>
              <a:rPr lang="en-US" sz="2400" dirty="0"/>
              <a:t>and 1.23456e-2 is equivalent to 0.0123456</a:t>
            </a:r>
          </a:p>
          <a:p>
            <a:pPr lvl="1" algn="just"/>
            <a:r>
              <a:rPr lang="en-US" sz="2400" dirty="0">
                <a:solidFill>
                  <a:schemeClr val="accent2"/>
                </a:solidFill>
              </a:rPr>
              <a:t>E</a:t>
            </a:r>
            <a:r>
              <a:rPr lang="en-US" sz="2400" dirty="0"/>
              <a:t> (or </a:t>
            </a:r>
            <a:r>
              <a:rPr lang="en-US" sz="2400" dirty="0">
                <a:solidFill>
                  <a:schemeClr val="accent2"/>
                </a:solidFill>
              </a:rPr>
              <a:t>e</a:t>
            </a:r>
            <a:r>
              <a:rPr lang="en-US" sz="2400" dirty="0"/>
              <a:t>) represents an </a:t>
            </a:r>
            <a:r>
              <a:rPr lang="en-US" sz="2400" dirty="0">
                <a:solidFill>
                  <a:schemeClr val="accent2"/>
                </a:solidFill>
              </a:rPr>
              <a:t>exponent</a:t>
            </a:r>
            <a:r>
              <a:rPr lang="en-US" sz="2400" dirty="0"/>
              <a:t> and it can be either in lowercase or uppercase.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B7DACBA-4232-4F3C-9387-797E86FD8515}"/>
              </a:ext>
            </a:extLst>
          </p:cNvPr>
          <p:cNvGrpSpPr/>
          <p:nvPr/>
        </p:nvGrpSpPr>
        <p:grpSpPr>
          <a:xfrm>
            <a:off x="744773" y="4632063"/>
            <a:ext cx="7654455" cy="1569660"/>
            <a:chOff x="769637" y="4311446"/>
            <a:chExt cx="7654455" cy="156966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419413A-4EC5-43C2-BFED-614F091D1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311446"/>
              <a:ext cx="2728678" cy="1569660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20e2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2000.0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123.456e3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123456.0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20e3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20000.0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AB0A293-CD0B-47E1-909C-19C8564A0E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909995-93DC-480F-949B-D0FCFB603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414" y="4311446"/>
              <a:ext cx="2728678" cy="1569660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123.456e2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12345.6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6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123.456e-2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1.23456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B1D65CD-2076-43CB-AD1F-DC527C99E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018010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437D2A1C-0953-4363-A8BB-DD74627C9A8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10893D9-6747-4D44-88A0-D5812637AC2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131755245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69DC7-70D3-4B69-91AC-3DDBCA1B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#6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A20A52-B893-42D7-8F5E-7F608267F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CF732F-8020-40E1-9C30-41773FDDB0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What are the results of the following expressions?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49A3D30D-9B61-440C-A0FE-642B17ECCFE2}"/>
              </a:ext>
            </a:extLst>
          </p:cNvPr>
          <p:cNvGraphicFramePr>
            <a:graphicFrameLocks noGrp="1"/>
          </p:cNvGraphicFramePr>
          <p:nvPr/>
        </p:nvGraphicFramePr>
        <p:xfrm>
          <a:off x="1108547" y="2008015"/>
          <a:ext cx="6926906" cy="43586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463453">
                  <a:extLst>
                    <a:ext uri="{9D8B030D-6E8A-4147-A177-3AD203B41FA5}">
                      <a16:colId xmlns:a16="http://schemas.microsoft.com/office/drawing/2014/main" val="571516779"/>
                    </a:ext>
                  </a:extLst>
                </a:gridCol>
                <a:gridCol w="3463453">
                  <a:extLst>
                    <a:ext uri="{9D8B030D-6E8A-4147-A177-3AD203B41FA5}">
                      <a16:colId xmlns:a16="http://schemas.microsoft.com/office/drawing/2014/main" val="3023660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Result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4523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42 /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174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42 //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531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42 %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034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40 %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39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1 %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143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2 %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9355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45 + 4 * 4 - 2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1859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45 + 43 % 5 * (23 * 3 %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2295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 **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888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5.1 **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26.009999999999998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7600589"/>
                  </a:ext>
                </a:extLst>
              </a:tr>
            </a:tbl>
          </a:graphicData>
        </a:graphic>
      </p:graphicFrame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44744892-FEA5-43BD-9D74-ADFB8530B01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17C67DC-55C7-4A02-B09C-E1AECFFB770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948903106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C5B04-DBA1-4923-8AB7-C690F919D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#7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EB60BA-9E2F-4B62-8B6C-7ADED9C3F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104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152E77-3808-4257-AEEB-2422E1787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If today is </a:t>
            </a:r>
            <a:r>
              <a:rPr lang="en-US" dirty="0">
                <a:solidFill>
                  <a:srgbClr val="7030A0"/>
                </a:solidFill>
              </a:rPr>
              <a:t>Tuesday</a:t>
            </a:r>
            <a:r>
              <a:rPr lang="en-US" dirty="0"/>
              <a:t>, what day of the week will it be </a:t>
            </a:r>
            <a:r>
              <a:rPr lang="en-US" dirty="0">
                <a:solidFill>
                  <a:srgbClr val="0070C0"/>
                </a:solidFill>
              </a:rPr>
              <a:t>in 100 days</a:t>
            </a:r>
            <a:r>
              <a:rPr lang="en-US" dirty="0"/>
              <a:t>? Suppose that </a:t>
            </a:r>
            <a:r>
              <a:rPr lang="en-US" dirty="0">
                <a:solidFill>
                  <a:srgbClr val="C00000"/>
                </a:solidFill>
              </a:rPr>
              <a:t>Saturday is 1</a:t>
            </a:r>
            <a:r>
              <a:rPr lang="en-US" baseline="30000" dirty="0">
                <a:solidFill>
                  <a:srgbClr val="C00000"/>
                </a:solidFill>
              </a:rPr>
              <a:t>st</a:t>
            </a:r>
            <a:r>
              <a:rPr lang="en-US" dirty="0">
                <a:solidFill>
                  <a:srgbClr val="C00000"/>
                </a:solidFill>
              </a:rPr>
              <a:t> day in a week</a:t>
            </a:r>
            <a:r>
              <a:rPr lang="en-US" dirty="0"/>
              <a:t>.</a:t>
            </a:r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  <a:r>
              <a:rPr lang="en-US" dirty="0">
                <a:solidFill>
                  <a:schemeClr val="accent2"/>
                </a:solidFill>
              </a:rPr>
              <a:t>Thursday</a:t>
            </a:r>
          </a:p>
          <a:p>
            <a:pPr indent="-365760">
              <a:buFont typeface="Wingdings" panose="05000000000000000000" pitchFamily="2" charset="2"/>
              <a:buChar char="Ø"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931668A-E25C-4333-B6F9-EB5233FEC4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606090"/>
              </p:ext>
            </p:extLst>
          </p:nvPr>
        </p:nvGraphicFramePr>
        <p:xfrm>
          <a:off x="1390031" y="3493825"/>
          <a:ext cx="6363938" cy="7416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909134">
                  <a:extLst>
                    <a:ext uri="{9D8B030D-6E8A-4147-A177-3AD203B41FA5}">
                      <a16:colId xmlns:a16="http://schemas.microsoft.com/office/drawing/2014/main" val="4225186519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162819693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117676500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81510961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54721962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79079722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1236834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7030A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7 (0)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0859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C00000"/>
                          </a:solidFill>
                        </a:rPr>
                        <a:t>Saturday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Sunday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Monday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7030A0"/>
                          </a:solidFill>
                        </a:rPr>
                        <a:t>Tuesday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Wednesday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0070C0"/>
                          </a:solidFill>
                        </a:rPr>
                        <a:t>Thursday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Friday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073340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5B6142BA-5F71-4E8E-B9E5-60B75011D9A8}"/>
              </a:ext>
            </a:extLst>
          </p:cNvPr>
          <p:cNvGrpSpPr/>
          <p:nvPr/>
        </p:nvGrpSpPr>
        <p:grpSpPr>
          <a:xfrm>
            <a:off x="769905" y="4433773"/>
            <a:ext cx="7488975" cy="1966240"/>
            <a:chOff x="1230762" y="3928828"/>
            <a:chExt cx="7488975" cy="196624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D4AE0BA-98CD-411E-8A6D-F8E965964781}"/>
                </a:ext>
              </a:extLst>
            </p:cNvPr>
            <p:cNvCxnSpPr>
              <a:cxnSpLocks/>
            </p:cNvCxnSpPr>
            <p:nvPr/>
          </p:nvCxnSpPr>
          <p:spPr>
            <a:xfrm>
              <a:off x="2901826" y="4301536"/>
              <a:ext cx="18756" cy="35642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19E9DD0-4590-4189-8654-EF7156758675}"/>
                </a:ext>
              </a:extLst>
            </p:cNvPr>
            <p:cNvSpPr txBox="1"/>
            <p:nvPr/>
          </p:nvSpPr>
          <p:spPr>
            <a:xfrm>
              <a:off x="1230762" y="3928828"/>
              <a:ext cx="3342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Tuesday is the 4</a:t>
              </a:r>
              <a:r>
                <a:rPr lang="en-US" baseline="30000" dirty="0"/>
                <a:t>th</a:t>
              </a:r>
              <a:r>
                <a:rPr lang="en-US" dirty="0"/>
                <a:t> day in a week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4765503-CB0F-440C-BCAA-8FCB4CD26CF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8764" y="5234035"/>
              <a:ext cx="18756" cy="3072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05F3EED-F31D-4FED-AFD4-849DD3926BF0}"/>
                </a:ext>
              </a:extLst>
            </p:cNvPr>
            <p:cNvSpPr txBox="1"/>
            <p:nvPr/>
          </p:nvSpPr>
          <p:spPr>
            <a:xfrm>
              <a:off x="2277077" y="5525736"/>
              <a:ext cx="3342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After 100 days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56CA0F2-3638-4820-B535-7C36E9A49A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1364" y="4464895"/>
              <a:ext cx="369772" cy="1930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8C56441-1B6D-4A10-9590-566377F89059}"/>
                </a:ext>
              </a:extLst>
            </p:cNvPr>
            <p:cNvSpPr txBox="1"/>
            <p:nvPr/>
          </p:nvSpPr>
          <p:spPr>
            <a:xfrm>
              <a:off x="4806691" y="4113494"/>
              <a:ext cx="2223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 week has 7 days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900FF4D-0448-4019-827A-F04A2B1D71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30659" y="5159082"/>
              <a:ext cx="184420" cy="31440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E11276-C235-4EE7-89AD-B6D7902392E7}"/>
                </a:ext>
              </a:extLst>
            </p:cNvPr>
            <p:cNvSpPr txBox="1"/>
            <p:nvPr/>
          </p:nvSpPr>
          <p:spPr>
            <a:xfrm>
              <a:off x="4994459" y="5435098"/>
              <a:ext cx="3725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The 6</a:t>
              </a:r>
              <a:r>
                <a:rPr lang="en-US" baseline="30000" dirty="0"/>
                <a:t>th</a:t>
              </a:r>
              <a:r>
                <a:rPr lang="en-US" dirty="0"/>
                <a:t> day in a week is Thursday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00EBC28-541F-49F9-AAAD-D64A70949521}"/>
                </a:ext>
              </a:extLst>
            </p:cNvPr>
            <p:cNvSpPr/>
            <p:nvPr/>
          </p:nvSpPr>
          <p:spPr>
            <a:xfrm>
              <a:off x="2446543" y="4561865"/>
              <a:ext cx="4239622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1440" indent="0" algn="ctr">
                <a:buNone/>
              </a:pPr>
              <a:r>
                <a:rPr lang="nl-NL" sz="4000" dirty="0">
                  <a:solidFill>
                    <a:schemeClr val="tx2"/>
                  </a:solidFill>
                </a:rPr>
                <a:t>(4 + 100)  %  7  </a:t>
              </a:r>
              <a:r>
                <a:rPr lang="nl-NL" sz="4000" dirty="0"/>
                <a:t>is</a:t>
              </a:r>
              <a:r>
                <a:rPr lang="nl-NL" sz="4000" dirty="0">
                  <a:solidFill>
                    <a:schemeClr val="tx2"/>
                  </a:solidFill>
                </a:rPr>
                <a:t>  </a:t>
              </a:r>
              <a:r>
                <a:rPr lang="nl-NL" sz="4000" dirty="0">
                  <a:solidFill>
                    <a:srgbClr val="0070C0"/>
                  </a:solidFill>
                </a:rPr>
                <a:t>6</a:t>
              </a:r>
              <a:endParaRPr lang="en-US" sz="4000" dirty="0">
                <a:solidFill>
                  <a:srgbClr val="0070C0"/>
                </a:solidFill>
              </a:endParaRPr>
            </a:p>
          </p:txBody>
        </p:sp>
      </p:grpSp>
      <p:pic>
        <p:nvPicPr>
          <p:cNvPr id="18" name="Picture 17">
            <a:hlinkClick r:id="rId2" action="ppaction://hlinksldjump"/>
            <a:extLst>
              <a:ext uri="{FF2B5EF4-FFF2-40B4-BE49-F238E27FC236}">
                <a16:creationId xmlns:a16="http://schemas.microsoft.com/office/drawing/2014/main" id="{FAAE868E-2D18-497D-98CF-1A37AB54007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341715B-2D0C-41DA-A4D0-5DFAFA946B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95401529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6C2B637-5402-49DD-A859-5F1A499EB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2.9.</a:t>
            </a:r>
            <a:r>
              <a:rPr lang="en-US" dirty="0"/>
              <a:t> Evaluating Expressions and Operator Precedence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EBFAD1-3378-40BE-A374-2CE821B59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105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5747E0-EEAD-46E9-A4E3-95D993341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Arithmetic Expressions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How to Evaluate an Expression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Check Point #8 - #9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hlinkClick r:id="rId5" action="ppaction://hlinksldjump"/>
            <a:extLst>
              <a:ext uri="{FF2B5EF4-FFF2-40B4-BE49-F238E27FC236}">
                <a16:creationId xmlns:a16="http://schemas.microsoft.com/office/drawing/2014/main" id="{BA4C2D29-ED46-4DD2-886F-BE97D09C27C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B7701765-E9CB-4A66-85E5-2796D6C9E115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631199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Expressions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106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dirty="0"/>
                  <a:t>Python expressions are written the same way as normal arithmetic expressions.</a:t>
                </a:r>
              </a:p>
              <a:p>
                <a:pPr algn="just"/>
                <a:r>
                  <a:rPr lang="en-US" dirty="0"/>
                  <a:t>Example:</a:t>
                </a:r>
              </a:p>
              <a:p>
                <a:pPr algn="just"/>
                <a:endParaRPr lang="en-US" sz="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  <m:d>
                            <m:dPr>
                              <m:ctrlP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pt-BR" sz="28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just"/>
                <a:r>
                  <a:rPr lang="en-US" dirty="0"/>
                  <a:t>It is translated into: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33" t="-1781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F43C63FC-DFB0-4EF4-BEAE-14A7B7938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4504340"/>
            <a:ext cx="8851392" cy="2769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x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altLang="en-US" sz="1200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12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y - 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12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 + b + c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x</a:t>
            </a:r>
            <a:r>
              <a:rPr lang="en-US" altLang="en-US" sz="12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12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/ x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2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 x</a:t>
            </a:r>
            <a:r>
              <a:rPr lang="en-US" altLang="en-US" sz="12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y</a:t>
            </a:r>
            <a:r>
              <a:rPr lang="en-US" altLang="en-US" sz="12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2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100" b="1" dirty="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0922B38-8F13-49BE-9700-37B942C94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449042"/>
            <a:ext cx="8851392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x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2400" b="1" dirty="0"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24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y - 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altLang="en-US" sz="24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a + b + c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x</a:t>
            </a:r>
            <a:r>
              <a:rPr lang="en-US" altLang="en-US" sz="24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/ x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400" dirty="0">
                <a:solidFill>
                  <a:srgbClr val="0000FF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+ x</a:t>
            </a:r>
            <a:r>
              <a:rPr lang="en-US" altLang="en-US" sz="2400" b="1" dirty="0">
                <a:solidFill>
                  <a:srgbClr val="C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dirty="0">
                <a:solidFill>
                  <a:srgbClr val="00000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 / y</a:t>
            </a:r>
            <a:r>
              <a:rPr lang="en-US" altLang="en-US" sz="2400" b="1" dirty="0">
                <a:solidFill>
                  <a:schemeClr val="accent3">
                    <a:lumMod val="75000"/>
                  </a:schemeClr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2400" b="1" dirty="0">
                <a:solidFill>
                  <a:srgbClr val="7030A0"/>
                </a:solidFill>
                <a:highlight>
                  <a:srgbClr val="FFFFCC"/>
                </a:highlight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000" b="1" dirty="0">
              <a:latin typeface="Arial" panose="020B0604020202020204" pitchFamily="34" charset="0"/>
            </a:endParaRPr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BDCE473F-FA5E-4E27-A6E0-64B74053B132}"/>
              </a:ext>
            </a:extLst>
          </p:cNvPr>
          <p:cNvSpPr/>
          <p:nvPr/>
        </p:nvSpPr>
        <p:spPr>
          <a:xfrm>
            <a:off x="3458255" y="4821534"/>
            <a:ext cx="2227490" cy="56612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Zoom In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3C10C166-1098-415E-AA90-A0CB00B12E4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3158E32-1D8D-415A-80C9-E5418E48B2E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</p:spTree>
    <p:extLst>
      <p:ext uri="{BB962C8B-B14F-4D97-AF65-F5344CB8AC3E}">
        <p14:creationId xmlns:p14="http://schemas.microsoft.com/office/powerpoint/2010/main" val="1039081758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Expressions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Explanation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107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endParaRPr lang="en-US" sz="1400" dirty="0"/>
              </a:p>
              <a:p>
                <a:pPr algn="just"/>
                <a:endParaRPr lang="en-US" dirty="0"/>
              </a:p>
              <a:p>
                <a:pPr algn="just"/>
                <a:endParaRPr lang="en-US" sz="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  <m:d>
                            <m:dPr>
                              <m:ctrlP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pt-BR" sz="280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28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800" dirty="0"/>
              </a:p>
              <a:p>
                <a:pPr algn="just"/>
                <a:endParaRPr lang="en-US" dirty="0"/>
              </a:p>
              <a:p>
                <a:pPr algn="just"/>
                <a:endParaRPr lang="en-US" dirty="0"/>
              </a:p>
              <a:p>
                <a:pPr algn="just"/>
                <a:endParaRPr lang="en-US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+ 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∗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∗ (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–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) ∗ (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)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23B4470B-24A6-417C-81CF-8C550F4A7110}"/>
              </a:ext>
            </a:extLst>
          </p:cNvPr>
          <p:cNvGrpSpPr/>
          <p:nvPr/>
        </p:nvGrpSpPr>
        <p:grpSpPr>
          <a:xfrm>
            <a:off x="846732" y="1547155"/>
            <a:ext cx="1152134" cy="1252647"/>
            <a:chOff x="846732" y="1715493"/>
            <a:chExt cx="1152134" cy="125264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E9F41C-F43D-4E12-931F-AFBF15C3A1DE}"/>
                </a:ext>
              </a:extLst>
            </p:cNvPr>
            <p:cNvSpPr/>
            <p:nvPr/>
          </p:nvSpPr>
          <p:spPr>
            <a:xfrm>
              <a:off x="846732" y="2492226"/>
              <a:ext cx="1152134" cy="475914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7A4071C-8C8B-42D7-808C-1B247CE4208F}"/>
                </a:ext>
              </a:extLst>
            </p:cNvPr>
            <p:cNvGrpSpPr/>
            <p:nvPr/>
          </p:nvGrpSpPr>
          <p:grpSpPr>
            <a:xfrm>
              <a:off x="846732" y="1715493"/>
              <a:ext cx="1152134" cy="776733"/>
              <a:chOff x="1265281" y="1712299"/>
              <a:chExt cx="1152134" cy="776733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4028820-94A4-42A4-B6E0-24DF3B0BAB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02934" y="2114567"/>
                <a:ext cx="0" cy="37446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15CDE4E-0A66-412F-9CBA-0096F14B8A98}"/>
                  </a:ext>
                </a:extLst>
              </p:cNvPr>
              <p:cNvSpPr txBox="1"/>
              <p:nvPr/>
            </p:nvSpPr>
            <p:spPr>
              <a:xfrm>
                <a:off x="1265281" y="1712299"/>
                <a:ext cx="1152134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70C0"/>
                    </a:solidFill>
                  </a:rPr>
                  <a:t>3 +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4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7030A0"/>
                    </a:solidFill>
                  </a:rPr>
                  <a:t>*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x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BC4465A-C7AE-4798-80AA-2C13B243799C}"/>
              </a:ext>
            </a:extLst>
          </p:cNvPr>
          <p:cNvGrpSpPr/>
          <p:nvPr/>
        </p:nvGrpSpPr>
        <p:grpSpPr>
          <a:xfrm>
            <a:off x="2344509" y="1547155"/>
            <a:ext cx="3302831" cy="1252648"/>
            <a:chOff x="2344509" y="1715493"/>
            <a:chExt cx="3302831" cy="1252648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81B3F8-B7C1-47EC-B81F-A6C04CA4F6BF}"/>
                </a:ext>
              </a:extLst>
            </p:cNvPr>
            <p:cNvSpPr/>
            <p:nvPr/>
          </p:nvSpPr>
          <p:spPr>
            <a:xfrm>
              <a:off x="2344510" y="2492227"/>
              <a:ext cx="3302830" cy="475914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EB7726D-F736-4B50-89AD-23EF201C921B}"/>
                </a:ext>
              </a:extLst>
            </p:cNvPr>
            <p:cNvGrpSpPr/>
            <p:nvPr/>
          </p:nvGrpSpPr>
          <p:grpSpPr>
            <a:xfrm>
              <a:off x="2344509" y="1715493"/>
              <a:ext cx="3302821" cy="776733"/>
              <a:chOff x="97816" y="1715494"/>
              <a:chExt cx="3302821" cy="776733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2D92137-23D9-4A4D-8538-3826EF563F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9232" y="2131527"/>
                <a:ext cx="0" cy="3607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23EEF6-BE34-4BD8-BD6D-E06150D47F07}"/>
                  </a:ext>
                </a:extLst>
              </p:cNvPr>
              <p:cNvSpPr txBox="1"/>
              <p:nvPr/>
            </p:nvSpPr>
            <p:spPr>
              <a:xfrm>
                <a:off x="97816" y="1715494"/>
                <a:ext cx="3302821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0070C0"/>
                    </a:solidFill>
                  </a:rPr>
                  <a:t>10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7030A0"/>
                    </a:solidFill>
                  </a:rPr>
                  <a:t>*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( y – 5 ) </a:t>
                </a:r>
                <a:r>
                  <a:rPr lang="en-US" dirty="0">
                    <a:solidFill>
                      <a:srgbClr val="7030A0"/>
                    </a:solidFill>
                  </a:rPr>
                  <a:t>*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( a + b + c )</a:t>
                </a:r>
              </a:p>
            </p:txBody>
          </p:sp>
        </p:grpSp>
      </p:grpSp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707DBC8F-11B1-42BA-B1B6-6AE4A48A8E6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A5FAF333-C62F-4D87-A74E-2408656CE0B7}"/>
              </a:ext>
            </a:extLst>
          </p:cNvPr>
          <p:cNvSpPr/>
          <p:nvPr/>
        </p:nvSpPr>
        <p:spPr>
          <a:xfrm>
            <a:off x="3343040" y="3429000"/>
            <a:ext cx="2457920" cy="92172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Expression</a:t>
            </a:r>
          </a:p>
        </p:txBody>
      </p:sp>
      <p:sp>
        <p:nvSpPr>
          <p:cNvPr id="1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33DCA16-EB06-43A0-BE7E-7482C6FBD25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3FB3B1-CE26-4B13-8CA9-90E4408CDC09}"/>
              </a:ext>
            </a:extLst>
          </p:cNvPr>
          <p:cNvSpPr/>
          <p:nvPr/>
        </p:nvSpPr>
        <p:spPr>
          <a:xfrm>
            <a:off x="249936" y="4773175"/>
            <a:ext cx="1748929" cy="475914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A637E23-BB07-4F85-98B4-3569FD3B061D}"/>
              </a:ext>
            </a:extLst>
          </p:cNvPr>
          <p:cNvSpPr/>
          <p:nvPr/>
        </p:nvSpPr>
        <p:spPr>
          <a:xfrm>
            <a:off x="2344509" y="4773175"/>
            <a:ext cx="4224551" cy="475914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8FC4E-146D-45A8-826B-89F1364CF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4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A471A45-39FB-4070-BB09-6275C15DB81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1864B3-7613-4768-921C-F7AAB835170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9" action="ppaction://hlinksldjump"/>
              <a:extLst>
                <a:ext uri="{FF2B5EF4-FFF2-40B4-BE49-F238E27FC236}">
                  <a16:creationId xmlns:a16="http://schemas.microsoft.com/office/drawing/2014/main" id="{E9F37B6E-B836-48C0-9145-09804B4E0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332540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Expressions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Explanation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108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endParaRPr lang="en-US" dirty="0"/>
              </a:p>
              <a:p>
                <a:pPr algn="just"/>
                <a:endParaRPr lang="en-US" sz="2000" dirty="0"/>
              </a:p>
              <a:p>
                <a:pPr algn="just"/>
                <a:endParaRPr lang="en-US" sz="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+ 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 ∗ 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10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∗ (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–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) ∗ (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ES" sz="2400" i="1">
                              <a:latin typeface="Cambria Math" panose="02040503050406030204" pitchFamily="18" charset="0"/>
                            </a:rPr>
                            <m:t> ) 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pt-BR" sz="2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algn="just"/>
                <a:endParaRPr lang="en-US" dirty="0"/>
              </a:p>
              <a:p>
                <a:pPr marL="91440" indent="0" algn="just">
                  <a:buNone/>
                </a:pPr>
                <a:endParaRPr lang="en-US" sz="3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800" i="1">
                          <a:latin typeface="Cambria Math" panose="02040503050406030204" pitchFamily="18" charset="0"/>
                        </a:rPr>
                        <m:t>( (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+ (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) ) /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)−(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∗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 ∗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 ) /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)+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23B4470B-24A6-417C-81CF-8C550F4A7110}"/>
              </a:ext>
            </a:extLst>
          </p:cNvPr>
          <p:cNvGrpSpPr/>
          <p:nvPr/>
        </p:nvGrpSpPr>
        <p:grpSpPr>
          <a:xfrm>
            <a:off x="145217" y="1591955"/>
            <a:ext cx="1968057" cy="1630301"/>
            <a:chOff x="846096" y="1721888"/>
            <a:chExt cx="1152770" cy="163030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E9F41C-F43D-4E12-931F-AFBF15C3A1DE}"/>
                </a:ext>
              </a:extLst>
            </p:cNvPr>
            <p:cNvSpPr/>
            <p:nvPr/>
          </p:nvSpPr>
          <p:spPr>
            <a:xfrm>
              <a:off x="846732" y="2492226"/>
              <a:ext cx="1152134" cy="85996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7A4071C-8C8B-42D7-808C-1B247CE4208F}"/>
                </a:ext>
              </a:extLst>
            </p:cNvPr>
            <p:cNvGrpSpPr/>
            <p:nvPr/>
          </p:nvGrpSpPr>
          <p:grpSpPr>
            <a:xfrm>
              <a:off x="846096" y="1721888"/>
              <a:ext cx="1152134" cy="762968"/>
              <a:chOff x="1264645" y="1718694"/>
              <a:chExt cx="1152134" cy="762968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4028820-94A4-42A4-B6E0-24DF3B0BAB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802299" y="2120962"/>
                <a:ext cx="0" cy="3607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15CDE4E-0A66-412F-9CBA-0096F14B8A98}"/>
                  </a:ext>
                </a:extLst>
              </p:cNvPr>
              <p:cNvSpPr txBox="1"/>
              <p:nvPr/>
            </p:nvSpPr>
            <p:spPr>
              <a:xfrm>
                <a:off x="1264645" y="1718694"/>
                <a:ext cx="1152134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>
                    <a:solidFill>
                      <a:srgbClr val="3333FF"/>
                    </a:solidFill>
                  </a:rPr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3 + (4 * x) </a:t>
                </a:r>
                <a:r>
                  <a:rPr lang="en-US" dirty="0">
                    <a:solidFill>
                      <a:srgbClr val="3333FF"/>
                    </a:solidFill>
                  </a:rPr>
                  <a:t>)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/ 5 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BC4465A-C7AE-4798-80AA-2C13B243799C}"/>
              </a:ext>
            </a:extLst>
          </p:cNvPr>
          <p:cNvGrpSpPr/>
          <p:nvPr/>
        </p:nvGrpSpPr>
        <p:grpSpPr>
          <a:xfrm>
            <a:off x="2344509" y="1585560"/>
            <a:ext cx="4301353" cy="1636696"/>
            <a:chOff x="2344509" y="1715493"/>
            <a:chExt cx="4301353" cy="163669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681B3F8-B7C1-47EC-B81F-A6C04CA4F6BF}"/>
                </a:ext>
              </a:extLst>
            </p:cNvPr>
            <p:cNvSpPr/>
            <p:nvPr/>
          </p:nvSpPr>
          <p:spPr>
            <a:xfrm>
              <a:off x="2344509" y="2492227"/>
              <a:ext cx="4301353" cy="859962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EB7726D-F736-4B50-89AD-23EF201C921B}"/>
                </a:ext>
              </a:extLst>
            </p:cNvPr>
            <p:cNvGrpSpPr/>
            <p:nvPr/>
          </p:nvGrpSpPr>
          <p:grpSpPr>
            <a:xfrm>
              <a:off x="2344509" y="1715493"/>
              <a:ext cx="4301348" cy="776733"/>
              <a:chOff x="97816" y="1715494"/>
              <a:chExt cx="4301348" cy="776733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2D92137-23D9-4A4D-8538-3826EF563F3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49232" y="2131527"/>
                <a:ext cx="0" cy="3607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723EEF6-BE34-4BD8-BD6D-E06150D47F07}"/>
                  </a:ext>
                </a:extLst>
              </p:cNvPr>
              <p:cNvSpPr txBox="1"/>
              <p:nvPr/>
            </p:nvSpPr>
            <p:spPr>
              <a:xfrm>
                <a:off x="97816" y="1715494"/>
                <a:ext cx="4301348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(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3333FF"/>
                    </a:solidFill>
                  </a:rPr>
                  <a:t>(</a:t>
                </a:r>
                <a:r>
                  <a:rPr lang="en-US" dirty="0">
                    <a:solidFill>
                      <a:srgbClr val="C00000"/>
                    </a:solidFill>
                  </a:rPr>
                  <a:t> </a:t>
                </a:r>
                <a:r>
                  <a:rPr lang="en-US" dirty="0"/>
                  <a:t>10 * ( y – 5 ) * ( a + b + c ) </a:t>
                </a:r>
                <a:r>
                  <a:rPr lang="en-US" dirty="0">
                    <a:solidFill>
                      <a:srgbClr val="3333FF"/>
                    </a:solidFill>
                  </a:rPr>
                  <a:t>)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/ x 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CDF73150-2721-4849-808E-7D1EE402BD4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B47B8A0A-6FD2-458E-A16D-558CC9DC03E0}"/>
              </a:ext>
            </a:extLst>
          </p:cNvPr>
          <p:cNvSpPr/>
          <p:nvPr/>
        </p:nvSpPr>
        <p:spPr>
          <a:xfrm>
            <a:off x="3343040" y="3429000"/>
            <a:ext cx="2457920" cy="92172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Expression</a:t>
            </a:r>
          </a:p>
        </p:txBody>
      </p:sp>
      <p:sp>
        <p:nvSpPr>
          <p:cNvPr id="1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A993D19-DDA2-40D3-B4DB-7CC6DBFE9C2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53D3291-0DCA-471A-8610-30284D9045ED}"/>
              </a:ext>
            </a:extLst>
          </p:cNvPr>
          <p:cNvSpPr/>
          <p:nvPr/>
        </p:nvSpPr>
        <p:spPr>
          <a:xfrm>
            <a:off x="385855" y="4458350"/>
            <a:ext cx="2288491" cy="475914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609810E-33E8-4F91-B860-D569571D3368}"/>
              </a:ext>
            </a:extLst>
          </p:cNvPr>
          <p:cNvSpPr/>
          <p:nvPr/>
        </p:nvSpPr>
        <p:spPr>
          <a:xfrm>
            <a:off x="2905356" y="4458350"/>
            <a:ext cx="4086159" cy="475914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89A4BC-8FE1-4928-8D19-4E9D5F2FE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4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969F85A-DC8C-4DD3-B30E-99146E86FA4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7" action="ppaction://hlinksldjump"/>
              <a:extLst>
                <a:ext uri="{FF2B5EF4-FFF2-40B4-BE49-F238E27FC236}">
                  <a16:creationId xmlns:a16="http://schemas.microsoft.com/office/drawing/2014/main" id="{D7941560-5593-4CBD-B983-CB4A50C6B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9" action="ppaction://hlinksldjump"/>
              <a:extLst>
                <a:ext uri="{FF2B5EF4-FFF2-40B4-BE49-F238E27FC236}">
                  <a16:creationId xmlns:a16="http://schemas.microsoft.com/office/drawing/2014/main" id="{E96ACC8A-AAA5-40A9-9B45-8A6430DA7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1037021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Expressions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Explanation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109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endParaRPr lang="en-US" dirty="0"/>
              </a:p>
              <a:p>
                <a:pPr algn="just"/>
                <a:endParaRPr lang="en-US" dirty="0"/>
              </a:p>
              <a:p>
                <a:pPr algn="just"/>
                <a:endParaRPr lang="en-US" sz="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800" i="1">
                          <a:latin typeface="Cambria Math" panose="02040503050406030204" pitchFamily="18" charset="0"/>
                        </a:rPr>
                        <m:t>( (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+ (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) ) / 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pt-BR" sz="1800" i="1">
                          <a:latin typeface="Cambria Math" panose="02040503050406030204" pitchFamily="18" charset="0"/>
                        </a:rPr>
                        <m:t> )−(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∗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 ∗ (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 ) / 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1800" i="1">
                          <a:latin typeface="Cambria Math" panose="02040503050406030204" pitchFamily="18" charset="0"/>
                        </a:rPr>
                        <m:t> )+</m:t>
                      </m:r>
                      <m:r>
                        <a:rPr lang="en-US" sz="18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1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BR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ar-SA" sz="2000" dirty="0"/>
              </a:p>
              <a:p>
                <a:pPr marL="91440" indent="0" algn="just">
                  <a:buNone/>
                </a:pPr>
                <a:endParaRPr lang="en-US" sz="2000" dirty="0"/>
              </a:p>
              <a:p>
                <a:pPr algn="just"/>
                <a:endParaRPr lang="en-US" dirty="0"/>
              </a:p>
              <a:p>
                <a:pPr marL="91440" indent="0" algn="just">
                  <a:buNone/>
                </a:pPr>
                <a:endParaRPr lang="en-US" sz="3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t-BR" sz="16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t-BR" sz="160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(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+ (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) ) /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)−(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∗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 ∗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 ) /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( 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 / 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 ) +( (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) /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) </m:t>
                          </m:r>
                        </m:e>
                      </m:d>
                    </m:oMath>
                  </m:oMathPara>
                </a14:m>
                <a:endParaRPr lang="ar-SA" sz="1800" dirty="0"/>
              </a:p>
              <a:p>
                <a:pPr marL="91440" indent="0" algn="just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23B4470B-24A6-417C-81CF-8C550F4A7110}"/>
              </a:ext>
            </a:extLst>
          </p:cNvPr>
          <p:cNvGrpSpPr/>
          <p:nvPr/>
        </p:nvGrpSpPr>
        <p:grpSpPr>
          <a:xfrm>
            <a:off x="7171475" y="1929455"/>
            <a:ext cx="870118" cy="1192305"/>
            <a:chOff x="659067" y="1950568"/>
            <a:chExt cx="509663" cy="119230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E9F41C-F43D-4E12-931F-AFBF15C3A1DE}"/>
                </a:ext>
              </a:extLst>
            </p:cNvPr>
            <p:cNvSpPr/>
            <p:nvPr/>
          </p:nvSpPr>
          <p:spPr>
            <a:xfrm>
              <a:off x="846731" y="2605203"/>
              <a:ext cx="134337" cy="537670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7A4071C-8C8B-42D7-808C-1B247CE4208F}"/>
                </a:ext>
              </a:extLst>
            </p:cNvPr>
            <p:cNvGrpSpPr/>
            <p:nvPr/>
          </p:nvGrpSpPr>
          <p:grpSpPr>
            <a:xfrm>
              <a:off x="659067" y="1950568"/>
              <a:ext cx="509663" cy="654637"/>
              <a:chOff x="1077616" y="1947374"/>
              <a:chExt cx="509663" cy="654637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4028820-94A4-42A4-B6E0-24DF3B0BAB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332448" y="2333174"/>
                <a:ext cx="4435" cy="2688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15CDE4E-0A66-412F-9CBA-0096F14B8A98}"/>
                  </a:ext>
                </a:extLst>
              </p:cNvPr>
              <p:cNvSpPr txBox="1"/>
              <p:nvPr/>
            </p:nvSpPr>
            <p:spPr>
              <a:xfrm>
                <a:off x="1077616" y="1947374"/>
                <a:ext cx="509663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( </a:t>
                </a:r>
                <a:r>
                  <a:rPr lang="en-US" dirty="0">
                    <a:solidFill>
                      <a:srgbClr val="0070C0"/>
                    </a:solidFill>
                  </a:rPr>
                  <a:t>4 / x 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sp>
        <p:nvSpPr>
          <p:cNvPr id="53" name="Arrow: Down 52">
            <a:extLst>
              <a:ext uri="{FF2B5EF4-FFF2-40B4-BE49-F238E27FC236}">
                <a16:creationId xmlns:a16="http://schemas.microsoft.com/office/drawing/2014/main" id="{A70F1140-CF23-4D5C-AD22-2E93FC63274F}"/>
              </a:ext>
            </a:extLst>
          </p:cNvPr>
          <p:cNvSpPr/>
          <p:nvPr/>
        </p:nvSpPr>
        <p:spPr>
          <a:xfrm>
            <a:off x="3343040" y="3429000"/>
            <a:ext cx="2457920" cy="92172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Expression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73C46DE-06A4-40B1-9EA9-E02C8AC48FEE}"/>
              </a:ext>
            </a:extLst>
          </p:cNvPr>
          <p:cNvGrpSpPr/>
          <p:nvPr/>
        </p:nvGrpSpPr>
        <p:grpSpPr>
          <a:xfrm>
            <a:off x="7441806" y="1378785"/>
            <a:ext cx="1445688" cy="1819784"/>
            <a:chOff x="586565" y="1852709"/>
            <a:chExt cx="846798" cy="181978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192398F-5F45-4FBE-9B1B-A02C05BD48EC}"/>
                </a:ext>
              </a:extLst>
            </p:cNvPr>
            <p:cNvSpPr/>
            <p:nvPr/>
          </p:nvSpPr>
          <p:spPr>
            <a:xfrm>
              <a:off x="846730" y="3026614"/>
              <a:ext cx="326469" cy="645879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180E0C-05CB-45B1-BA43-955840942B6D}"/>
                </a:ext>
              </a:extLst>
            </p:cNvPr>
            <p:cNvGrpSpPr/>
            <p:nvPr/>
          </p:nvGrpSpPr>
          <p:grpSpPr>
            <a:xfrm>
              <a:off x="586565" y="1852709"/>
              <a:ext cx="846798" cy="1173905"/>
              <a:chOff x="1005114" y="1849515"/>
              <a:chExt cx="846798" cy="1173905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01702C13-6746-43DB-AD10-3211D1096A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428513" y="2218847"/>
                <a:ext cx="1" cy="80457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8A49133-8659-448E-8AFC-534BD06395D1}"/>
                  </a:ext>
                </a:extLst>
              </p:cNvPr>
              <p:cNvSpPr txBox="1"/>
              <p:nvPr/>
            </p:nvSpPr>
            <p:spPr>
              <a:xfrm>
                <a:off x="1005114" y="1849515"/>
                <a:ext cx="846798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( </a:t>
                </a:r>
                <a:r>
                  <a:rPr lang="en-US" dirty="0">
                    <a:solidFill>
                      <a:srgbClr val="3333FF"/>
                    </a:solidFill>
                  </a:rPr>
                  <a:t>(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9 + x </a:t>
                </a:r>
                <a:r>
                  <a:rPr lang="en-US" dirty="0">
                    <a:solidFill>
                      <a:srgbClr val="3333FF"/>
                    </a:solidFill>
                  </a:rPr>
                  <a:t>)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/ y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A036A01C-4E51-4F3D-929B-61868340F4E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478A6F9-4A18-40BA-A4C7-415F1CEB7B8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204665-0C11-412C-904A-D42FBF3692B3}"/>
              </a:ext>
            </a:extLst>
          </p:cNvPr>
          <p:cNvSpPr/>
          <p:nvPr/>
        </p:nvSpPr>
        <p:spPr>
          <a:xfrm>
            <a:off x="6415441" y="4734770"/>
            <a:ext cx="691290" cy="376111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4178695-525B-4E5A-A396-1F1D12A17889}"/>
              </a:ext>
            </a:extLst>
          </p:cNvPr>
          <p:cNvSpPr/>
          <p:nvPr/>
        </p:nvSpPr>
        <p:spPr>
          <a:xfrm>
            <a:off x="7375563" y="4734770"/>
            <a:ext cx="1382581" cy="376111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84502-41A6-4FAF-BC7B-5E32481EE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4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FAC5219-62C0-4543-8EEC-D641FC33699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9" name="Picture 28">
              <a:hlinkClick r:id="rId7" action="ppaction://hlinksldjump"/>
              <a:extLst>
                <a:ext uri="{FF2B5EF4-FFF2-40B4-BE49-F238E27FC236}">
                  <a16:creationId xmlns:a16="http://schemas.microsoft.com/office/drawing/2014/main" id="{96DAF891-E9EE-4FB4-83CC-8D6FEEA41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0" name="Picture 29">
              <a:hlinkClick r:id="rId9" action="ppaction://hlinksldjump"/>
              <a:extLst>
                <a:ext uri="{FF2B5EF4-FFF2-40B4-BE49-F238E27FC236}">
                  <a16:creationId xmlns:a16="http://schemas.microsoft.com/office/drawing/2014/main" id="{F64ED53B-BB51-4DE1-B8B5-704053C50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09345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C4A610E-94EE-42DE-B5C2-3ADE76297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2.1.</a:t>
            </a:r>
            <a:r>
              <a:rPr lang="en-US" dirty="0"/>
              <a:t> Motivations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0D1A56-B7C8-4CA0-9AD1-AE2A4FB25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</a:t>
            </a:fld>
            <a:endParaRPr lang="en-US" altLang="en-US"/>
          </a:p>
        </p:txBody>
      </p:sp>
      <p:pic>
        <p:nvPicPr>
          <p:cNvPr id="4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AE2486F0-1242-47AA-A816-002A7B6588F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79216"/>
            <a:ext cx="609600" cy="609600"/>
          </a:xfrm>
          <a:prstGeom prst="rect">
            <a:avLst/>
          </a:prstGeom>
        </p:spPr>
      </p:pic>
      <p:pic>
        <p:nvPicPr>
          <p:cNvPr id="2" name="Picture 1">
            <a:hlinkClick r:id="rId4"/>
            <a:extLst>
              <a:ext uri="{FF2B5EF4-FFF2-40B4-BE49-F238E27FC236}">
                <a16:creationId xmlns:a16="http://schemas.microsoft.com/office/drawing/2014/main" id="{A792B2C3-2EED-4029-BC41-60515BFCA9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826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44283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Arithmetic Expressions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Explanation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endParaRPr lang="en-US" sz="4000" dirty="0"/>
              </a:p>
              <a:p>
                <a:pPr algn="just"/>
                <a:endParaRPr lang="en-US" dirty="0"/>
              </a:p>
              <a:p>
                <a:pPr algn="just"/>
                <a:endParaRPr lang="en-US" sz="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BR" sz="1600" i="1">
                          <a:latin typeface="Cambria Math" panose="02040503050406030204" pitchFamily="18" charset="0"/>
                        </a:rPr>
                        <m:t>( (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+ (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) ) / 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pt-BR" sz="1600" i="1">
                          <a:latin typeface="Cambria Math" panose="02040503050406030204" pitchFamily="18" charset="0"/>
                        </a:rPr>
                        <m:t> )−(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∗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 ∗ (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 ) / 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1600" i="1">
                          <a:latin typeface="Cambria Math" panose="02040503050406030204" pitchFamily="18" charset="0"/>
                        </a:rPr>
                        <m:t> )+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pt-B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( 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 / 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pt-BR" sz="1600" i="1">
                              <a:latin typeface="Cambria Math" panose="02040503050406030204" pitchFamily="18" charset="0"/>
                            </a:rPr>
                            <m:t> ) +( (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+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) /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 ) </m:t>
                          </m:r>
                        </m:e>
                      </m:d>
                    </m:oMath>
                  </m:oMathPara>
                </a14:m>
                <a:endParaRPr lang="ar-SA" sz="1800" dirty="0"/>
              </a:p>
              <a:p>
                <a:pPr marL="91440" indent="0" algn="just">
                  <a:buNone/>
                </a:pPr>
                <a:endParaRPr lang="en-US" sz="2000" dirty="0"/>
              </a:p>
              <a:p>
                <a:pPr algn="just"/>
                <a:endParaRPr lang="en-US" dirty="0"/>
              </a:p>
              <a:p>
                <a:pPr marL="91440" indent="0" algn="just">
                  <a:buNone/>
                </a:pPr>
                <a:endParaRPr lang="en-US" sz="32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pt-BR" sz="145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pt-BR" sz="145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( 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 + (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 ∗ 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) ) / 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pt-BR" sz="1450" i="1">
                          <a:latin typeface="Cambria Math" panose="02040503050406030204" pitchFamily="18" charset="0"/>
                        </a:rPr>
                        <m:t> )−( (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10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∗ (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) ∗ (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) ) / 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sz="1450" i="1">
                          <a:latin typeface="Cambria Math" panose="02040503050406030204" pitchFamily="18" charset="0"/>
                        </a:rPr>
                        <m:t> )+(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∗ ((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/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) +( (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) / 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450" i="1">
                          <a:latin typeface="Cambria Math" panose="02040503050406030204" pitchFamily="18" charset="0"/>
                        </a:rPr>
                        <m:t> ) )  )</m:t>
                      </m:r>
                    </m:oMath>
                  </m:oMathPara>
                </a14:m>
                <a:endParaRPr lang="en-US" sz="1450" dirty="0"/>
              </a:p>
              <a:p>
                <a:pPr marL="91440" indent="0" algn="just">
                  <a:buNone/>
                </a:pPr>
                <a:endParaRPr lang="ar-SA" sz="1800" dirty="0"/>
              </a:p>
              <a:p>
                <a:pPr marL="91440" indent="0" algn="just">
                  <a:buNone/>
                </a:pPr>
                <a:endParaRPr lang="en-US" sz="24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B8603A2A-1F43-440C-9EE9-2445609F19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>
            <a:extLst>
              <a:ext uri="{FF2B5EF4-FFF2-40B4-BE49-F238E27FC236}">
                <a16:creationId xmlns:a16="http://schemas.microsoft.com/office/drawing/2014/main" id="{23B4470B-24A6-417C-81CF-8C550F4A7110}"/>
              </a:ext>
            </a:extLst>
          </p:cNvPr>
          <p:cNvGrpSpPr/>
          <p:nvPr/>
        </p:nvGrpSpPr>
        <p:grpSpPr>
          <a:xfrm>
            <a:off x="5835325" y="1990220"/>
            <a:ext cx="3180040" cy="1169945"/>
            <a:chOff x="634205" y="1972928"/>
            <a:chExt cx="1862677" cy="116994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E9F41C-F43D-4E12-931F-AFBF15C3A1DE}"/>
                </a:ext>
              </a:extLst>
            </p:cNvPr>
            <p:cNvSpPr/>
            <p:nvPr/>
          </p:nvSpPr>
          <p:spPr>
            <a:xfrm>
              <a:off x="846731" y="2605203"/>
              <a:ext cx="1607528" cy="537670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20000"/>
              </a:schemeClr>
            </a:solidFill>
            <a:ln w="6350">
              <a:solidFill>
                <a:schemeClr val="accent1">
                  <a:shade val="5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7A4071C-8C8B-42D7-808C-1B247CE4208F}"/>
                </a:ext>
              </a:extLst>
            </p:cNvPr>
            <p:cNvGrpSpPr/>
            <p:nvPr/>
          </p:nvGrpSpPr>
          <p:grpSpPr>
            <a:xfrm>
              <a:off x="634205" y="1972928"/>
              <a:ext cx="1862677" cy="635319"/>
              <a:chOff x="1052754" y="1969734"/>
              <a:chExt cx="1862677" cy="635319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94028820-94A4-42A4-B6E0-24DF3B0BAB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9907" y="2336216"/>
                <a:ext cx="4435" cy="26883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15CDE4E-0A66-412F-9CBA-0096F14B8A98}"/>
                  </a:ext>
                </a:extLst>
              </p:cNvPr>
              <p:cNvSpPr txBox="1"/>
              <p:nvPr/>
            </p:nvSpPr>
            <p:spPr>
              <a:xfrm>
                <a:off x="1052754" y="1969734"/>
                <a:ext cx="1862677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rgbClr val="C00000"/>
                    </a:solidFill>
                  </a:rPr>
                  <a:t>(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9</a:t>
                </a:r>
                <a:r>
                  <a:rPr lang="en-US" dirty="0"/>
                  <a:t> </a:t>
                </a:r>
                <a:r>
                  <a:rPr lang="en-US" dirty="0">
                    <a:solidFill>
                      <a:srgbClr val="7030A0"/>
                    </a:solidFill>
                  </a:rPr>
                  <a:t>*</a:t>
                </a:r>
                <a:r>
                  <a:rPr lang="en-US" dirty="0"/>
                  <a:t> (( 4 / 𝑥 ) +( ( 9 + 𝑥 ) / 𝑦 ) )  </a:t>
                </a:r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</p:txBody>
          </p:sp>
        </p:grpSp>
      </p:grp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DCEBF5B8-17BE-452A-AEE9-8281C12BDEA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Arrow: Down 11">
            <a:extLst>
              <a:ext uri="{FF2B5EF4-FFF2-40B4-BE49-F238E27FC236}">
                <a16:creationId xmlns:a16="http://schemas.microsoft.com/office/drawing/2014/main" id="{DD55181C-DC15-4616-A201-CA0835264251}"/>
              </a:ext>
            </a:extLst>
          </p:cNvPr>
          <p:cNvSpPr/>
          <p:nvPr/>
        </p:nvSpPr>
        <p:spPr>
          <a:xfrm>
            <a:off x="3343040" y="3429000"/>
            <a:ext cx="2457920" cy="92172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Expression</a:t>
            </a:r>
          </a:p>
        </p:txBody>
      </p:sp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C902AEC-BCDF-4CAD-B648-A54B6A9201B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B07DF1-2A82-4A9B-8EC8-6091E51C7CF3}"/>
              </a:ext>
            </a:extLst>
          </p:cNvPr>
          <p:cNvSpPr/>
          <p:nvPr/>
        </p:nvSpPr>
        <p:spPr>
          <a:xfrm>
            <a:off x="5724149" y="4542745"/>
            <a:ext cx="3033995" cy="376111"/>
          </a:xfrm>
          <a:prstGeom prst="rect">
            <a:avLst/>
          </a:prstGeom>
          <a:solidFill>
            <a:schemeClr val="accent2">
              <a:lumMod val="20000"/>
              <a:lumOff val="80000"/>
              <a:alpha val="20000"/>
            </a:schemeClr>
          </a:solidFill>
          <a:ln w="6350">
            <a:solidFill>
              <a:schemeClr val="accent1">
                <a:shade val="50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13ABEF-C3A1-434E-AEDB-434ADC3CA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4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F807092-6ED6-4AD2-8C71-C5ABFB0657C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6" name="Picture 15">
              <a:hlinkClick r:id="rId7" action="ppaction://hlinksldjump"/>
              <a:extLst>
                <a:ext uri="{FF2B5EF4-FFF2-40B4-BE49-F238E27FC236}">
                  <a16:creationId xmlns:a16="http://schemas.microsoft.com/office/drawing/2014/main" id="{0D1EB097-7A6C-4BD9-A4E9-76347071F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7" name="Picture 16">
              <a:hlinkClick r:id="rId9" action="ppaction://hlinksldjump"/>
              <a:extLst>
                <a:ext uri="{FF2B5EF4-FFF2-40B4-BE49-F238E27FC236}">
                  <a16:creationId xmlns:a16="http://schemas.microsoft.com/office/drawing/2014/main" id="{56A1B098-A774-412A-8B18-7082C9C9CB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19877800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9F675-63C4-4351-87CD-1E77413E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Evaluate an Expression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CE19F9-5BB1-401D-A517-2A8807D60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603A2A-1F43-440C-9EE9-2445609F1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You can safely apply the arithmetic rule for evaluating a Python expression.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Operators inside parenthesis are evaluated first.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Parenthesis</a:t>
            </a:r>
            <a:r>
              <a:rPr lang="en-US" sz="2000" dirty="0"/>
              <a:t> can be </a:t>
            </a:r>
            <a:r>
              <a:rPr lang="en-US" sz="2000" dirty="0">
                <a:solidFill>
                  <a:schemeClr val="accent2"/>
                </a:solidFill>
              </a:rPr>
              <a:t>nested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000" dirty="0"/>
              <a:t>Expression in </a:t>
            </a:r>
            <a:r>
              <a:rPr lang="en-US" sz="2000" dirty="0">
                <a:solidFill>
                  <a:schemeClr val="accent2"/>
                </a:solidFill>
              </a:rPr>
              <a:t>inner parenthesis is evaluated first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</a:rPr>
              <a:t>Use operator precedence rule.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Exponentiation</a:t>
            </a:r>
            <a:r>
              <a:rPr lang="en-US" sz="2000" dirty="0"/>
              <a:t> (**) is </a:t>
            </a:r>
            <a:r>
              <a:rPr lang="en-US" sz="2000" dirty="0">
                <a:solidFill>
                  <a:schemeClr val="accent2"/>
                </a:solidFill>
              </a:rPr>
              <a:t>applied first</a:t>
            </a:r>
            <a:r>
              <a:rPr lang="en-US" sz="2000" dirty="0"/>
              <a:t>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Multiplication</a:t>
            </a:r>
            <a:r>
              <a:rPr lang="en-US" sz="2000" dirty="0"/>
              <a:t> (*), </a:t>
            </a:r>
            <a:r>
              <a:rPr lang="en-US" sz="2000" dirty="0">
                <a:solidFill>
                  <a:schemeClr val="accent2"/>
                </a:solidFill>
              </a:rPr>
              <a:t>float division </a:t>
            </a:r>
            <a:r>
              <a:rPr lang="en-US" sz="2000" dirty="0"/>
              <a:t>(/), </a:t>
            </a:r>
            <a:r>
              <a:rPr lang="en-US" sz="2000" dirty="0">
                <a:solidFill>
                  <a:schemeClr val="accent2"/>
                </a:solidFill>
              </a:rPr>
              <a:t>integer division </a:t>
            </a:r>
            <a:r>
              <a:rPr lang="en-US" sz="2000" dirty="0"/>
              <a:t>(//) , and </a:t>
            </a:r>
            <a:r>
              <a:rPr lang="en-US" sz="2000" dirty="0">
                <a:solidFill>
                  <a:schemeClr val="accent2"/>
                </a:solidFill>
              </a:rPr>
              <a:t>remainder operators </a:t>
            </a:r>
            <a:r>
              <a:rPr lang="en-US" sz="2000" dirty="0"/>
              <a:t>(%) are </a:t>
            </a:r>
            <a:r>
              <a:rPr lang="en-US" sz="2000" dirty="0">
                <a:solidFill>
                  <a:schemeClr val="accent2"/>
                </a:solidFill>
              </a:rPr>
              <a:t>applied next</a:t>
            </a:r>
            <a:r>
              <a:rPr lang="en-US" sz="2000" dirty="0"/>
              <a:t>.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sz="2000" dirty="0"/>
              <a:t>If an expression contains </a:t>
            </a:r>
            <a:r>
              <a:rPr lang="en-US" sz="2000" dirty="0">
                <a:solidFill>
                  <a:schemeClr val="accent2"/>
                </a:solidFill>
              </a:rPr>
              <a:t>several</a:t>
            </a:r>
            <a:r>
              <a:rPr lang="en-US" sz="2000" dirty="0"/>
              <a:t> multiplication, division, and remainder </a:t>
            </a:r>
            <a:r>
              <a:rPr lang="en-US" sz="2000" dirty="0">
                <a:solidFill>
                  <a:schemeClr val="accent2"/>
                </a:solidFill>
              </a:rPr>
              <a:t>operators</a:t>
            </a:r>
            <a:r>
              <a:rPr lang="en-US" sz="2000" dirty="0"/>
              <a:t>, they are </a:t>
            </a:r>
            <a:r>
              <a:rPr lang="en-US" sz="2000" dirty="0">
                <a:solidFill>
                  <a:schemeClr val="accent2"/>
                </a:solidFill>
              </a:rPr>
              <a:t>applied from left to right</a:t>
            </a:r>
            <a:r>
              <a:rPr lang="en-US" sz="2000" dirty="0"/>
              <a:t>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chemeClr val="accent2"/>
                </a:solidFill>
              </a:rPr>
              <a:t>Addition</a:t>
            </a:r>
            <a:r>
              <a:rPr lang="en-US" sz="2000" dirty="0"/>
              <a:t> (+) and </a:t>
            </a:r>
            <a:r>
              <a:rPr lang="en-US" sz="2000" dirty="0">
                <a:solidFill>
                  <a:schemeClr val="accent2"/>
                </a:solidFill>
              </a:rPr>
              <a:t>subtraction</a:t>
            </a:r>
            <a:r>
              <a:rPr lang="en-US" sz="2000" dirty="0"/>
              <a:t> (-) operators are </a:t>
            </a:r>
            <a:r>
              <a:rPr lang="en-US" sz="2000" dirty="0">
                <a:solidFill>
                  <a:schemeClr val="accent2"/>
                </a:solidFill>
              </a:rPr>
              <a:t>applied last</a:t>
            </a:r>
            <a:r>
              <a:rPr lang="en-US" sz="2000" dirty="0"/>
              <a:t>.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sz="2000" dirty="0"/>
              <a:t>If an expression contains </a:t>
            </a:r>
            <a:r>
              <a:rPr lang="en-US" sz="2000" dirty="0">
                <a:solidFill>
                  <a:schemeClr val="accent2"/>
                </a:solidFill>
              </a:rPr>
              <a:t>several</a:t>
            </a:r>
            <a:r>
              <a:rPr lang="en-US" sz="2000" dirty="0"/>
              <a:t> addition and subtraction </a:t>
            </a:r>
            <a:r>
              <a:rPr lang="en-US" sz="2000" dirty="0">
                <a:solidFill>
                  <a:schemeClr val="accent2"/>
                </a:solidFill>
              </a:rPr>
              <a:t>operators</a:t>
            </a:r>
            <a:r>
              <a:rPr lang="en-US" sz="2000" dirty="0"/>
              <a:t>, they are </a:t>
            </a:r>
            <a:r>
              <a:rPr lang="en-US" sz="2000" dirty="0">
                <a:solidFill>
                  <a:schemeClr val="accent2"/>
                </a:solidFill>
              </a:rPr>
              <a:t>applied from left to right</a:t>
            </a:r>
            <a:r>
              <a:rPr lang="en-US" sz="20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0F774C9-0D26-460D-8125-6D99C24D06A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F1FD5C2-B4AC-4F8C-9D36-D1A2C60C00E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</p:spTree>
    <p:extLst>
      <p:ext uri="{BB962C8B-B14F-4D97-AF65-F5344CB8AC3E}">
        <p14:creationId xmlns:p14="http://schemas.microsoft.com/office/powerpoint/2010/main" val="654069507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DDDC3-7EAB-4F4A-BF3D-7C3B899B7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Evaluate an Expression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8ADA36-426B-4F67-B43F-4A69B0C73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9D4B73-5F8D-481A-A25C-19551EEA9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Example of how an expression is evaluated:</a:t>
            </a:r>
          </a:p>
        </p:txBody>
      </p:sp>
      <p:graphicFrame>
        <p:nvGraphicFramePr>
          <p:cNvPr id="6" name="Object 6">
            <a:extLst>
              <a:ext uri="{FF2B5EF4-FFF2-40B4-BE49-F238E27FC236}">
                <a16:creationId xmlns:a16="http://schemas.microsoft.com/office/drawing/2014/main" id="{41B1A421-7D59-4542-91E6-287F25E404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2394687"/>
              </p:ext>
            </p:extLst>
          </p:nvPr>
        </p:nvGraphicFramePr>
        <p:xfrm>
          <a:off x="1167470" y="2046420"/>
          <a:ext cx="6809059" cy="4103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3380760" imgH="2034360" progId="Word.Picture.8">
                  <p:embed/>
                </p:oleObj>
              </mc:Choice>
              <mc:Fallback>
                <p:oleObj name="Picture" r:id="rId2" imgW="3380760" imgH="2034360" progId="Word.Picture.8">
                  <p:embed/>
                  <p:pic>
                    <p:nvPicPr>
                      <p:cNvPr id="252934" name="Object 6">
                        <a:extLst>
                          <a:ext uri="{FF2B5EF4-FFF2-40B4-BE49-F238E27FC236}">
                            <a16:creationId xmlns:a16="http://schemas.microsoft.com/office/drawing/2014/main" id="{05065552-8EFC-4BB4-9A78-AA94A16E4E2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7470" y="2046420"/>
                        <a:ext cx="6809059" cy="410399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AF889C99-A076-4421-B2B7-B6946CD14C5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470B72A-2B2F-46CF-8328-F9C570320A1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</p:spTree>
    <p:extLst>
      <p:ext uri="{BB962C8B-B14F-4D97-AF65-F5344CB8AC3E}">
        <p14:creationId xmlns:p14="http://schemas.microsoft.com/office/powerpoint/2010/main" val="352117996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04268-97F9-4D02-AF70-D52372A5B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#8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E390CA-D98C-483F-9357-ADCAA8E3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AC3504D-9A49-465D-83E2-3ADA7FC63A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91440" indent="0">
                  <a:buNone/>
                </a:pPr>
                <a:r>
                  <a:rPr lang="en-US" dirty="0"/>
                  <a:t>How would you write the following arithmetic expression in Python?</a:t>
                </a:r>
              </a:p>
              <a:p>
                <a:pPr marL="9144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9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𝑏𝑐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𝑏𝑑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91440" indent="0">
                  <a:buNone/>
                </a:pPr>
                <a:endParaRPr lang="en-US" dirty="0"/>
              </a:p>
              <a:p>
                <a:pPr indent="-365760">
                  <a:buFont typeface="Wingdings" panose="05000000000000000000" pitchFamily="2" charset="2"/>
                  <a:buChar char="Ø"/>
                </a:pPr>
                <a:r>
                  <a:rPr lang="en-US" dirty="0"/>
                  <a:t>Solution: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AC3504D-9A49-465D-83E2-3ADA7FC63A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066" t="-1781" r="-3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C873B3B3-45E4-403E-8D82-413839540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303" y="4154850"/>
            <a:ext cx="8851392" cy="3000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 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(r + 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34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 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+ (b * c)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1350" dirty="0">
                <a:solidFill>
                  <a:schemeClr val="accent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 * (</a:t>
            </a:r>
            <a:r>
              <a:rPr lang="en-US" altLang="en-US" sz="13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 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a)</a:t>
            </a:r>
            <a:r>
              <a:rPr lang="en-US" altLang="en-US" sz="1350" dirty="0">
                <a:solidFill>
                  <a:schemeClr val="accent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 </a:t>
            </a:r>
            <a:r>
              <a:rPr lang="en-US" altLang="en-US" sz="1350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3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+ (b * d)</a:t>
            </a:r>
            <a:r>
              <a:rPr lang="en-US" altLang="en-US" sz="1350" dirty="0">
                <a:solidFill>
                  <a:schemeClr val="accent5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r>
              <a:rPr lang="en-US" altLang="en-US" sz="135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F0AD329B-80C1-4C03-BC13-8686BA3E5F0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C521E53-FA39-4F0E-95D0-3BE3F6D2C07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</p:spTree>
    <p:extLst>
      <p:ext uri="{BB962C8B-B14F-4D97-AF65-F5344CB8AC3E}">
        <p14:creationId xmlns:p14="http://schemas.microsoft.com/office/powerpoint/2010/main" val="990804979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09790-ED91-4A3A-99CD-0A7C22A63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#9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260AB8-56CD-4AE3-9B29-99CB155C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114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71D29A2-58BE-4203-BF8B-6DA420CB56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91440" indent="0">
                  <a:buNone/>
                </a:pPr>
                <a:r>
                  <a:rPr lang="en-US" dirty="0"/>
                  <a:t>Suppose </a:t>
                </a:r>
                <a:r>
                  <a:rPr lang="en-US" dirty="0">
                    <a:solidFill>
                      <a:srgbClr val="0070C0"/>
                    </a:solidFill>
                  </a:rPr>
                  <a:t>m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0070C0"/>
                    </a:solidFill>
                  </a:rPr>
                  <a:t>r</a:t>
                </a:r>
                <a:r>
                  <a:rPr lang="en-US" dirty="0"/>
                  <a:t> are integers. Write a Python expression</a:t>
                </a:r>
                <a:br>
                  <a:rPr lang="en-US" dirty="0"/>
                </a:br>
                <a:r>
                  <a:rPr lang="en-US" dirty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𝑚𝑟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indent="-365760">
                  <a:buFont typeface="Wingdings" panose="05000000000000000000" pitchFamily="2" charset="2"/>
                  <a:buChar char="Ø"/>
                </a:pPr>
                <a:r>
                  <a:rPr lang="en-US" dirty="0"/>
                  <a:t>Solution: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71D29A2-58BE-4203-BF8B-6DA420CB56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2066" t="-1781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7358B130-7B51-45B1-8A92-2AB283D57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3467405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 * (r **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260041FF-DE73-49FC-9091-29522070A9E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13F3EB9-591C-49BD-8AB7-1D7C56416E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2.9</a:t>
            </a:r>
          </a:p>
        </p:txBody>
      </p:sp>
    </p:spTree>
    <p:extLst>
      <p:ext uri="{BB962C8B-B14F-4D97-AF65-F5344CB8AC3E}">
        <p14:creationId xmlns:p14="http://schemas.microsoft.com/office/powerpoint/2010/main" val="283213420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95913-C32E-44A2-837B-5C0A04886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2.10.</a:t>
            </a:r>
            <a:r>
              <a:rPr lang="en-US" dirty="0"/>
              <a:t> Augmented Assignment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FA02BD-AAF2-4E95-86FE-7D7037D4C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115</a:t>
            </a:fld>
            <a:endParaRPr lang="en-US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7C608F-38F9-4132-A1EA-BF9E15D8B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Check Point #10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D55A4F5D-1650-4742-B618-0849FFC53BD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1AC54A55-71EA-4877-BB97-AC9ECB6BA53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4934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C18F4-B629-4F25-82F5-1061E629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Augmented Assignment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6C524A-C36C-4005-80C7-EE96146E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8B1F50-ACDD-4DC2-8F2D-BC4BFC065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Very often the </a:t>
            </a:r>
            <a:r>
              <a:rPr lang="en-US" dirty="0">
                <a:solidFill>
                  <a:schemeClr val="accent2"/>
                </a:solidFill>
              </a:rPr>
              <a:t>current value </a:t>
            </a:r>
            <a:r>
              <a:rPr lang="en-US" dirty="0"/>
              <a:t>of a variable is used, modified, and then reassigned back to the same variable.</a:t>
            </a:r>
          </a:p>
          <a:p>
            <a:pPr algn="just"/>
            <a:r>
              <a:rPr lang="en-US" dirty="0"/>
              <a:t>For example, the following statement increases the variable </a:t>
            </a:r>
            <a:r>
              <a:rPr lang="en-US" dirty="0">
                <a:solidFill>
                  <a:srgbClr val="0070C0"/>
                </a:solidFill>
              </a:rPr>
              <a:t>count</a:t>
            </a:r>
            <a:r>
              <a:rPr lang="en-US" dirty="0"/>
              <a:t> by </a:t>
            </a:r>
            <a:r>
              <a:rPr lang="en-US" dirty="0">
                <a:solidFill>
                  <a:schemeClr val="tx2"/>
                </a:solidFill>
              </a:rPr>
              <a:t>1</a:t>
            </a:r>
            <a:r>
              <a:rPr lang="en-US" dirty="0"/>
              <a:t>: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Python allows you to combine assignment and addition operators using an augmented (or compound) assignment operator. </a:t>
            </a:r>
          </a:p>
          <a:p>
            <a:pPr algn="just"/>
            <a:r>
              <a:rPr lang="en-US" dirty="0"/>
              <a:t>For example: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390CBF0-6927-46BB-9B93-1DF6D8EE8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3159360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= count +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B60B6-58B8-43C5-A6DB-AD40C8EEE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464465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count +=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058D9CE0-1A26-43C8-95EB-18564681777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F38D8D9-B509-43D5-8C86-BBA4E70BCE1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2.10</a:t>
            </a:r>
          </a:p>
        </p:txBody>
      </p:sp>
    </p:spTree>
    <p:extLst>
      <p:ext uri="{BB962C8B-B14F-4D97-AF65-F5344CB8AC3E}">
        <p14:creationId xmlns:p14="http://schemas.microsoft.com/office/powerpoint/2010/main" val="4167537463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C18F4-B629-4F25-82F5-1061E6299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Augmented Assignment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6C524A-C36C-4005-80C7-EE96146E8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117</a:t>
            </a:fld>
            <a:endParaRPr lang="en-US" alt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54BAE25-B5B8-4B5B-8CC0-0D85114399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724" y="1547155"/>
            <a:ext cx="8398552" cy="3917310"/>
          </a:xfrm>
          <a:prstGeom prst="rect">
            <a:avLst/>
          </a:prstGeom>
        </p:spPr>
      </p:pic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121A2AC3-E590-489A-B406-2C61070EC82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EAAA8A8-34B5-4124-9A2C-434383391FE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2.10</a:t>
            </a:r>
          </a:p>
        </p:txBody>
      </p:sp>
    </p:spTree>
    <p:extLst>
      <p:ext uri="{BB962C8B-B14F-4D97-AF65-F5344CB8AC3E}">
        <p14:creationId xmlns:p14="http://schemas.microsoft.com/office/powerpoint/2010/main" val="2992170572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33CA6-5E69-4BE3-ACE1-451784B3D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F5B8BC-CFB0-4F83-BD2A-579DCB730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4FC583-C738-467C-AACD-26149ACB0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There are </a:t>
            </a:r>
            <a:r>
              <a:rPr lang="en-US" sz="2800" dirty="0">
                <a:solidFill>
                  <a:schemeClr val="accent2"/>
                </a:solidFill>
              </a:rPr>
              <a:t>no spaces in the augmented assignment operators</a:t>
            </a:r>
            <a:r>
              <a:rPr lang="en-US" sz="2800" dirty="0"/>
              <a:t>. </a:t>
            </a:r>
          </a:p>
          <a:p>
            <a:r>
              <a:rPr lang="en-US" sz="2800" dirty="0"/>
              <a:t>For example, </a:t>
            </a:r>
            <a:r>
              <a:rPr lang="en-US" sz="2800" dirty="0">
                <a:highlight>
                  <a:srgbClr val="F7EDED"/>
                </a:highlight>
              </a:rPr>
              <a:t>+ =</a:t>
            </a:r>
            <a:r>
              <a:rPr lang="en-US" sz="2800" dirty="0"/>
              <a:t> should be </a:t>
            </a:r>
            <a:r>
              <a:rPr lang="en-US" sz="2800" dirty="0">
                <a:highlight>
                  <a:srgbClr val="F2FFEB"/>
                </a:highlight>
              </a:rPr>
              <a:t>+=</a:t>
            </a: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A1BACC-70BF-49E5-B7D6-57BCC4150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442" y="3198570"/>
            <a:ext cx="5723116" cy="2751058"/>
          </a:xfrm>
          <a:prstGeom prst="rect">
            <a:avLst/>
          </a:prstGeom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C8A14EC3-CBCB-4EFA-882A-4D53CE4B347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BFEE5A6-96CA-429D-A5B4-4AFFE3C5B38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2.10</a:t>
            </a:r>
          </a:p>
        </p:txBody>
      </p:sp>
    </p:spTree>
    <p:extLst>
      <p:ext uri="{BB962C8B-B14F-4D97-AF65-F5344CB8AC3E}">
        <p14:creationId xmlns:p14="http://schemas.microsoft.com/office/powerpoint/2010/main" val="2452578310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6A2D9-AE7B-4180-9FF4-F5336B0FE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9D9673-04F2-4BB6-8237-38F0BC62D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119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AB3C68-9212-400E-8B53-0D7D7DCB1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The </a:t>
            </a:r>
            <a:r>
              <a:rPr lang="en-US" sz="2800" dirty="0">
                <a:solidFill>
                  <a:schemeClr val="accent2"/>
                </a:solidFill>
              </a:rPr>
              <a:t>augmented assignment operator </a:t>
            </a:r>
            <a:r>
              <a:rPr lang="en-US" sz="2800" dirty="0"/>
              <a:t>is </a:t>
            </a:r>
            <a:r>
              <a:rPr lang="en-US" sz="2800" dirty="0">
                <a:solidFill>
                  <a:schemeClr val="accent2"/>
                </a:solidFill>
              </a:rPr>
              <a:t>performed last </a:t>
            </a:r>
            <a:r>
              <a:rPr lang="en-US" sz="2800" dirty="0"/>
              <a:t>after all the other operators in the expression are evaluated.</a:t>
            </a:r>
          </a:p>
          <a:p>
            <a:pPr algn="just"/>
            <a:r>
              <a:rPr lang="en-US" sz="2800" dirty="0"/>
              <a:t>Example:</a:t>
            </a:r>
          </a:p>
          <a:p>
            <a:pPr algn="just"/>
            <a:endParaRPr lang="en-US" sz="2800" dirty="0"/>
          </a:p>
          <a:p>
            <a:pPr marL="91440" indent="0" algn="just">
              <a:buNone/>
            </a:pPr>
            <a:r>
              <a:rPr lang="en-US" sz="2800" dirty="0"/>
              <a:t>    is same as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2D0BB35-4B3E-4105-A797-E5AF290A8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3274575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/= 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5.5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1.5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FA06229-8034-4E33-8F8A-9C5A5C704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4388320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x / (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5.5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2400" dirty="0">
                <a:solidFill>
                  <a:srgbClr val="3333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1.5</a:t>
            </a:r>
            <a:r>
              <a:rPr lang="en-US" alt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FCC32992-3047-4C19-8549-22C3B7EFB97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D62E87F-0A8B-4878-AFFB-EA0F9568799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2.10</a:t>
            </a:r>
          </a:p>
        </p:txBody>
      </p:sp>
    </p:spTree>
    <p:extLst>
      <p:ext uri="{BB962C8B-B14F-4D97-AF65-F5344CB8AC3E}">
        <p14:creationId xmlns:p14="http://schemas.microsoft.com/office/powerpoint/2010/main" val="4033132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>
            <a:extLst>
              <a:ext uri="{FF2B5EF4-FFF2-40B4-BE49-F238E27FC236}">
                <a16:creationId xmlns:a16="http://schemas.microsoft.com/office/drawing/2014/main" id="{04D51F3B-7996-4CB6-995D-A44A758B86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Motivations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3B8C3303-E110-4489-882F-2DE167B5C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F1C17-96FD-411C-8986-CE1D4AEE2C3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57027" name="Rectangle 3">
            <a:extLst>
              <a:ext uri="{FF2B5EF4-FFF2-40B4-BE49-F238E27FC236}">
                <a16:creationId xmlns:a16="http://schemas.microsoft.com/office/drawing/2014/main" id="{79DD4F38-4ECF-4798-AE14-1EEBC93AE222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 marL="342900" indent="-342900" algn="just"/>
            <a:r>
              <a:rPr lang="en-US" altLang="en-US" sz="2400" dirty="0"/>
              <a:t>In the preceding chapter (</a:t>
            </a:r>
            <a:r>
              <a:rPr lang="en-US" altLang="en-US" sz="2400" dirty="0">
                <a:solidFill>
                  <a:schemeClr val="accent4">
                    <a:lumMod val="50000"/>
                  </a:schemeClr>
                </a:solidFill>
              </a:rPr>
              <a:t>Chapter 1</a:t>
            </a:r>
            <a:r>
              <a:rPr lang="en-US" altLang="en-US" sz="2400" dirty="0"/>
              <a:t>), you learned how to create and run a Python program.</a:t>
            </a:r>
          </a:p>
          <a:p>
            <a:pPr marL="342900" indent="-342900" algn="just"/>
            <a:r>
              <a:rPr lang="en-US" altLang="en-US" sz="2400" dirty="0"/>
              <a:t>Starting from this chapter, you will learn how to solve </a:t>
            </a:r>
            <a:r>
              <a:rPr lang="en-US" altLang="en-US" sz="2400" dirty="0">
                <a:solidFill>
                  <a:schemeClr val="accent2"/>
                </a:solidFill>
              </a:rPr>
              <a:t>practical problems programmatically</a:t>
            </a:r>
            <a:r>
              <a:rPr lang="en-US" altLang="en-US" sz="2400" dirty="0"/>
              <a:t>.</a:t>
            </a:r>
          </a:p>
          <a:p>
            <a:pPr marL="342900" indent="-342900" algn="just"/>
            <a:r>
              <a:rPr lang="en-US" altLang="en-US" sz="2400" dirty="0"/>
              <a:t>Through these problems, you will learn </a:t>
            </a:r>
            <a:r>
              <a:rPr lang="en-US" altLang="en-US" sz="2400" dirty="0">
                <a:solidFill>
                  <a:schemeClr val="accent2"/>
                </a:solidFill>
              </a:rPr>
              <a:t>Python basic data types </a:t>
            </a:r>
            <a:r>
              <a:rPr lang="en-US" altLang="en-US" sz="2400" dirty="0"/>
              <a:t>and related subjects, such as </a:t>
            </a:r>
            <a:r>
              <a:rPr lang="en-US" altLang="en-US" sz="2400" dirty="0">
                <a:solidFill>
                  <a:schemeClr val="accent2"/>
                </a:solidFill>
              </a:rPr>
              <a:t>variables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constants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data types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operators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expressions</a:t>
            </a:r>
            <a:r>
              <a:rPr lang="en-US" altLang="en-US" sz="2400" dirty="0"/>
              <a:t>, and </a:t>
            </a:r>
            <a:r>
              <a:rPr lang="en-US" altLang="en-US" sz="2400" dirty="0">
                <a:solidFill>
                  <a:schemeClr val="accent2"/>
                </a:solidFill>
              </a:rPr>
              <a:t>input and output</a:t>
            </a:r>
            <a:r>
              <a:rPr lang="en-US" altLang="en-US" sz="24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F38F928D-498A-4DF3-B79D-4C24395C06A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F061E3C-851C-4D47-9DEA-02ADB7DC14D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</a:t>
            </a:r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BE4B852-AAAE-4655-BA6F-BCE3D3929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24E43B-8CB1-4ABC-A4F6-53BF215A9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120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55AD6D-8E2A-456D-A5F5-3D342CB27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Assume that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= </a:t>
            </a:r>
            <a:r>
              <a:rPr lang="en-US" b="1" dirty="0"/>
              <a:t>1</a:t>
            </a:r>
            <a:r>
              <a:rPr lang="en-US" dirty="0"/>
              <a:t>, and that </a:t>
            </a:r>
            <a:r>
              <a:rPr lang="en-US" dirty="0">
                <a:solidFill>
                  <a:schemeClr val="accent2"/>
                </a:solidFill>
              </a:rPr>
              <a:t>each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expression is independent</a:t>
            </a:r>
            <a:r>
              <a:rPr lang="en-US" dirty="0"/>
              <a:t>. What are the </a:t>
            </a:r>
            <a:r>
              <a:rPr lang="en-US" dirty="0">
                <a:solidFill>
                  <a:schemeClr val="accent2"/>
                </a:solidFill>
              </a:rPr>
              <a:t>results of the following expressions</a:t>
            </a:r>
            <a:r>
              <a:rPr lang="en-US" dirty="0"/>
              <a:t>?</a:t>
            </a:r>
          </a:p>
          <a:p>
            <a:r>
              <a:rPr lang="en-US" dirty="0"/>
              <a:t>a += 4</a:t>
            </a:r>
          </a:p>
          <a:p>
            <a:r>
              <a:rPr lang="en-US" dirty="0"/>
              <a:t>a -= 4</a:t>
            </a:r>
          </a:p>
          <a:p>
            <a:r>
              <a:rPr lang="en-US" dirty="0"/>
              <a:t>a *= 4</a:t>
            </a:r>
          </a:p>
          <a:p>
            <a:r>
              <a:rPr lang="en-US" dirty="0"/>
              <a:t>a /= 4</a:t>
            </a:r>
          </a:p>
          <a:p>
            <a:r>
              <a:rPr lang="en-US" dirty="0"/>
              <a:t>a //= 4</a:t>
            </a:r>
          </a:p>
          <a:p>
            <a:r>
              <a:rPr lang="en-US" dirty="0"/>
              <a:t>a %= 4</a:t>
            </a:r>
          </a:p>
          <a:p>
            <a:r>
              <a:rPr lang="en-US" dirty="0"/>
              <a:t>a = 56 * a + 6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55270-9394-4F66-ABB8-76FA72525299}"/>
              </a:ext>
            </a:extLst>
          </p:cNvPr>
          <p:cNvGrpSpPr/>
          <p:nvPr/>
        </p:nvGrpSpPr>
        <p:grpSpPr>
          <a:xfrm>
            <a:off x="2614956" y="2315255"/>
            <a:ext cx="1622016" cy="461665"/>
            <a:chOff x="1768435" y="2007612"/>
            <a:chExt cx="1622016" cy="46166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CC296884-A8D8-4CDC-8C38-B2A8C4AC092C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F87105B-456A-4219-B600-0CA706AC5A2E}"/>
                </a:ext>
              </a:extLst>
            </p:cNvPr>
            <p:cNvSpPr txBox="1"/>
            <p:nvPr/>
          </p:nvSpPr>
          <p:spPr>
            <a:xfrm>
              <a:off x="2997395" y="200761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5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8279D4-B1C1-47A0-AEDB-967139184697}"/>
              </a:ext>
            </a:extLst>
          </p:cNvPr>
          <p:cNvGrpSpPr/>
          <p:nvPr/>
        </p:nvGrpSpPr>
        <p:grpSpPr>
          <a:xfrm>
            <a:off x="2614956" y="2847877"/>
            <a:ext cx="1716594" cy="461665"/>
            <a:chOff x="1768435" y="2007612"/>
            <a:chExt cx="1716594" cy="461665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5EDD2B1-53E2-4813-9506-2B545D4F167E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566278-541C-4102-B4F7-406462EE9736}"/>
                </a:ext>
              </a:extLst>
            </p:cNvPr>
            <p:cNvSpPr txBox="1"/>
            <p:nvPr/>
          </p:nvSpPr>
          <p:spPr>
            <a:xfrm>
              <a:off x="2997395" y="2007612"/>
              <a:ext cx="4876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-3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E39659-5412-4EFA-9448-623230C62C33}"/>
              </a:ext>
            </a:extLst>
          </p:cNvPr>
          <p:cNvGrpSpPr/>
          <p:nvPr/>
        </p:nvGrpSpPr>
        <p:grpSpPr>
          <a:xfrm>
            <a:off x="2614956" y="3380499"/>
            <a:ext cx="1622016" cy="461665"/>
            <a:chOff x="1768435" y="2007612"/>
            <a:chExt cx="1622016" cy="461665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9F282DF-35A0-4ECA-BE25-967327CFA96C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010F1A9-3A87-4682-B64E-52B0A7576E05}"/>
                </a:ext>
              </a:extLst>
            </p:cNvPr>
            <p:cNvSpPr txBox="1"/>
            <p:nvPr/>
          </p:nvSpPr>
          <p:spPr>
            <a:xfrm>
              <a:off x="2997395" y="200761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4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738060E-3F15-4FC6-847C-140E9F4D696C}"/>
              </a:ext>
            </a:extLst>
          </p:cNvPr>
          <p:cNvGrpSpPr/>
          <p:nvPr/>
        </p:nvGrpSpPr>
        <p:grpSpPr>
          <a:xfrm>
            <a:off x="2614956" y="3913121"/>
            <a:ext cx="1957044" cy="461665"/>
            <a:chOff x="1768435" y="2007612"/>
            <a:chExt cx="1957044" cy="461665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0D8630E-5A24-41B5-8F6B-834A407BF36D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4A2AED-0183-474E-B2F5-FA08B890E708}"/>
                </a:ext>
              </a:extLst>
            </p:cNvPr>
            <p:cNvSpPr txBox="1"/>
            <p:nvPr/>
          </p:nvSpPr>
          <p:spPr>
            <a:xfrm>
              <a:off x="2997395" y="2007612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0.25</a:t>
              </a:r>
              <a:endParaRPr lang="en-US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82B076-97A6-470E-BD35-D51A4B877F60}"/>
              </a:ext>
            </a:extLst>
          </p:cNvPr>
          <p:cNvGrpSpPr/>
          <p:nvPr/>
        </p:nvGrpSpPr>
        <p:grpSpPr>
          <a:xfrm>
            <a:off x="2614956" y="4445743"/>
            <a:ext cx="1622016" cy="461665"/>
            <a:chOff x="1768435" y="2007612"/>
            <a:chExt cx="1622016" cy="461665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D20AE90-B960-462A-B142-EB51A3777B6D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933A9A8-DD77-4403-9EB9-1748997B9D2A}"/>
                </a:ext>
              </a:extLst>
            </p:cNvPr>
            <p:cNvSpPr txBox="1"/>
            <p:nvPr/>
          </p:nvSpPr>
          <p:spPr>
            <a:xfrm>
              <a:off x="2997395" y="200761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0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23D0EB5-6416-4994-AD51-E97BCA58FB3F}"/>
              </a:ext>
            </a:extLst>
          </p:cNvPr>
          <p:cNvGrpSpPr/>
          <p:nvPr/>
        </p:nvGrpSpPr>
        <p:grpSpPr>
          <a:xfrm>
            <a:off x="2614956" y="4978365"/>
            <a:ext cx="1622016" cy="461665"/>
            <a:chOff x="1768435" y="2007612"/>
            <a:chExt cx="1622016" cy="461665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29B9566F-F85F-44F2-91E4-04D5C5CD3DFE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CFE6AE-9C3D-4B4F-9C56-B946BE452011}"/>
                </a:ext>
              </a:extLst>
            </p:cNvPr>
            <p:cNvSpPr txBox="1"/>
            <p:nvPr/>
          </p:nvSpPr>
          <p:spPr>
            <a:xfrm>
              <a:off x="2997395" y="2007612"/>
              <a:ext cx="3930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1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5114CE4-73BC-417D-8950-5241F0A25C1A}"/>
              </a:ext>
            </a:extLst>
          </p:cNvPr>
          <p:cNvGrpSpPr/>
          <p:nvPr/>
        </p:nvGrpSpPr>
        <p:grpSpPr>
          <a:xfrm>
            <a:off x="2604339" y="5510987"/>
            <a:ext cx="1724609" cy="461665"/>
            <a:chOff x="1768435" y="2007612"/>
            <a:chExt cx="1724609" cy="461665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386DB8B-A633-4EF6-8A34-86EC63783949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7F9DF2C-BB8D-4B13-8374-B19D594BE8F1}"/>
                </a:ext>
              </a:extLst>
            </p:cNvPr>
            <p:cNvSpPr txBox="1"/>
            <p:nvPr/>
          </p:nvSpPr>
          <p:spPr>
            <a:xfrm>
              <a:off x="2997395" y="2007612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/>
                  </a:solidFill>
                </a:rPr>
                <a:t>62</a:t>
              </a:r>
              <a:endParaRPr lang="en-US" dirty="0"/>
            </a:p>
          </p:txBody>
        </p:sp>
      </p:grpSp>
      <p:pic>
        <p:nvPicPr>
          <p:cNvPr id="28" name="Picture 27">
            <a:hlinkClick r:id="rId2" action="ppaction://hlinksldjump"/>
            <a:extLst>
              <a:ext uri="{FF2B5EF4-FFF2-40B4-BE49-F238E27FC236}">
                <a16:creationId xmlns:a16="http://schemas.microsoft.com/office/drawing/2014/main" id="{A6F810DE-F541-4E19-97B6-C500D3AFA32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E60CA4B-107B-4AEB-A75F-FA1BD1DF659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2.10</a:t>
            </a:r>
          </a:p>
        </p:txBody>
      </p:sp>
    </p:spTree>
    <p:extLst>
      <p:ext uri="{BB962C8B-B14F-4D97-AF65-F5344CB8AC3E}">
        <p14:creationId xmlns:p14="http://schemas.microsoft.com/office/powerpoint/2010/main" val="3364340048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5A37715-77A5-4347-9A91-35031B508A0C}"/>
              </a:ext>
            </a:extLst>
          </p:cNvPr>
          <p:cNvCxnSpPr>
            <a:cxnSpLocks/>
          </p:cNvCxnSpPr>
          <p:nvPr/>
        </p:nvCxnSpPr>
        <p:spPr>
          <a:xfrm>
            <a:off x="611755" y="6197452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E93C778-D73F-4E6E-A525-47C035F5F2B6}"/>
              </a:ext>
            </a:extLst>
          </p:cNvPr>
          <p:cNvGrpSpPr/>
          <p:nvPr/>
        </p:nvGrpSpPr>
        <p:grpSpPr>
          <a:xfrm>
            <a:off x="611755" y="5422392"/>
            <a:ext cx="8388095" cy="413819"/>
            <a:chOff x="609599" y="1589109"/>
            <a:chExt cx="8388095" cy="413819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EB51CB0-2233-4C43-B30B-D47C8D4137E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4" name="Picture 23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767A728D-C151-4319-BA45-CA5A4A7EBE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5204458-FF25-488F-B664-CB24D86E3247}"/>
              </a:ext>
            </a:extLst>
          </p:cNvPr>
          <p:cNvCxnSpPr>
            <a:cxnSpLocks/>
          </p:cNvCxnSpPr>
          <p:nvPr/>
        </p:nvCxnSpPr>
        <p:spPr>
          <a:xfrm>
            <a:off x="611755" y="5078217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E780041-50A7-408B-9677-FA4255C36E06}"/>
              </a:ext>
            </a:extLst>
          </p:cNvPr>
          <p:cNvCxnSpPr>
            <a:cxnSpLocks/>
          </p:cNvCxnSpPr>
          <p:nvPr/>
        </p:nvCxnSpPr>
        <p:spPr>
          <a:xfrm>
            <a:off x="611755" y="4506107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F66BBB6-DA0F-4770-AF3D-5660E6D2F3E1}"/>
              </a:ext>
            </a:extLst>
          </p:cNvPr>
          <p:cNvCxnSpPr>
            <a:cxnSpLocks/>
          </p:cNvCxnSpPr>
          <p:nvPr/>
        </p:nvCxnSpPr>
        <p:spPr>
          <a:xfrm>
            <a:off x="614072" y="3957172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AC3FC75-9BFE-45F1-A894-23C516C435CB}"/>
              </a:ext>
            </a:extLst>
          </p:cNvPr>
          <p:cNvCxnSpPr>
            <a:cxnSpLocks/>
          </p:cNvCxnSpPr>
          <p:nvPr/>
        </p:nvCxnSpPr>
        <p:spPr>
          <a:xfrm>
            <a:off x="611755" y="3390244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37389CD7-06A6-47AE-B81F-6EF7B10A15F3}"/>
              </a:ext>
            </a:extLst>
          </p:cNvPr>
          <p:cNvGrpSpPr/>
          <p:nvPr/>
        </p:nvGrpSpPr>
        <p:grpSpPr>
          <a:xfrm>
            <a:off x="611755" y="2622495"/>
            <a:ext cx="8388095" cy="413819"/>
            <a:chOff x="609599" y="1589109"/>
            <a:chExt cx="8388095" cy="413819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6C5AEEF-0209-4F61-8605-0622BBCE631A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9" name="Picture 8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DCC5183E-C8ED-4902-A211-46F700A01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28207609-ABFC-494A-A723-A88CDB55A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2.11.</a:t>
            </a:r>
            <a:r>
              <a:rPr lang="en-US" dirty="0"/>
              <a:t> Type Conversions and Rounding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8FAD34-57CB-439C-80BC-E924444E2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121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220CE8-7F48-4D07-BD4D-983D135603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hlinkClick r:id="rId5" action="ppaction://hlinksldjump"/>
              </a:rPr>
              <a:t>Type Conversions </a:t>
            </a:r>
            <a:endParaRPr lang="en-US" sz="2800" dirty="0"/>
          </a:p>
          <a:p>
            <a:r>
              <a:rPr lang="en-US" sz="2800" dirty="0">
                <a:hlinkClick r:id="rId6" action="ppaction://hlinksldjump"/>
              </a:rPr>
              <a:t>int(…) </a:t>
            </a:r>
            <a:endParaRPr lang="en-US" sz="2800" dirty="0"/>
          </a:p>
          <a:p>
            <a:r>
              <a:rPr lang="en-US" sz="2800" dirty="0">
                <a:hlinkClick r:id="rId7" action="ppaction://hlinksldjump"/>
              </a:rPr>
              <a:t>round(…) </a:t>
            </a:r>
            <a:endParaRPr lang="en-US" sz="2800" dirty="0"/>
          </a:p>
          <a:p>
            <a:r>
              <a:rPr lang="en-US" sz="2800" dirty="0">
                <a:hlinkClick r:id="rId8" action="ppaction://hlinksldjump"/>
              </a:rPr>
              <a:t>Int(...) vs. eval(...)</a:t>
            </a:r>
            <a:endParaRPr lang="en-US" sz="2800" dirty="0"/>
          </a:p>
          <a:p>
            <a:r>
              <a:rPr lang="en-US" sz="2800" dirty="0">
                <a:hlinkClick r:id="rId9" action="ppaction://hlinksldjump"/>
              </a:rPr>
              <a:t>str(…)</a:t>
            </a:r>
            <a:endParaRPr lang="en-US" sz="2800" dirty="0"/>
          </a:p>
          <a:p>
            <a:r>
              <a:rPr lang="en-US" sz="2800" dirty="0">
                <a:hlinkClick r:id="rId10" action="ppaction://hlinksldjump"/>
              </a:rPr>
              <a:t>Problem 7: Keeping Two Digits After Decimal Points</a:t>
            </a:r>
            <a:endParaRPr lang="en-US" sz="2800" dirty="0"/>
          </a:p>
          <a:p>
            <a:r>
              <a:rPr lang="en-US" sz="2800" dirty="0">
                <a:hlinkClick r:id="rId11" action="ppaction://hlinksldjump"/>
              </a:rPr>
              <a:t>Check Point #11 - #12</a:t>
            </a:r>
            <a:endParaRPr lang="en-US" sz="2800" dirty="0"/>
          </a:p>
          <a:p>
            <a:endParaRPr lang="en-US" dirty="0"/>
          </a:p>
        </p:txBody>
      </p:sp>
      <p:pic>
        <p:nvPicPr>
          <p:cNvPr id="6" name="Picture 5">
            <a:hlinkClick r:id="rId12" action="ppaction://hlinksldjump"/>
            <a:extLst>
              <a:ext uri="{FF2B5EF4-FFF2-40B4-BE49-F238E27FC236}">
                <a16:creationId xmlns:a16="http://schemas.microsoft.com/office/drawing/2014/main" id="{22C8E814-DEEE-4B57-B2C4-E77B0646E19F}"/>
              </a:ext>
            </a:extLst>
          </p:cNvPr>
          <p:cNvPicPr>
            <a:picLocks noChangeAspect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205CCBC5-1BE0-4802-9264-944CF1EE0BC9}"/>
              </a:ext>
            </a:extLst>
          </p:cNvPr>
          <p:cNvPicPr>
            <a:picLocks noChangeAspect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97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568666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DDB6D-DB1D-48BB-A998-E35F2EF02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 Conversions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A6695F-B539-4D68-BBA9-B495E206A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71850F-8608-4B89-8C5D-335E828FB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Can you perform binary operations with operands of </a:t>
            </a:r>
            <a:r>
              <a:rPr lang="en-US" dirty="0">
                <a:solidFill>
                  <a:schemeClr val="accent2"/>
                </a:solidFill>
              </a:rPr>
              <a:t>different numeric types</a:t>
            </a:r>
            <a:r>
              <a:rPr lang="en-US" dirty="0"/>
              <a:t>?</a:t>
            </a:r>
          </a:p>
          <a:p>
            <a:pPr lvl="1" algn="just"/>
            <a:r>
              <a:rPr lang="en-US" sz="2400" dirty="0"/>
              <a:t>Meaning, can we add an </a:t>
            </a:r>
            <a:r>
              <a:rPr lang="en-US" sz="2400" dirty="0">
                <a:solidFill>
                  <a:schemeClr val="accent2"/>
                </a:solidFill>
              </a:rPr>
              <a:t>integer literal </a:t>
            </a:r>
            <a:r>
              <a:rPr lang="en-US" sz="2400" dirty="0"/>
              <a:t>with a </a:t>
            </a:r>
            <a:r>
              <a:rPr lang="en-US" sz="2400" dirty="0">
                <a:solidFill>
                  <a:schemeClr val="accent2"/>
                </a:solidFill>
              </a:rPr>
              <a:t>floating-point literal</a:t>
            </a:r>
            <a:r>
              <a:rPr lang="en-US" sz="2400" dirty="0"/>
              <a:t>?</a:t>
            </a:r>
          </a:p>
          <a:p>
            <a:pPr algn="just"/>
            <a:r>
              <a:rPr lang="en-US" b="1" dirty="0"/>
              <a:t>Yes</a:t>
            </a:r>
            <a:r>
              <a:rPr lang="en-US" dirty="0"/>
              <a:t>. If an integer and a float are involved in a binary operation, Python automatically converts the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 to a </a:t>
            </a:r>
            <a:r>
              <a:rPr lang="en-US" dirty="0">
                <a:solidFill>
                  <a:schemeClr val="accent2"/>
                </a:solidFill>
              </a:rPr>
              <a:t>float</a:t>
            </a:r>
            <a:r>
              <a:rPr lang="en-US" dirty="0"/>
              <a:t> value.</a:t>
            </a:r>
          </a:p>
          <a:p>
            <a:pPr algn="just"/>
            <a:r>
              <a:rPr lang="en-US" dirty="0"/>
              <a:t>Example: </a:t>
            </a:r>
            <a:r>
              <a:rPr lang="en-US" dirty="0">
                <a:solidFill>
                  <a:schemeClr val="tx2"/>
                </a:solidFill>
                <a:highlight>
                  <a:srgbClr val="FFFFCC"/>
                </a:highlight>
              </a:rPr>
              <a:t>3 * 4.5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/>
              <a:t>is the same as </a:t>
            </a:r>
            <a:r>
              <a:rPr lang="en-US" dirty="0">
                <a:solidFill>
                  <a:schemeClr val="tx2"/>
                </a:solidFill>
                <a:highlight>
                  <a:srgbClr val="FFFFCC"/>
                </a:highlight>
              </a:rPr>
              <a:t>3.0 * 4.5</a:t>
            </a:r>
          </a:p>
          <a:p>
            <a:pPr algn="just"/>
            <a:r>
              <a:rPr lang="en-US" dirty="0"/>
              <a:t>This is called </a:t>
            </a:r>
            <a:r>
              <a:rPr lang="en-US" dirty="0">
                <a:solidFill>
                  <a:schemeClr val="accent2"/>
                </a:solidFill>
              </a:rPr>
              <a:t>type conversion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8C41E36F-74E0-4209-A7E9-19CDF3CE8A55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BAA43871-B0D1-4986-8289-CE328112574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1753865224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1148F-2FF1-4E24-B74F-36C64D15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int(…)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79FBE-09B9-40E2-BAEC-0F870C39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B93EA9-D7F0-4922-95B3-2E0731551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Sometimes, it is desirable to obtain the </a:t>
            </a:r>
            <a:r>
              <a:rPr lang="en-US" dirty="0">
                <a:solidFill>
                  <a:schemeClr val="accent2"/>
                </a:solidFill>
              </a:rPr>
              <a:t>integer part </a:t>
            </a:r>
            <a:r>
              <a:rPr lang="en-US" dirty="0"/>
              <a:t>of a fractional number. </a:t>
            </a:r>
          </a:p>
          <a:p>
            <a:pPr algn="just"/>
            <a:r>
              <a:rPr lang="en-US" dirty="0"/>
              <a:t>You can use the </a:t>
            </a:r>
            <a:r>
              <a:rPr lang="en-US" dirty="0">
                <a:solidFill>
                  <a:srgbClr val="7030A0"/>
                </a:solidFill>
              </a:rPr>
              <a:t>int(</a:t>
            </a:r>
            <a:r>
              <a:rPr lang="en-US" dirty="0"/>
              <a:t>value</a:t>
            </a:r>
            <a:r>
              <a:rPr lang="en-US" dirty="0">
                <a:solidFill>
                  <a:srgbClr val="7030A0"/>
                </a:solidFill>
              </a:rPr>
              <a:t>) </a:t>
            </a:r>
            <a:r>
              <a:rPr lang="en-US" dirty="0"/>
              <a:t>function to </a:t>
            </a:r>
            <a:r>
              <a:rPr lang="en-US" dirty="0">
                <a:solidFill>
                  <a:schemeClr val="accent2"/>
                </a:solidFill>
              </a:rPr>
              <a:t>return the integer part of a float value</a:t>
            </a:r>
            <a:r>
              <a:rPr lang="en-US" dirty="0"/>
              <a:t>. For example: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1400" dirty="0"/>
          </a:p>
          <a:p>
            <a:pPr algn="just"/>
            <a:r>
              <a:rPr lang="en-US" dirty="0"/>
              <a:t>Note that the </a:t>
            </a:r>
            <a:r>
              <a:rPr lang="en-US" dirty="0">
                <a:solidFill>
                  <a:schemeClr val="accent2"/>
                </a:solidFill>
              </a:rPr>
              <a:t>fractional part </a:t>
            </a:r>
            <a:r>
              <a:rPr lang="en-US" dirty="0"/>
              <a:t>of the number is </a:t>
            </a:r>
            <a:r>
              <a:rPr lang="en-US" dirty="0">
                <a:solidFill>
                  <a:schemeClr val="accent2"/>
                </a:solidFill>
              </a:rPr>
              <a:t>truncated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not rounded up</a:t>
            </a:r>
            <a:r>
              <a:rPr lang="en-US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BF3969A-8555-4AE3-967F-27E9A0D2147F}"/>
              </a:ext>
            </a:extLst>
          </p:cNvPr>
          <p:cNvGrpSpPr/>
          <p:nvPr/>
        </p:nvGrpSpPr>
        <p:grpSpPr>
          <a:xfrm>
            <a:off x="474628" y="3236975"/>
            <a:ext cx="8194744" cy="1323439"/>
            <a:chOff x="769637" y="4434557"/>
            <a:chExt cx="8194744" cy="13234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856563-ACF6-4514-913C-39D940792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434557"/>
              <a:ext cx="7517340" cy="1323439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(value)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08AA7D5-A5E1-4E2A-A443-481381559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15FDA80E-1965-4C0B-9843-5593DBC1B06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E6EDE74-2D9F-4188-8086-1B82E8593FB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2550698920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1148F-2FF1-4E24-B74F-36C64D15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round(…)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79FBE-09B9-40E2-BAEC-0F870C39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B93EA9-D7F0-4922-95B3-2E0731551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874148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You can also use the round function to round a number to the nearest whole value. For example: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3AFAA5A5-EEC4-4EAE-8370-24FE6A69EE1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6A1BDC8-4043-4482-8151-D5E08A2139F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2106BFF-6295-4C5E-9CA6-9158AEFCA48C}"/>
              </a:ext>
            </a:extLst>
          </p:cNvPr>
          <p:cNvSpPr txBox="1">
            <a:spLocks/>
          </p:cNvSpPr>
          <p:nvPr/>
        </p:nvSpPr>
        <p:spPr>
          <a:xfrm>
            <a:off x="76408" y="5416891"/>
            <a:ext cx="8851392" cy="1160693"/>
          </a:xfrm>
          <a:prstGeom prst="rect">
            <a:avLst/>
          </a:prstGeom>
        </p:spPr>
        <p:txBody>
          <a:bodyPr vert="horz" lIns="0" tIns="45720" rIns="0" bIns="45720" rtlCol="0">
            <a:normAutofit fontScale="62500" lnSpcReduction="20000"/>
          </a:bodyPr>
          <a:lstStyle>
            <a:lvl1pPr marL="365760" indent="-274320" algn="justLow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justLow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/>
              <a:t>If the number you are rounding is </a:t>
            </a:r>
            <a:r>
              <a:rPr lang="en-US" b="1" dirty="0">
                <a:solidFill>
                  <a:srgbClr val="C00000"/>
                </a:solidFill>
              </a:rPr>
              <a:t>odd</a:t>
            </a:r>
            <a:r>
              <a:rPr lang="en-US" dirty="0"/>
              <a:t> and followed by </a:t>
            </a:r>
            <a:r>
              <a:rPr lang="en-US" b="1" dirty="0"/>
              <a:t>decimal &gt;= 5</a:t>
            </a:r>
            <a:r>
              <a:rPr lang="en-US" dirty="0"/>
              <a:t>, Python rounds the number up.</a:t>
            </a:r>
          </a:p>
          <a:p>
            <a:pPr algn="just"/>
            <a:r>
              <a:rPr lang="en-US" dirty="0"/>
              <a:t>If the number you are rounding is </a:t>
            </a:r>
            <a:r>
              <a:rPr lang="en-US" b="1" dirty="0">
                <a:solidFill>
                  <a:srgbClr val="C00000"/>
                </a:solidFill>
              </a:rPr>
              <a:t>even</a:t>
            </a:r>
            <a:r>
              <a:rPr lang="en-US" dirty="0"/>
              <a:t> and followed by </a:t>
            </a:r>
            <a:r>
              <a:rPr lang="en-US" b="1" dirty="0"/>
              <a:t>decimal &gt; 5</a:t>
            </a:r>
            <a:r>
              <a:rPr lang="en-US" dirty="0"/>
              <a:t>, Python rounds the number up.</a:t>
            </a:r>
          </a:p>
          <a:p>
            <a:pPr algn="just"/>
            <a:r>
              <a:rPr lang="en-US" dirty="0"/>
              <a:t>Otherwise, Python rounds the number down. 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marL="91440" indent="0" algn="just">
              <a:buFont typeface="Arial" panose="020B0604020202020204" pitchFamily="34" charset="0"/>
              <a:buNone/>
            </a:pPr>
            <a:endParaRPr lang="en-US" sz="28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C4A951-B58F-48A2-A39F-DB9E28D1551E}"/>
              </a:ext>
            </a:extLst>
          </p:cNvPr>
          <p:cNvGrpSpPr/>
          <p:nvPr/>
        </p:nvGrpSpPr>
        <p:grpSpPr>
          <a:xfrm>
            <a:off x="663196" y="2263843"/>
            <a:ext cx="7817608" cy="2944512"/>
            <a:chOff x="474628" y="2263843"/>
            <a:chExt cx="7817608" cy="294451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BF3969A-8555-4AE3-967F-27E9A0D2147F}"/>
                </a:ext>
              </a:extLst>
            </p:cNvPr>
            <p:cNvGrpSpPr/>
            <p:nvPr/>
          </p:nvGrpSpPr>
          <p:grpSpPr>
            <a:xfrm>
              <a:off x="474628" y="2315255"/>
              <a:ext cx="3790132" cy="2893100"/>
              <a:chOff x="769637" y="3649728"/>
              <a:chExt cx="3790132" cy="289310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E856563-ACF6-4514-913C-39D9407925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041" y="3649728"/>
                <a:ext cx="3112728" cy="2893100"/>
              </a:xfrm>
              <a:prstGeom prst="rect">
                <a:avLst/>
              </a:prstGeom>
              <a:solidFill>
                <a:schemeClr val="bg1">
                  <a:lumMod val="75000"/>
                  <a:alpha val="1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value = 5.6 </a:t>
                </a:r>
                <a:r>
                  <a:rPr lang="en-US" altLang="en-US" sz="1600" dirty="0">
                    <a:solidFill>
                      <a:schemeClr val="bg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#Odd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(value)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(5.5)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(5.3)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(-3.5)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-4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(-3.4)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-3</a:t>
                </a: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08AA7D5-A5E1-4E2A-A443-4813815592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69637" y="4818959"/>
                <a:ext cx="551364" cy="551364"/>
              </a:xfrm>
              <a:prstGeom prst="rect">
                <a:avLst/>
              </a:prstGeom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BB18F18-6F73-47D9-84C0-08621AD885FA}"/>
                </a:ext>
              </a:extLst>
            </p:cNvPr>
            <p:cNvGrpSpPr/>
            <p:nvPr/>
          </p:nvGrpSpPr>
          <p:grpSpPr>
            <a:xfrm>
              <a:off x="4502104" y="2263843"/>
              <a:ext cx="3790132" cy="2893100"/>
              <a:chOff x="769637" y="3649728"/>
              <a:chExt cx="3790132" cy="28931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81BFE51-0C30-4800-98FD-45EFB18FC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7041" y="3649728"/>
                <a:ext cx="3112728" cy="2893100"/>
              </a:xfrm>
              <a:prstGeom prst="rect">
                <a:avLst/>
              </a:prstGeom>
              <a:solidFill>
                <a:schemeClr val="bg1">
                  <a:lumMod val="75000"/>
                  <a:alpha val="1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value = 6.6 </a:t>
                </a:r>
                <a:r>
                  <a:rPr lang="en-US" altLang="en-US" sz="1600" dirty="0">
                    <a:solidFill>
                      <a:schemeClr val="bg1">
                        <a:lumMod val="50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#Even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(value)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(6.5)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(6.3)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(-6.5)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-6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C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&gt;&gt;&gt; </a:t>
                </a:r>
                <a:r>
                  <a:rPr lang="en-US" altLang="en-US" sz="1600" dirty="0">
                    <a:solidFill>
                      <a:srgbClr val="7030A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round</a:t>
                </a:r>
                <a:r>
                  <a:rPr lang="en-US" altLang="en-US" sz="16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(-6.6)</a:t>
                </a:r>
              </a:p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3333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-7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61B5527C-F88A-43A3-B938-0A9AD26A80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hq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769637" y="4818959"/>
                <a:ext cx="551364" cy="551364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628184734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1F0C7-0443-4FF4-90FE-7D56D710A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167343-B5B1-43BE-85EE-87D569FEC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DD472-B96A-426D-AB52-85B6F1A13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functions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and </a:t>
            </a:r>
            <a:r>
              <a:rPr lang="en-US" dirty="0">
                <a:solidFill>
                  <a:srgbClr val="7030A0"/>
                </a:solidFill>
              </a:rPr>
              <a:t>round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do not change the variable being converted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For example, </a:t>
            </a:r>
            <a:r>
              <a:rPr lang="en-US" dirty="0">
                <a:solidFill>
                  <a:srgbClr val="0070C0"/>
                </a:solidFill>
              </a:rPr>
              <a:t>value</a:t>
            </a:r>
            <a:r>
              <a:rPr lang="en-US" dirty="0"/>
              <a:t> is not changed after invoking the function in the following code: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87D9ED-5797-4DA3-A413-D50F62A19104}"/>
              </a:ext>
            </a:extLst>
          </p:cNvPr>
          <p:cNvGrpSpPr/>
          <p:nvPr/>
        </p:nvGrpSpPr>
        <p:grpSpPr>
          <a:xfrm>
            <a:off x="474628" y="3390595"/>
            <a:ext cx="8194744" cy="1938992"/>
            <a:chOff x="769637" y="4126781"/>
            <a:chExt cx="8194744" cy="193899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F6F5AE-2440-485C-A1A8-8491E00C2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126781"/>
              <a:ext cx="7517340" cy="1938992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round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(value)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20B680-7F7E-4888-8885-F4B5B0191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D5E2EE49-F66A-41C0-82FB-48C94A556EE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95BA5E8-D51D-4006-B6A8-0759882D7A5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924390023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91F0C7-0443-4FF4-90FE-7D56D710A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167343-B5B1-43BE-85EE-87D569FEC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DD472-B96A-426D-AB52-85B6F1A13F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If you would like </a:t>
            </a:r>
            <a:r>
              <a:rPr lang="en-US" dirty="0">
                <a:solidFill>
                  <a:schemeClr val="accent2"/>
                </a:solidFill>
              </a:rPr>
              <a:t>to change the variable </a:t>
            </a:r>
            <a:r>
              <a:rPr lang="en-US" dirty="0"/>
              <a:t>being converted by the functions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and </a:t>
            </a:r>
            <a:r>
              <a:rPr lang="en-US" dirty="0">
                <a:solidFill>
                  <a:srgbClr val="7030A0"/>
                </a:solidFill>
              </a:rPr>
              <a:t>round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reset the variable after invoking the function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For example, </a:t>
            </a:r>
            <a:r>
              <a:rPr lang="en-US" dirty="0">
                <a:solidFill>
                  <a:srgbClr val="0070C0"/>
                </a:solidFill>
              </a:rPr>
              <a:t>value</a:t>
            </a:r>
            <a:r>
              <a:rPr lang="en-US" dirty="0"/>
              <a:t> is changed after invoking the function in the following code: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87D9ED-5797-4DA3-A413-D50F62A19104}"/>
              </a:ext>
            </a:extLst>
          </p:cNvPr>
          <p:cNvGrpSpPr/>
          <p:nvPr/>
        </p:nvGrpSpPr>
        <p:grpSpPr>
          <a:xfrm>
            <a:off x="474628" y="3813050"/>
            <a:ext cx="8194744" cy="1631216"/>
            <a:chOff x="769637" y="4280669"/>
            <a:chExt cx="8194744" cy="163121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8F6F5AE-2440-485C-A1A8-8491E00C2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280669"/>
              <a:ext cx="7517340" cy="1631216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</a:t>
              </a:r>
              <a:r>
                <a:rPr lang="en-US" altLang="en-US" sz="20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(value)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820B680-7F7E-4888-8885-F4B5B01919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1C567E50-7A38-496A-B96B-08427C6AD07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A20BAB66-445C-4DA0-810A-B88A150D055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649989736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66CF3-FE6C-437C-8C58-B2C8CA96A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Int(...) vs. eval(...)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458F66-EA86-4219-BD35-34B803EF2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127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16F0D-31A6-4FB3-8216-F0936131631B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function can also be used to convert an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string</a:t>
            </a:r>
            <a:r>
              <a:rPr lang="en-US" dirty="0"/>
              <a:t> into an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For example, </a:t>
            </a:r>
            <a:r>
              <a:rPr lang="en-US" sz="2400" dirty="0">
                <a:solidFill>
                  <a:srgbClr val="7030A0"/>
                </a:solidFill>
              </a:rPr>
              <a:t>int</a:t>
            </a:r>
            <a:r>
              <a:rPr lang="en-US" sz="2400" dirty="0"/>
              <a:t>(</a:t>
            </a:r>
            <a:r>
              <a:rPr lang="en-US" sz="2400" dirty="0">
                <a:highlight>
                  <a:srgbClr val="DAF2FE"/>
                </a:highlight>
              </a:rPr>
              <a:t>"34"</a:t>
            </a:r>
            <a:r>
              <a:rPr lang="en-US" sz="2400" dirty="0"/>
              <a:t>) returns </a:t>
            </a:r>
            <a:r>
              <a:rPr lang="en-US" sz="2400" b="1" dirty="0"/>
              <a:t>34</a:t>
            </a:r>
            <a:r>
              <a:rPr lang="en-US" sz="2400" dirty="0"/>
              <a:t>. </a:t>
            </a:r>
          </a:p>
          <a:p>
            <a:r>
              <a:rPr lang="en-US" dirty="0"/>
              <a:t>So you can use the </a:t>
            </a:r>
            <a:r>
              <a:rPr lang="en-US" dirty="0">
                <a:solidFill>
                  <a:srgbClr val="7030A0"/>
                </a:solidFill>
              </a:rPr>
              <a:t>eval</a:t>
            </a:r>
            <a:r>
              <a:rPr lang="en-US" dirty="0"/>
              <a:t> or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function to convert a </a:t>
            </a:r>
            <a:r>
              <a:rPr lang="en-US" dirty="0">
                <a:solidFill>
                  <a:schemeClr val="accent2"/>
                </a:solidFill>
              </a:rPr>
              <a:t>string</a:t>
            </a:r>
            <a:r>
              <a:rPr lang="en-US" dirty="0"/>
              <a:t> into an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. </a:t>
            </a:r>
            <a:r>
              <a:rPr lang="en-US" dirty="0">
                <a:solidFill>
                  <a:srgbClr val="002060"/>
                </a:solidFill>
              </a:rPr>
              <a:t>Which one is better?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function performs a simple conversion. It does not work for a </a:t>
            </a:r>
            <a:r>
              <a:rPr lang="en-US" dirty="0">
                <a:solidFill>
                  <a:schemeClr val="accent2"/>
                </a:solidFill>
              </a:rPr>
              <a:t>non-integer string</a:t>
            </a:r>
            <a:r>
              <a:rPr lang="en-US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For example, </a:t>
            </a:r>
            <a:r>
              <a:rPr lang="en-US" sz="2400" dirty="0">
                <a:solidFill>
                  <a:srgbClr val="7030A0"/>
                </a:solidFill>
              </a:rPr>
              <a:t>int</a:t>
            </a:r>
            <a:r>
              <a:rPr lang="en-US" sz="2400" dirty="0"/>
              <a:t>(</a:t>
            </a:r>
            <a:r>
              <a:rPr lang="en-US" sz="2400" dirty="0">
                <a:highlight>
                  <a:srgbClr val="DAF2FE"/>
                </a:highlight>
              </a:rPr>
              <a:t>"3.4"</a:t>
            </a:r>
            <a:r>
              <a:rPr lang="en-US" sz="2400" dirty="0"/>
              <a:t>) </a:t>
            </a:r>
            <a:r>
              <a:rPr lang="en-US" sz="2400" b="1" dirty="0"/>
              <a:t>will cause an </a:t>
            </a:r>
            <a:r>
              <a:rPr lang="en-US" sz="2400" b="1" dirty="0">
                <a:solidFill>
                  <a:srgbClr val="C00000"/>
                </a:solidFill>
              </a:rPr>
              <a:t>error</a:t>
            </a:r>
            <a:r>
              <a:rPr lang="en-US" sz="2400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eval</a:t>
            </a:r>
            <a:r>
              <a:rPr lang="en-US" dirty="0"/>
              <a:t> function does more than a simple conversion. It can be used to evaluate an </a:t>
            </a:r>
            <a:r>
              <a:rPr lang="en-US" dirty="0">
                <a:solidFill>
                  <a:schemeClr val="accent2"/>
                </a:solidFill>
              </a:rPr>
              <a:t>expression</a:t>
            </a:r>
            <a:r>
              <a:rPr lang="en-US" dirty="0"/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/>
              <a:t>For example, </a:t>
            </a:r>
            <a:r>
              <a:rPr lang="en-US" sz="2400" dirty="0">
                <a:solidFill>
                  <a:srgbClr val="7030A0"/>
                </a:solidFill>
              </a:rPr>
              <a:t>eval</a:t>
            </a:r>
            <a:r>
              <a:rPr lang="en-US" sz="2400" dirty="0"/>
              <a:t>(</a:t>
            </a:r>
            <a:r>
              <a:rPr lang="en-US" sz="2400" dirty="0">
                <a:highlight>
                  <a:srgbClr val="DAF2FE"/>
                </a:highlight>
              </a:rPr>
              <a:t>"3 + 4"</a:t>
            </a:r>
            <a:r>
              <a:rPr lang="en-US" sz="2400" dirty="0"/>
              <a:t>) returns </a:t>
            </a:r>
            <a:r>
              <a:rPr lang="en-US" sz="2400" b="1" dirty="0"/>
              <a:t>7</a:t>
            </a:r>
            <a:r>
              <a:rPr lang="en-US" sz="2400" dirty="0"/>
              <a:t>. </a:t>
            </a:r>
          </a:p>
          <a:p>
            <a:endParaRPr lang="en-US" sz="28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C890E9A-158C-4B22-9A60-FD1C5796017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F6732E94-8A7D-42DF-B7C6-3C158E27520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932445906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66CF3-FE6C-437C-8C58-B2C8CA96A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Int(...) vs. eval(...)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458F66-EA86-4219-BD35-34B803EF2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816F0D-31A6-4FB3-8216-F09361316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However, there is a subtle “</a:t>
            </a:r>
            <a:r>
              <a:rPr lang="en-US" dirty="0">
                <a:solidFill>
                  <a:schemeClr val="accent2"/>
                </a:solidFill>
              </a:rPr>
              <a:t>gotcha</a:t>
            </a:r>
            <a:r>
              <a:rPr lang="en-US" dirty="0"/>
              <a:t>” for using the </a:t>
            </a:r>
            <a:r>
              <a:rPr lang="en-US" dirty="0">
                <a:solidFill>
                  <a:srgbClr val="7030A0"/>
                </a:solidFill>
              </a:rPr>
              <a:t>eval</a:t>
            </a:r>
            <a:r>
              <a:rPr lang="en-US" dirty="0"/>
              <a:t> function.</a:t>
            </a:r>
          </a:p>
          <a:p>
            <a:pPr lvl="1" algn="just">
              <a:buFont typeface="Wingdings" panose="05000000000000000000" pitchFamily="2" charset="2"/>
              <a:buChar char="v"/>
            </a:pPr>
            <a:r>
              <a:rPr lang="en-US" sz="1800" dirty="0"/>
              <a:t>The </a:t>
            </a:r>
            <a:r>
              <a:rPr lang="en-US" sz="1800" dirty="0">
                <a:solidFill>
                  <a:schemeClr val="accent2"/>
                </a:solidFill>
              </a:rPr>
              <a:t>definition</a:t>
            </a:r>
            <a:r>
              <a:rPr lang="en-US" sz="1800" dirty="0"/>
              <a:t> of </a:t>
            </a:r>
            <a:r>
              <a:rPr lang="en-US" sz="1800" dirty="0">
                <a:solidFill>
                  <a:schemeClr val="accent2"/>
                </a:solidFill>
              </a:rPr>
              <a:t>gotcha</a:t>
            </a:r>
            <a:r>
              <a:rPr lang="en-US" sz="1800" dirty="0"/>
              <a:t> is “a </a:t>
            </a:r>
            <a:r>
              <a:rPr lang="en-US" sz="1800" dirty="0">
                <a:solidFill>
                  <a:schemeClr val="accent2"/>
                </a:solidFill>
              </a:rPr>
              <a:t>misfeature</a:t>
            </a:r>
            <a:r>
              <a:rPr lang="en-US" sz="1800" dirty="0"/>
              <a:t> of a system, especially a programming language or environment, </a:t>
            </a:r>
            <a:r>
              <a:rPr lang="en-US" sz="1800" dirty="0">
                <a:solidFill>
                  <a:schemeClr val="accent2"/>
                </a:solidFill>
              </a:rPr>
              <a:t>that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tends to breed bugs or mistakes because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it</a:t>
            </a:r>
            <a:r>
              <a:rPr lang="en-US" sz="1800" dirty="0"/>
              <a:t> is both enticingly </a:t>
            </a:r>
            <a:r>
              <a:rPr lang="en-US" sz="1800" dirty="0">
                <a:solidFill>
                  <a:schemeClr val="accent2"/>
                </a:solidFill>
              </a:rPr>
              <a:t>easy to invoke </a:t>
            </a:r>
            <a:r>
              <a:rPr lang="en-US" sz="1800" dirty="0"/>
              <a:t>and </a:t>
            </a:r>
            <a:r>
              <a:rPr lang="en-US" sz="1800" dirty="0">
                <a:solidFill>
                  <a:schemeClr val="accent2"/>
                </a:solidFill>
              </a:rPr>
              <a:t>completely unexpected </a:t>
            </a:r>
            <a:r>
              <a:rPr lang="en-US" sz="1800" dirty="0"/>
              <a:t>and/or unreasonable </a:t>
            </a:r>
            <a:r>
              <a:rPr lang="en-US" sz="1800" dirty="0">
                <a:solidFill>
                  <a:schemeClr val="accent2"/>
                </a:solidFill>
              </a:rPr>
              <a:t>in its outcome</a:t>
            </a:r>
            <a:r>
              <a:rPr lang="en-US" sz="1800" dirty="0"/>
              <a:t>.” (Hyper Dictionary)</a:t>
            </a:r>
          </a:p>
          <a:p>
            <a:pPr algn="just"/>
            <a:r>
              <a:rPr lang="en-US" dirty="0"/>
              <a:t>The </a:t>
            </a:r>
            <a:r>
              <a:rPr lang="en-US" dirty="0">
                <a:solidFill>
                  <a:srgbClr val="7030A0"/>
                </a:solidFill>
              </a:rPr>
              <a:t>eval</a:t>
            </a:r>
            <a:r>
              <a:rPr lang="en-US" dirty="0"/>
              <a:t> function will produce an error for a </a:t>
            </a:r>
            <a:r>
              <a:rPr lang="en-US" dirty="0">
                <a:solidFill>
                  <a:schemeClr val="accent2"/>
                </a:solidFill>
              </a:rPr>
              <a:t>numeric string</a:t>
            </a:r>
            <a:r>
              <a:rPr lang="en-US" dirty="0"/>
              <a:t> that contains </a:t>
            </a:r>
            <a:r>
              <a:rPr lang="en-US" dirty="0">
                <a:solidFill>
                  <a:schemeClr val="accent2"/>
                </a:solidFill>
              </a:rPr>
              <a:t>leading zeros</a:t>
            </a:r>
            <a:r>
              <a:rPr lang="en-US" dirty="0"/>
              <a:t>. In contrast, the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 function works fine for this case. </a:t>
            </a:r>
          </a:p>
          <a:p>
            <a:pPr lvl="1" algn="just"/>
            <a:r>
              <a:rPr lang="en-US" sz="2400" dirty="0"/>
              <a:t>For example, </a:t>
            </a:r>
            <a:r>
              <a:rPr lang="en-US" sz="2400" dirty="0">
                <a:solidFill>
                  <a:srgbClr val="7030A0"/>
                </a:solidFill>
              </a:rPr>
              <a:t>eval</a:t>
            </a:r>
            <a:r>
              <a:rPr lang="en-US" sz="2400" dirty="0"/>
              <a:t>("003") causes an </a:t>
            </a:r>
            <a:r>
              <a:rPr lang="en-US" sz="2400" b="1" dirty="0">
                <a:solidFill>
                  <a:srgbClr val="C00000"/>
                </a:solidFill>
              </a:rPr>
              <a:t>error</a:t>
            </a:r>
            <a:r>
              <a:rPr lang="en-US" sz="2400" dirty="0"/>
              <a:t>, but </a:t>
            </a:r>
            <a:r>
              <a:rPr lang="en-US" sz="2400" dirty="0">
                <a:solidFill>
                  <a:srgbClr val="7030A0"/>
                </a:solidFill>
              </a:rPr>
              <a:t>int</a:t>
            </a:r>
            <a:r>
              <a:rPr lang="en-US" sz="2400" dirty="0"/>
              <a:t>("003") returns </a:t>
            </a:r>
            <a:r>
              <a:rPr lang="en-US" sz="2400" b="1" dirty="0"/>
              <a:t>3</a:t>
            </a:r>
            <a:r>
              <a:rPr lang="en-US" sz="24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B15C03A3-7B65-4FF7-A369-04614B9B622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12575B8-9B5E-4FD3-AAA6-0124F99E503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967273125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1148F-2FF1-4E24-B74F-36C64D155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str(…)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079FBE-09B9-40E2-BAEC-0F870C39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129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B93EA9-D7F0-4922-95B3-2E0731551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You can use the </a:t>
            </a:r>
            <a:r>
              <a:rPr lang="en-US" dirty="0">
                <a:solidFill>
                  <a:srgbClr val="7030A0"/>
                </a:solidFill>
              </a:rPr>
              <a:t>str</a:t>
            </a:r>
            <a:r>
              <a:rPr lang="en-US" dirty="0"/>
              <a:t>(value) function to convert the </a:t>
            </a:r>
            <a:r>
              <a:rPr lang="en-US" dirty="0">
                <a:solidFill>
                  <a:schemeClr val="accent2"/>
                </a:solidFill>
              </a:rPr>
              <a:t>numeric value</a:t>
            </a:r>
            <a:r>
              <a:rPr lang="en-US" dirty="0"/>
              <a:t> to a </a:t>
            </a:r>
            <a:r>
              <a:rPr lang="en-US" dirty="0">
                <a:solidFill>
                  <a:schemeClr val="accent2"/>
                </a:solidFill>
              </a:rPr>
              <a:t>string</a:t>
            </a:r>
            <a:r>
              <a:rPr lang="en-US" dirty="0"/>
              <a:t>. For example: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1400" dirty="0"/>
          </a:p>
          <a:p>
            <a:pPr algn="just"/>
            <a:endParaRPr lang="en-US" sz="2800" dirty="0"/>
          </a:p>
          <a:p>
            <a:pPr algn="just"/>
            <a:endParaRPr lang="en-US" sz="4000" dirty="0"/>
          </a:p>
          <a:p>
            <a:pPr algn="just"/>
            <a:r>
              <a:rPr lang="en-US" dirty="0"/>
              <a:t>Note: The functions </a:t>
            </a:r>
            <a:r>
              <a:rPr lang="en-US" dirty="0">
                <a:solidFill>
                  <a:srgbClr val="7030A0"/>
                </a:solidFill>
              </a:rPr>
              <a:t>str</a:t>
            </a:r>
            <a:r>
              <a:rPr lang="en-US" dirty="0"/>
              <a:t> does not change the variable being converted.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BF3969A-8555-4AE3-967F-27E9A0D2147F}"/>
              </a:ext>
            </a:extLst>
          </p:cNvPr>
          <p:cNvGrpSpPr/>
          <p:nvPr/>
        </p:nvGrpSpPr>
        <p:grpSpPr>
          <a:xfrm>
            <a:off x="474628" y="2410655"/>
            <a:ext cx="8194744" cy="2554545"/>
            <a:chOff x="769637" y="3819005"/>
            <a:chExt cx="8194744" cy="255454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856563-ACF6-4514-913C-39D940792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3819005"/>
              <a:ext cx="7517340" cy="2554545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(value)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'5.6'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5.6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 = </a:t>
              </a:r>
              <a:r>
                <a:rPr lang="en-US" altLang="en-US" sz="2000" dirty="0">
                  <a:solidFill>
                    <a:srgbClr val="7030A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(value)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value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'5.6'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08AA7D5-A5E1-4E2A-A443-4813815592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5DDEBEE0-3829-47CA-90ED-3E254B7643D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2435B32-135F-4850-85E0-0408365A3B1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856703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0E4A14-F82A-498D-9468-44B019076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2.2.</a:t>
            </a:r>
            <a:r>
              <a:rPr lang="en-US" dirty="0"/>
              <a:t> Writing a Simple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44249C-2036-4CF9-8319-F5F1B65BC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28C97B-1652-4B4F-8018-FF6EE8D81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j-lt"/>
                <a:hlinkClick r:id="rId2" action="ppaction://hlinksldjump"/>
              </a:rPr>
              <a:t>Program 1: Compute Area</a:t>
            </a:r>
            <a:endParaRPr lang="en-US" dirty="0">
              <a:latin typeface="+mj-lt"/>
            </a:endParaRP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hlinkClick r:id="rId3" action="ppaction://hlinksldjump"/>
              </a:rPr>
              <a:t>Data Types</a:t>
            </a:r>
            <a:endParaRPr lang="en-US" sz="3200" dirty="0">
              <a:latin typeface="+mj-lt"/>
            </a:endParaRPr>
          </a:p>
          <a:p>
            <a:pPr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200" dirty="0">
                <a:latin typeface="+mj-lt"/>
                <a:hlinkClick r:id="rId4" action="ppaction://hlinksldjump"/>
              </a:rPr>
              <a:t>Python Data Types</a:t>
            </a:r>
            <a:endParaRPr lang="en-US" sz="3200" dirty="0">
              <a:latin typeface="+mj-lt"/>
            </a:endParaRPr>
          </a:p>
          <a:p>
            <a:r>
              <a:rPr lang="en-US" dirty="0">
                <a:hlinkClick r:id="rId5" action="ppaction://hlinksldjump"/>
              </a:rPr>
              <a:t>Check Point #1 - #2</a:t>
            </a:r>
            <a:endParaRPr lang="en-US" sz="3200" dirty="0">
              <a:latin typeface="+mj-lt"/>
            </a:endParaRPr>
          </a:p>
        </p:txBody>
      </p:sp>
      <p:pic>
        <p:nvPicPr>
          <p:cNvPr id="6" name="Picture 5">
            <a:hlinkClick r:id="rId6" action="ppaction://hlinksldjump"/>
            <a:extLst>
              <a:ext uri="{FF2B5EF4-FFF2-40B4-BE49-F238E27FC236}">
                <a16:creationId xmlns:a16="http://schemas.microsoft.com/office/drawing/2014/main" id="{E497505C-7102-4E5E-B41F-546BD978752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2" name="Picture 1" descr="A close up of a sign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7555D177-DE71-420D-8AFB-739E27AC8A57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3440"/>
      </p:ext>
    </p:extLst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7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to get a purchase amount from the user. Then your program should calculate and display the sales tax (6%) with two digits after the decimal point.</a:t>
            </a:r>
          </a:p>
          <a:p>
            <a:pPr marL="91440" indent="0" algn="just">
              <a:buNone/>
            </a:pPr>
            <a:endParaRPr lang="en-US" dirty="0"/>
          </a:p>
          <a:p>
            <a:pPr marL="91440" indent="0" algn="just">
              <a:buNone/>
            </a:pPr>
            <a:endParaRPr lang="en-US" dirty="0"/>
          </a:p>
          <a:p>
            <a:pPr marL="91440" indent="0" algn="just">
              <a:buNone/>
            </a:pPr>
            <a:endParaRPr lang="en-US" dirty="0"/>
          </a:p>
          <a:p>
            <a:r>
              <a:rPr lang="en-US" dirty="0">
                <a:solidFill>
                  <a:schemeClr val="accent2"/>
                </a:solidFill>
              </a:rPr>
              <a:t>Remember:</a:t>
            </a:r>
          </a:p>
          <a:p>
            <a:pPr lvl="1"/>
            <a:r>
              <a:rPr lang="en-US" sz="2600" dirty="0"/>
              <a:t>Phase 1: Problem-solving</a:t>
            </a:r>
          </a:p>
          <a:p>
            <a:pPr lvl="1"/>
            <a:r>
              <a:rPr lang="en-US" sz="2600" dirty="0"/>
              <a:t>Phase 2: Implementation</a:t>
            </a:r>
          </a:p>
          <a:p>
            <a:pPr marL="91440" indent="0" algn="just">
              <a:buNone/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94284C-65BB-47AC-BA50-F3298B6300C9}"/>
              </a:ext>
            </a:extLst>
          </p:cNvPr>
          <p:cNvGrpSpPr/>
          <p:nvPr/>
        </p:nvGrpSpPr>
        <p:grpSpPr>
          <a:xfrm>
            <a:off x="474628" y="3006545"/>
            <a:ext cx="8194744" cy="569387"/>
            <a:chOff x="769637" y="4811582"/>
            <a:chExt cx="8194744" cy="56938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6FBDF64-8059-4C2B-9801-84139D85D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purchase amount: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197.55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Sales tax is 11.85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BEB1A4AB-97CF-43F8-AEF1-77EBE770F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CB61DE-9E31-4475-A5D8-3906B77A9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AC54546F-50D7-45B1-A7A1-1BC0A7FAA9E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367D59F-29BF-4D95-A2A5-1A5E25F382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249804618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Step 1:</a:t>
            </a:r>
            <a:r>
              <a:rPr lang="en-US" sz="2400" dirty="0"/>
              <a:t> If you are given a purchase amount, how do you then calculate the sales tax (6%)?</a:t>
            </a:r>
          </a:p>
          <a:p>
            <a:pPr algn="just"/>
            <a:r>
              <a:rPr lang="en-US" sz="2400" dirty="0"/>
              <a:t>Example:</a:t>
            </a:r>
          </a:p>
          <a:p>
            <a:pPr lvl="1" algn="just"/>
            <a:r>
              <a:rPr lang="en-US" sz="2400" dirty="0"/>
              <a:t>Given </a:t>
            </a:r>
            <a:r>
              <a:rPr lang="en-US" sz="2400" dirty="0">
                <a:solidFill>
                  <a:srgbClr val="C00000"/>
                </a:solidFill>
              </a:rPr>
              <a:t>120</a:t>
            </a:r>
            <a:r>
              <a:rPr lang="en-US" sz="2400" dirty="0"/>
              <a:t>, how do we calculate the sales tax (6%) = </a:t>
            </a:r>
            <a:r>
              <a:rPr lang="en-US" sz="2400" dirty="0">
                <a:solidFill>
                  <a:schemeClr val="accent2"/>
                </a:solidFill>
              </a:rPr>
              <a:t>7.2</a:t>
            </a:r>
            <a:r>
              <a:rPr lang="en-US" sz="2400" dirty="0"/>
              <a:t>?</a:t>
            </a:r>
          </a:p>
          <a:p>
            <a:pPr lvl="1" algn="just"/>
            <a:r>
              <a:rPr lang="en-US" sz="2400" dirty="0"/>
              <a:t>First, we know that 6% = 6 / 100 = </a:t>
            </a:r>
            <a:r>
              <a:rPr lang="en-US" sz="2400" dirty="0">
                <a:solidFill>
                  <a:srgbClr val="002060"/>
                </a:solidFill>
              </a:rPr>
              <a:t>0.06</a:t>
            </a:r>
          </a:p>
          <a:p>
            <a:pPr lvl="1" algn="just"/>
            <a:r>
              <a:rPr lang="en-US" sz="2400" dirty="0"/>
              <a:t>So, we can use the following formula: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highlight>
                  <a:srgbClr val="F2FFEB"/>
                </a:highlight>
              </a:rPr>
              <a:t>sales tax = purchase amount x </a:t>
            </a:r>
            <a:r>
              <a:rPr lang="en-US" dirty="0">
                <a:solidFill>
                  <a:srgbClr val="002060"/>
                </a:solidFill>
                <a:highlight>
                  <a:srgbClr val="F2FFEB"/>
                </a:highlight>
              </a:rPr>
              <a:t>0.06</a:t>
            </a:r>
          </a:p>
          <a:p>
            <a:pPr lvl="1" algn="just"/>
            <a:r>
              <a:rPr lang="en-US" sz="2400" dirty="0"/>
              <a:t>If we applied the formula, we can get the result (6% of 120 = 7.2).</a:t>
            </a:r>
          </a:p>
          <a:p>
            <a:pPr lvl="2" algn="just"/>
            <a:r>
              <a:rPr lang="en-US" dirty="0"/>
              <a:t>sales tax = </a:t>
            </a:r>
            <a:r>
              <a:rPr lang="en-US" dirty="0">
                <a:solidFill>
                  <a:srgbClr val="C00000"/>
                </a:solidFill>
              </a:rPr>
              <a:t>120</a:t>
            </a:r>
            <a:r>
              <a:rPr lang="en-US" dirty="0"/>
              <a:t> x </a:t>
            </a:r>
            <a:r>
              <a:rPr lang="en-US" dirty="0">
                <a:solidFill>
                  <a:srgbClr val="002060"/>
                </a:solidFill>
              </a:rPr>
              <a:t>0.06</a:t>
            </a:r>
            <a:r>
              <a:rPr lang="en-US" b="1" dirty="0"/>
              <a:t> =</a:t>
            </a:r>
            <a:r>
              <a:rPr lang="en-US" dirty="0"/>
              <a:t> </a:t>
            </a:r>
            <a:r>
              <a:rPr lang="en-US" b="1" dirty="0">
                <a:solidFill>
                  <a:schemeClr val="accent2"/>
                </a:solidFill>
              </a:rPr>
              <a:t>7.2</a:t>
            </a:r>
          </a:p>
          <a:p>
            <a:pPr lvl="2" algn="just"/>
            <a:endParaRPr lang="en-US" b="1" dirty="0"/>
          </a:p>
          <a:p>
            <a:pPr lvl="1" algn="just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5D224-CC32-45BD-8FAC-65FEB1D09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1C9EE494-882E-40E4-98C3-940D1D9EA56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0EE7477-903F-451A-AEC8-D2CAE28807C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4254099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Step 2:</a:t>
            </a:r>
            <a:r>
              <a:rPr lang="en-US" sz="2400" dirty="0"/>
              <a:t> If you are given a number, how do you then get the number with two digits after the decimal point?</a:t>
            </a:r>
          </a:p>
          <a:p>
            <a:pPr algn="just"/>
            <a:r>
              <a:rPr lang="en-US" sz="2400" dirty="0"/>
              <a:t>Example:</a:t>
            </a:r>
          </a:p>
          <a:p>
            <a:pPr lvl="1" algn="just"/>
            <a:r>
              <a:rPr lang="en-US" sz="2400" dirty="0"/>
              <a:t>Given </a:t>
            </a:r>
            <a:r>
              <a:rPr lang="en-US" sz="2400" dirty="0">
                <a:solidFill>
                  <a:srgbClr val="C00000"/>
                </a:solidFill>
              </a:rPr>
              <a:t>123.456</a:t>
            </a:r>
            <a:r>
              <a:rPr lang="en-US" sz="2400" dirty="0"/>
              <a:t>, how do we get </a:t>
            </a:r>
            <a:r>
              <a:rPr lang="en-US" sz="2400" b="1" dirty="0">
                <a:solidFill>
                  <a:schemeClr val="accent2"/>
                </a:solidFill>
              </a:rPr>
              <a:t>123.45</a:t>
            </a:r>
            <a:r>
              <a:rPr lang="en-US" sz="2400" b="1" dirty="0"/>
              <a:t> </a:t>
            </a:r>
            <a:r>
              <a:rPr lang="en-US" sz="2400" dirty="0"/>
              <a:t>?</a:t>
            </a:r>
          </a:p>
          <a:p>
            <a:pPr lvl="1" algn="just"/>
            <a:r>
              <a:rPr lang="en-US" sz="2400" dirty="0"/>
              <a:t>Simply, we can multiply the number by </a:t>
            </a:r>
            <a:r>
              <a:rPr lang="en-US" sz="2400" dirty="0">
                <a:solidFill>
                  <a:srgbClr val="002060"/>
                </a:solidFill>
              </a:rPr>
              <a:t>100</a:t>
            </a:r>
            <a:r>
              <a:rPr lang="en-US" sz="2400" dirty="0"/>
              <a:t>, then convert the result to integer for removing the decimal points, and finally, divide the integer result by </a:t>
            </a:r>
            <a:r>
              <a:rPr lang="en-US" sz="2400" dirty="0">
                <a:solidFill>
                  <a:srgbClr val="002060"/>
                </a:solidFill>
              </a:rPr>
              <a:t>100</a:t>
            </a:r>
            <a:r>
              <a:rPr lang="en-US" sz="2400" dirty="0"/>
              <a:t> to get the decimal point back with two digits. 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</a:rPr>
              <a:t>123.456</a:t>
            </a:r>
            <a:r>
              <a:rPr lang="en-US" dirty="0"/>
              <a:t> × </a:t>
            </a:r>
            <a:r>
              <a:rPr lang="en-US" dirty="0">
                <a:solidFill>
                  <a:srgbClr val="002060"/>
                </a:solidFill>
              </a:rPr>
              <a:t>100</a:t>
            </a:r>
            <a:r>
              <a:rPr lang="en-US" dirty="0"/>
              <a:t> = </a:t>
            </a:r>
            <a:r>
              <a:rPr lang="en-US" b="1" dirty="0">
                <a:solidFill>
                  <a:srgbClr val="7030A0"/>
                </a:solidFill>
              </a:rPr>
              <a:t>12345.6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Convert </a:t>
            </a:r>
            <a:r>
              <a:rPr lang="en-US" dirty="0">
                <a:solidFill>
                  <a:srgbClr val="7030A0"/>
                </a:solidFill>
              </a:rPr>
              <a:t>12345.6</a:t>
            </a:r>
            <a:r>
              <a:rPr lang="en-US" dirty="0"/>
              <a:t> to integer →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12345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12345</a:t>
            </a:r>
            <a:r>
              <a:rPr lang="en-US" dirty="0"/>
              <a:t> / </a:t>
            </a:r>
            <a:r>
              <a:rPr lang="en-US" dirty="0">
                <a:solidFill>
                  <a:srgbClr val="002060"/>
                </a:solidFill>
              </a:rPr>
              <a:t>100</a:t>
            </a:r>
            <a:r>
              <a:rPr lang="en-US" dirty="0"/>
              <a:t> = </a:t>
            </a:r>
            <a:r>
              <a:rPr lang="en-US" b="1" dirty="0">
                <a:solidFill>
                  <a:schemeClr val="accent2"/>
                </a:solidFill>
              </a:rPr>
              <a:t>123.45</a:t>
            </a:r>
          </a:p>
          <a:p>
            <a:pPr lvl="2" algn="just">
              <a:buFont typeface="Wingdings" panose="05000000000000000000" pitchFamily="2" charset="2"/>
              <a:buChar char="§"/>
            </a:pPr>
            <a:endParaRPr lang="en-US" dirty="0"/>
          </a:p>
          <a:p>
            <a:pPr lvl="2" algn="just"/>
            <a:endParaRPr lang="en-US" b="1" dirty="0"/>
          </a:p>
          <a:p>
            <a:pPr lvl="1" algn="just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E16CA-E158-40ED-B89B-A73F9BA80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E3BD5D77-5F8D-4B61-B7ED-0167FAB6E36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0574E25-F367-4926-8327-5DD8278623C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177829288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chemeClr val="accent2"/>
                </a:solidFill>
              </a:rPr>
              <a:t>Design your algorithm: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Get a </a:t>
            </a:r>
            <a:r>
              <a:rPr lang="en-US" sz="2400" dirty="0">
                <a:solidFill>
                  <a:srgbClr val="0070C0"/>
                </a:solidFill>
              </a:rPr>
              <a:t>purchase amount </a:t>
            </a:r>
            <a:r>
              <a:rPr lang="en-US" sz="2400" dirty="0"/>
              <a:t>from the user.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dirty="0">
                <a:solidFill>
                  <a:srgbClr val="7030A0"/>
                </a:solidFill>
              </a:rPr>
              <a:t>input</a:t>
            </a:r>
            <a:r>
              <a:rPr lang="en-US" dirty="0"/>
              <a:t> function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Compute the </a:t>
            </a:r>
            <a:r>
              <a:rPr lang="en-US" sz="2400" dirty="0">
                <a:solidFill>
                  <a:srgbClr val="0070C0"/>
                </a:solidFill>
              </a:rPr>
              <a:t>sales tax</a:t>
            </a:r>
            <a:r>
              <a:rPr lang="en-US" sz="2400" dirty="0"/>
              <a:t>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sales tax </a:t>
            </a:r>
            <a:r>
              <a:rPr lang="en-US" dirty="0"/>
              <a:t>= </a:t>
            </a:r>
            <a:r>
              <a:rPr lang="en-US" dirty="0">
                <a:solidFill>
                  <a:srgbClr val="0070C0"/>
                </a:solidFill>
              </a:rPr>
              <a:t>purchase amount </a:t>
            </a:r>
            <a:r>
              <a:rPr lang="en-US" dirty="0"/>
              <a:t>x 0.06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Display the </a:t>
            </a:r>
            <a:r>
              <a:rPr lang="en-US" sz="2400" dirty="0">
                <a:solidFill>
                  <a:srgbClr val="0070C0"/>
                </a:solidFill>
              </a:rPr>
              <a:t>result</a:t>
            </a:r>
            <a:r>
              <a:rPr lang="en-US" sz="2400" dirty="0"/>
              <a:t>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result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sales tax </a:t>
            </a:r>
            <a:r>
              <a:rPr lang="en-US" dirty="0"/>
              <a:t>x 100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result</a:t>
            </a:r>
            <a:r>
              <a:rPr lang="en-US" dirty="0"/>
              <a:t> = convert </a:t>
            </a:r>
            <a:r>
              <a:rPr lang="en-US" dirty="0">
                <a:solidFill>
                  <a:srgbClr val="0070C0"/>
                </a:solidFill>
              </a:rPr>
              <a:t>result</a:t>
            </a:r>
            <a:r>
              <a:rPr lang="en-US" dirty="0"/>
              <a:t> to integer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70C0"/>
                </a:solidFill>
              </a:rPr>
              <a:t>result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result</a:t>
            </a:r>
            <a:r>
              <a:rPr lang="en-US" dirty="0"/>
              <a:t> / 100</a:t>
            </a:r>
          </a:p>
          <a:p>
            <a:pPr lvl="2" algn="just">
              <a:buFont typeface="Wingdings" panose="05000000000000000000" pitchFamily="2" charset="2"/>
              <a:buChar char="§"/>
            </a:pPr>
            <a:endParaRPr lang="en-US" dirty="0"/>
          </a:p>
          <a:p>
            <a:pPr marL="731520" lvl="1" indent="-457200" algn="just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E5FBD-0AAD-46BE-93F1-1496068DA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FD9003D6-BB5A-4C74-A62A-E5C70F74DFD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DC77B45-F5CD-4A2A-A1FF-5F6BA54A62F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306144806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134</a:t>
            </a:fld>
            <a:endParaRPr lang="en-US" alt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37F1B8B-FEB2-4D04-9605-5362FD8BD773}"/>
              </a:ext>
            </a:extLst>
          </p:cNvPr>
          <p:cNvGrpSpPr/>
          <p:nvPr/>
        </p:nvGrpSpPr>
        <p:grpSpPr>
          <a:xfrm>
            <a:off x="146304" y="1600411"/>
            <a:ext cx="8851392" cy="2635094"/>
            <a:chOff x="160238" y="2797526"/>
            <a:chExt cx="8851392" cy="221583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DD80B4-7E86-4025-8B54-CA247104C904}"/>
                </a:ext>
              </a:extLst>
            </p:cNvPr>
            <p:cNvSpPr txBox="1"/>
            <p:nvPr/>
          </p:nvSpPr>
          <p:spPr>
            <a:xfrm>
              <a:off x="160238" y="2797526"/>
              <a:ext cx="2044586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2.6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SalesTax.py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936BEA5-1C5D-4DEA-888E-1DE3BBF8A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30454"/>
              <a:ext cx="8419816" cy="19829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input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purchase amount: 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sales tax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tax =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tax amount with two digits after decimal point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"Sales tax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(tax *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/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100.0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F9CFB68-1F19-48A8-9909-E3BA9AB94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31576" cy="19829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8C0926-DB3F-465C-A11E-09A237185931}"/>
              </a:ext>
            </a:extLst>
          </p:cNvPr>
          <p:cNvGrpSpPr/>
          <p:nvPr/>
        </p:nvGrpSpPr>
        <p:grpSpPr>
          <a:xfrm>
            <a:off x="474628" y="4586808"/>
            <a:ext cx="8194744" cy="569387"/>
            <a:chOff x="769637" y="4811582"/>
            <a:chExt cx="8194744" cy="56938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8D3FDE-8375-45D0-B729-23E8F1474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purchase amount: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197.55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Sales tax is 11.85</a:t>
              </a:r>
            </a:p>
          </p:txBody>
        </p:sp>
        <p:pic>
          <p:nvPicPr>
            <p:cNvPr id="14" name="Picture 13" descr="A flat screen monitor&#10;&#10;Description automatically generated">
              <a:extLst>
                <a:ext uri="{FF2B5EF4-FFF2-40B4-BE49-F238E27FC236}">
                  <a16:creationId xmlns:a16="http://schemas.microsoft.com/office/drawing/2014/main" id="{D0944CE4-D144-4EC9-A236-FA391AE7B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BFE69F7-3217-4777-ABDE-7C5DC34712C4}"/>
              </a:ext>
            </a:extLst>
          </p:cNvPr>
          <p:cNvGrpSpPr/>
          <p:nvPr/>
        </p:nvGrpSpPr>
        <p:grpSpPr>
          <a:xfrm>
            <a:off x="474628" y="5464465"/>
            <a:ext cx="8194744" cy="569387"/>
            <a:chOff x="769637" y="4811582"/>
            <a:chExt cx="8194744" cy="56938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2106B2B-545B-4B36-98EF-43F5C0E77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purchase amount: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120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Sales tax is 7.19</a:t>
              </a:r>
            </a:p>
          </p:txBody>
        </p:sp>
        <p:pic>
          <p:nvPicPr>
            <p:cNvPr id="17" name="Picture 16" descr="A flat screen monitor&#10;&#10;Description automatically generated">
              <a:extLst>
                <a:ext uri="{FF2B5EF4-FFF2-40B4-BE49-F238E27FC236}">
                  <a16:creationId xmlns:a16="http://schemas.microsoft.com/office/drawing/2014/main" id="{156C6D0C-1AF0-4B59-B4B0-7DB139CA8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97EBE6-B589-406B-8FE0-8470B16CF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18" name="Picture 17">
            <a:hlinkClick r:id="rId4" action="ppaction://hlinksldjump"/>
            <a:extLst>
              <a:ext uri="{FF2B5EF4-FFF2-40B4-BE49-F238E27FC236}">
                <a16:creationId xmlns:a16="http://schemas.microsoft.com/office/drawing/2014/main" id="{E2B0C216-B380-4DB9-9FFF-19779533E44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2EDEC40-B836-4FFA-B110-3C1C308A7F6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95ADA97-E37D-4400-AF12-0BA3A5F6B770}"/>
              </a:ext>
            </a:extLst>
          </p:cNvPr>
          <p:cNvGrpSpPr/>
          <p:nvPr/>
        </p:nvGrpSpPr>
        <p:grpSpPr>
          <a:xfrm>
            <a:off x="8167058" y="1877410"/>
            <a:ext cx="830638" cy="386966"/>
            <a:chOff x="8133802" y="1326921"/>
            <a:chExt cx="830638" cy="38696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1B5BA9B-B1C6-47A9-96DD-052EC45029E7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TextBox 21">
              <a:hlinkClick r:id="rId7"/>
              <a:extLst>
                <a:ext uri="{FF2B5EF4-FFF2-40B4-BE49-F238E27FC236}">
                  <a16:creationId xmlns:a16="http://schemas.microsoft.com/office/drawing/2014/main" id="{1E519692-62BF-4CF3-9E26-A302EA51882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C5E8DBB-FBA3-476E-9671-E13FA54D4A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48993310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E174-8F00-46B3-86E5-BF3344C0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731124-9F05-456D-ABE2-7F9F7139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135</a:t>
            </a:fld>
            <a:endParaRPr lang="en-US" alt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BA94F7-A758-4A48-8E67-4629B45546D7}"/>
              </a:ext>
            </a:extLst>
          </p:cNvPr>
          <p:cNvGrpSpPr/>
          <p:nvPr/>
        </p:nvGrpSpPr>
        <p:grpSpPr>
          <a:xfrm>
            <a:off x="474628" y="1774302"/>
            <a:ext cx="8194744" cy="569387"/>
            <a:chOff x="769637" y="4811582"/>
            <a:chExt cx="8194744" cy="56938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C6D08E-6B17-467E-AF42-8F345E0C5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purchase amount: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197.55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Sales tax is 11.85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271990E4-460C-4D16-ABBE-CEE01A04E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BFE620C-A90D-426F-83E9-BB521D2B107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8816" y="2551561"/>
            <a:ext cx="8586368" cy="175487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2227921-4A39-4983-B7CD-4760A8F9A6D7}"/>
              </a:ext>
            </a:extLst>
          </p:cNvPr>
          <p:cNvGrpSpPr/>
          <p:nvPr/>
        </p:nvGrpSpPr>
        <p:grpSpPr>
          <a:xfrm>
            <a:off x="146304" y="4516253"/>
            <a:ext cx="8851392" cy="1857614"/>
            <a:chOff x="160238" y="2820905"/>
            <a:chExt cx="8851392" cy="156205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8B7EA3-571C-4E85-972A-0680E48AE9B1}"/>
                </a:ext>
              </a:extLst>
            </p:cNvPr>
            <p:cNvSpPr txBox="1"/>
            <p:nvPr/>
          </p:nvSpPr>
          <p:spPr>
            <a:xfrm>
              <a:off x="160238" y="2820905"/>
              <a:ext cx="1545321" cy="2070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2.6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SalesTax.py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0DB2BE-B94C-4B2E-AB75-2DD58EBC0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562" y="3027951"/>
              <a:ext cx="8523068" cy="13550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input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purchase amount: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sales tax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tax = </a:t>
              </a:r>
              <a:r>
                <a:rPr lang="en-US" altLang="en-US" sz="12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tax amount with two digits after decimal point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"Sales tax 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(tax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/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100.0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050" dirty="0"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5209775-721D-4AB0-B2A7-38BB387E6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7951"/>
              <a:ext cx="328324" cy="13550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E99E4B-B401-4DBA-A1FB-04B80BAC9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13" name="Picture 12">
            <a:hlinkClick r:id="rId5" action="ppaction://hlinksldjump"/>
            <a:extLst>
              <a:ext uri="{FF2B5EF4-FFF2-40B4-BE49-F238E27FC236}">
                <a16:creationId xmlns:a16="http://schemas.microsoft.com/office/drawing/2014/main" id="{28B5562C-2AF3-4411-AA57-2362AC400A80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74557640-1CD1-4B12-AA8A-A83ACD79790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2544217682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Two Digits After Decimal Points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CA5C63-4E96-474C-8E64-AABCEC18D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198570"/>
            <a:ext cx="8851392" cy="3372800"/>
          </a:xfrm>
        </p:spPr>
        <p:txBody>
          <a:bodyPr>
            <a:normAutofit/>
          </a:bodyPr>
          <a:lstStyle/>
          <a:p>
            <a:r>
              <a:rPr lang="en-US" sz="2400" dirty="0"/>
              <a:t>The value of the variable </a:t>
            </a:r>
            <a:r>
              <a:rPr lang="en-US" sz="2400" dirty="0" err="1">
                <a:solidFill>
                  <a:srgbClr val="0070C0"/>
                </a:solidFill>
              </a:rPr>
              <a:t>purchaseAmount</a:t>
            </a:r>
            <a:r>
              <a:rPr lang="en-US" sz="2400" dirty="0"/>
              <a:t> is 197.55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sz="2400" dirty="0"/>
              <a:t>). </a:t>
            </a:r>
          </a:p>
          <a:p>
            <a:r>
              <a:rPr lang="en-US" sz="2400" dirty="0"/>
              <a:t>The sales tax is 6% of the purchase, so the </a:t>
            </a:r>
            <a:r>
              <a:rPr lang="en-US" sz="2400" dirty="0">
                <a:solidFill>
                  <a:srgbClr val="0070C0"/>
                </a:solidFill>
              </a:rPr>
              <a:t>tax</a:t>
            </a:r>
            <a:r>
              <a:rPr lang="en-US" sz="2400" dirty="0"/>
              <a:t> is evaluated as 11.853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sz="2400" dirty="0"/>
              <a:t>). </a:t>
            </a:r>
          </a:p>
          <a:p>
            <a:r>
              <a:rPr lang="en-US" sz="2400" dirty="0"/>
              <a:t>Note that: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  <a:highlight>
                  <a:srgbClr val="F2FFEB"/>
                </a:highlight>
              </a:rPr>
              <a:t>tax</a:t>
            </a:r>
            <a:r>
              <a:rPr lang="en-US" sz="2400" dirty="0">
                <a:highlight>
                  <a:srgbClr val="F2FFEB"/>
                </a:highlight>
              </a:rPr>
              <a:t> * 100</a:t>
            </a:r>
            <a:r>
              <a:rPr lang="en-US" sz="2400" dirty="0"/>
              <a:t> is 1185.3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  <a:highlight>
                  <a:srgbClr val="F2FFEB"/>
                </a:highlight>
              </a:rPr>
              <a:t>int</a:t>
            </a:r>
            <a:r>
              <a:rPr lang="en-US" sz="2400" dirty="0">
                <a:highlight>
                  <a:srgbClr val="F2FFEB"/>
                </a:highlight>
              </a:rPr>
              <a:t>(</a:t>
            </a:r>
            <a:r>
              <a:rPr lang="en-US" sz="2400" dirty="0">
                <a:solidFill>
                  <a:srgbClr val="0070C0"/>
                </a:solidFill>
                <a:highlight>
                  <a:srgbClr val="F2FFEB"/>
                </a:highlight>
              </a:rPr>
              <a:t>tax</a:t>
            </a:r>
            <a:r>
              <a:rPr lang="en-US" sz="2400" dirty="0">
                <a:highlight>
                  <a:srgbClr val="F2FFEB"/>
                </a:highlight>
              </a:rPr>
              <a:t> * 100)</a:t>
            </a:r>
            <a:r>
              <a:rPr lang="en-US" sz="2400" dirty="0"/>
              <a:t> is 1185</a:t>
            </a:r>
          </a:p>
          <a:p>
            <a:pPr lvl="1"/>
            <a:r>
              <a:rPr lang="en-US" sz="2400" dirty="0">
                <a:solidFill>
                  <a:srgbClr val="7030A0"/>
                </a:solidFill>
                <a:highlight>
                  <a:srgbClr val="F2FFEB"/>
                </a:highlight>
              </a:rPr>
              <a:t>int</a:t>
            </a:r>
            <a:r>
              <a:rPr lang="en-US" sz="2400" dirty="0">
                <a:highlight>
                  <a:srgbClr val="F2FFEB"/>
                </a:highlight>
              </a:rPr>
              <a:t>(</a:t>
            </a:r>
            <a:r>
              <a:rPr lang="en-US" sz="2400" dirty="0">
                <a:solidFill>
                  <a:srgbClr val="0070C0"/>
                </a:solidFill>
                <a:highlight>
                  <a:srgbClr val="F2FFEB"/>
                </a:highlight>
              </a:rPr>
              <a:t>tax</a:t>
            </a:r>
            <a:r>
              <a:rPr lang="en-US" sz="2400" dirty="0">
                <a:highlight>
                  <a:srgbClr val="F2FFEB"/>
                </a:highlight>
              </a:rPr>
              <a:t> * 100) / 100.0</a:t>
            </a:r>
            <a:r>
              <a:rPr lang="en-US" sz="2400" dirty="0"/>
              <a:t> is 11.85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37F1B8B-FEB2-4D04-9605-5362FD8BD773}"/>
              </a:ext>
            </a:extLst>
          </p:cNvPr>
          <p:cNvGrpSpPr/>
          <p:nvPr/>
        </p:nvGrpSpPr>
        <p:grpSpPr>
          <a:xfrm>
            <a:off x="146304" y="1293709"/>
            <a:ext cx="8851392" cy="1720998"/>
            <a:chOff x="160238" y="2823409"/>
            <a:chExt cx="8851392" cy="144717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BDD80B4-7E86-4025-8B54-CA247104C904}"/>
                </a:ext>
              </a:extLst>
            </p:cNvPr>
            <p:cNvSpPr txBox="1"/>
            <p:nvPr/>
          </p:nvSpPr>
          <p:spPr>
            <a:xfrm>
              <a:off x="160238" y="2823409"/>
              <a:ext cx="1660536" cy="2070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2.6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SalesTax.py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936BEA5-1C5D-4DEA-888E-1DE3BBF8A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30455"/>
              <a:ext cx="8419816" cy="12401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input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purchase amount: 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sales tax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tax = </a:t>
              </a:r>
              <a:r>
                <a:rPr lang="en-US" altLang="en-US" sz="11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purchaseAmount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0.06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tax amount with two digits after decimal point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1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"Sales tax is"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1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(tax * 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/ </a:t>
              </a:r>
              <a:r>
                <a:rPr lang="en-US" altLang="en-US" sz="11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100.0</a:t>
              </a:r>
              <a:r>
                <a:rPr lang="en-US" altLang="en-US" sz="11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000" dirty="0"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F9CFB68-1F19-48A8-9909-E3BA9AB94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31576" cy="12401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F82FE-F918-48CD-BF99-26C45B3BD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7</a:t>
            </a:r>
            <a:endParaRPr lang="en-US" dirty="0"/>
          </a:p>
        </p:txBody>
      </p: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34E2F024-DCBA-403C-A57F-80634B8609C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E6BCE04-45FB-4A34-B8F8-5324D3AF522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301704788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802E5-28FF-4406-9495-0EF89C2F2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#11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E3B8B-72CB-4EAE-A1D5-EE19B6C1D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137</a:t>
            </a:fld>
            <a:endParaRPr lang="en-US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E4975AD-FD75-49CD-9F1A-16029F9E2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Does the </a:t>
            </a:r>
            <a:r>
              <a:rPr lang="en-US" dirty="0">
                <a:solidFill>
                  <a:srgbClr val="7030A0"/>
                </a:solidFill>
              </a:rPr>
              <a:t>int</a:t>
            </a:r>
            <a:r>
              <a:rPr lang="en-US" dirty="0"/>
              <a:t>(value) function </a:t>
            </a:r>
            <a:r>
              <a:rPr lang="en-US" dirty="0">
                <a:solidFill>
                  <a:schemeClr val="accent2"/>
                </a:solidFill>
              </a:rPr>
              <a:t>change</a:t>
            </a:r>
            <a:r>
              <a:rPr lang="en-US" dirty="0"/>
              <a:t> the </a:t>
            </a:r>
            <a:r>
              <a:rPr lang="en-US" dirty="0">
                <a:solidFill>
                  <a:srgbClr val="0070C0"/>
                </a:solidFill>
              </a:rPr>
              <a:t>variable</a:t>
            </a:r>
            <a:r>
              <a:rPr lang="en-US" dirty="0"/>
              <a:t> value?</a:t>
            </a:r>
          </a:p>
          <a:p>
            <a:pPr marL="91440" indent="0">
              <a:buNone/>
            </a:pPr>
            <a:endParaRPr lang="en-US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  <a:r>
              <a:rPr lang="en-US" dirty="0">
                <a:solidFill>
                  <a:schemeClr val="accent2"/>
                </a:solidFill>
              </a:rPr>
              <a:t>No</a:t>
            </a:r>
            <a:r>
              <a:rPr lang="en-US" dirty="0"/>
              <a:t>, it does not. </a:t>
            </a:r>
            <a:r>
              <a:rPr lang="en-US" dirty="0">
                <a:solidFill>
                  <a:schemeClr val="accent2"/>
                </a:solidFill>
              </a:rPr>
              <a:t>It return a new value</a:t>
            </a:r>
            <a:r>
              <a:rPr lang="en-US" dirty="0"/>
              <a:t>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E9B717B4-5826-413C-A81B-177A5DFECBF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5E310F1-1A32-45EA-A048-6EEBE621B3F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2179805808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E29EE-0A61-414E-AA5A-0CFB97828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FF6917-11B2-4CB4-8435-4E021FB1E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138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6A6E72-4CE6-4B36-B1DC-76377104E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Are the following statements correct? If so, show their printout.</a:t>
            </a:r>
          </a:p>
          <a:p>
            <a:pPr marL="0" indent="0" algn="l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n-US" altLang="en-US" sz="28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F0F6FBD-B8CF-4B20-9327-22A64C409A05}"/>
              </a:ext>
            </a:extLst>
          </p:cNvPr>
          <p:cNvGrpSpPr/>
          <p:nvPr/>
        </p:nvGrpSpPr>
        <p:grpSpPr>
          <a:xfrm>
            <a:off x="156863" y="2008014"/>
            <a:ext cx="8851392" cy="2995588"/>
            <a:chOff x="160238" y="3030453"/>
            <a:chExt cx="8851392" cy="251897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62FBCC8-6BF2-4BFA-B8E4-857C1C7C96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30453"/>
              <a:ext cx="8419816" cy="251897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value =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4.6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(value))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round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(value))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"4 * 5 + 2"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"04"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"4.5"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"04"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en-US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67933D5-0973-456D-A657-1EB22B5B5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31576" cy="251897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FF4D3CD-47F3-410B-9071-F3B878AA633A}"/>
              </a:ext>
            </a:extLst>
          </p:cNvPr>
          <p:cNvGrpSpPr/>
          <p:nvPr/>
        </p:nvGrpSpPr>
        <p:grpSpPr>
          <a:xfrm>
            <a:off x="4132255" y="2101396"/>
            <a:ext cx="1745515" cy="369332"/>
            <a:chOff x="1768435" y="2053779"/>
            <a:chExt cx="1745515" cy="369332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211D8128-C25C-44E2-B775-6EB2AA73AE49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5FDBD0-076D-4646-A2E5-D4456D4B6A13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0E07568-B669-4CDC-A8EB-8B7EBD493154}"/>
              </a:ext>
            </a:extLst>
          </p:cNvPr>
          <p:cNvGrpSpPr/>
          <p:nvPr/>
        </p:nvGrpSpPr>
        <p:grpSpPr>
          <a:xfrm>
            <a:off x="4132255" y="3742900"/>
            <a:ext cx="2215194" cy="369332"/>
            <a:chOff x="1768435" y="2053779"/>
            <a:chExt cx="2215194" cy="369332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1491DA27-579B-4AF1-BA53-3C6CE6AA1106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4E2AB9-52E6-472D-9BF0-1468311C59BD}"/>
                </a:ext>
              </a:extLst>
            </p:cNvPr>
            <p:cNvSpPr txBox="1"/>
            <p:nvPr/>
          </p:nvSpPr>
          <p:spPr>
            <a:xfrm>
              <a:off x="2958990" y="2053779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 ( 4 )</a:t>
              </a:r>
              <a:r>
                <a:rPr lang="en-US" dirty="0"/>
                <a:t>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B2B1122-74E4-4093-BAF4-EFBAD6D9A4EE}"/>
              </a:ext>
            </a:extLst>
          </p:cNvPr>
          <p:cNvGrpSpPr/>
          <p:nvPr/>
        </p:nvGrpSpPr>
        <p:grpSpPr>
          <a:xfrm>
            <a:off x="4132255" y="2511772"/>
            <a:ext cx="2162296" cy="369332"/>
            <a:chOff x="1768435" y="2053779"/>
            <a:chExt cx="2162296" cy="369332"/>
          </a:xfrm>
        </p:grpSpPr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D4361CB-5621-487A-9C17-3C338FF9C45D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E9D0A1-60F9-4DED-A7B6-6F52A673BC77}"/>
                </a:ext>
              </a:extLst>
            </p:cNvPr>
            <p:cNvSpPr txBox="1"/>
            <p:nvPr/>
          </p:nvSpPr>
          <p:spPr>
            <a:xfrm>
              <a:off x="2958990" y="2053779"/>
              <a:ext cx="971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 ( 4 )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D71ADF9-D5E0-4AFC-AF20-A85FC57A1410}"/>
              </a:ext>
            </a:extLst>
          </p:cNvPr>
          <p:cNvGrpSpPr/>
          <p:nvPr/>
        </p:nvGrpSpPr>
        <p:grpSpPr>
          <a:xfrm>
            <a:off x="4149545" y="4563651"/>
            <a:ext cx="1745515" cy="369332"/>
            <a:chOff x="1768435" y="2053779"/>
            <a:chExt cx="1745515" cy="369332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0553E99-5596-446D-B175-1BCAB43405EE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82A523-94A0-4662-B860-EAB9B9C93A18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995A3F4-264D-4BC2-B552-1DEDBFF042E4}"/>
              </a:ext>
            </a:extLst>
          </p:cNvPr>
          <p:cNvGrpSpPr/>
          <p:nvPr/>
        </p:nvGrpSpPr>
        <p:grpSpPr>
          <a:xfrm>
            <a:off x="4149545" y="4153276"/>
            <a:ext cx="1745515" cy="369332"/>
            <a:chOff x="1768435" y="2053779"/>
            <a:chExt cx="1745515" cy="369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F26E4105-4CE7-4A1C-9F34-65F5C8B402CB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F07E9C-6A99-4626-ADFE-CB8868BFEBFF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5C82554-CE35-413F-BD14-E26E41801D47}"/>
              </a:ext>
            </a:extLst>
          </p:cNvPr>
          <p:cNvGrpSpPr/>
          <p:nvPr/>
        </p:nvGrpSpPr>
        <p:grpSpPr>
          <a:xfrm>
            <a:off x="4123189" y="2922148"/>
            <a:ext cx="2162296" cy="369332"/>
            <a:chOff x="1768435" y="2053779"/>
            <a:chExt cx="2162296" cy="369332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803B20F-2AB0-428E-8EE2-5F8937DEF606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DB220A4-E021-432B-9200-BD2F925FF1D8}"/>
                </a:ext>
              </a:extLst>
            </p:cNvPr>
            <p:cNvSpPr txBox="1"/>
            <p:nvPr/>
          </p:nvSpPr>
          <p:spPr>
            <a:xfrm>
              <a:off x="2958990" y="2053779"/>
              <a:ext cx="971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 ( 5 )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570DE18-8101-40AA-A6E3-DB8D81178379}"/>
              </a:ext>
            </a:extLst>
          </p:cNvPr>
          <p:cNvGrpSpPr/>
          <p:nvPr/>
        </p:nvGrpSpPr>
        <p:grpSpPr>
          <a:xfrm>
            <a:off x="4132255" y="3332524"/>
            <a:ext cx="2279315" cy="369332"/>
            <a:chOff x="1768435" y="2053779"/>
            <a:chExt cx="2279315" cy="369332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3E62D7-117A-428D-8772-ABE735198993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AABEFC-6E53-4162-96CC-8234912DF7FE}"/>
                </a:ext>
              </a:extLst>
            </p:cNvPr>
            <p:cNvSpPr txBox="1"/>
            <p:nvPr/>
          </p:nvSpPr>
          <p:spPr>
            <a:xfrm>
              <a:off x="2958990" y="2053779"/>
              <a:ext cx="1088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 ( 22 )</a:t>
              </a:r>
              <a:r>
                <a:rPr lang="en-US" dirty="0"/>
                <a:t> </a:t>
              </a:r>
            </a:p>
          </p:txBody>
        </p:sp>
      </p:grpSp>
      <p:pic>
        <p:nvPicPr>
          <p:cNvPr id="32" name="Picture 31">
            <a:hlinkClick r:id="rId3" action="ppaction://hlinksldjump"/>
            <a:extLst>
              <a:ext uri="{FF2B5EF4-FFF2-40B4-BE49-F238E27FC236}">
                <a16:creationId xmlns:a16="http://schemas.microsoft.com/office/drawing/2014/main" id="{07E47F1B-ACF2-4C72-A05C-D60F96AC302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3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2DF5359-4AE8-44F8-8618-0CE87DB5686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2.11</a:t>
            </a:r>
          </a:p>
        </p:txBody>
      </p:sp>
    </p:spTree>
    <p:extLst>
      <p:ext uri="{BB962C8B-B14F-4D97-AF65-F5344CB8AC3E}">
        <p14:creationId xmlns:p14="http://schemas.microsoft.com/office/powerpoint/2010/main" val="1760298914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4E7A8D-3939-4407-B0AF-ADE59268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2.12. </a:t>
            </a:r>
            <a:r>
              <a:rPr lang="en-US" dirty="0"/>
              <a:t>Case Study: Displaying the Current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41E8F6-E9AF-40E4-8D5B-4D8D6F8D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139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BF2E7F-F98F-44B9-A2F4-76F3ABB12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Problem 8: Displaying Current Time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B6171526-CCD4-43DD-9640-45A1C45C86E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2" name="Picture 1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A8FF71C9-F815-406D-9CDD-214B41EE6FC1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453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 </a:t>
            </a:r>
            <a:endParaRPr lang="ar-SA" dirty="0"/>
          </a:p>
          <a:p>
            <a:pPr marL="91440" indent="0" algn="ctr">
              <a:buNone/>
            </a:pPr>
            <a:r>
              <a:rPr lang="en-US" sz="2800" b="1" dirty="0"/>
              <a:t>area = radius x radius x π</a:t>
            </a:r>
          </a:p>
          <a:p>
            <a:pPr marL="91440" indent="0">
              <a:buNone/>
            </a:pPr>
            <a:r>
              <a:rPr lang="en-US" dirty="0"/>
              <a:t>Here is a sample run of the program (suppose that </a:t>
            </a:r>
            <a:r>
              <a:rPr lang="en-US" dirty="0">
                <a:solidFill>
                  <a:srgbClr val="0070C0"/>
                </a:solidFill>
              </a:rPr>
              <a:t>radius</a:t>
            </a:r>
            <a:r>
              <a:rPr lang="en-US" dirty="0"/>
              <a:t> is </a:t>
            </a:r>
            <a:r>
              <a:rPr lang="en-US" b="1" dirty="0"/>
              <a:t>20</a:t>
            </a:r>
            <a:r>
              <a:rPr lang="en-US" dirty="0"/>
              <a:t>):</a:t>
            </a:r>
            <a:endParaRPr lang="ar-SA" dirty="0"/>
          </a:p>
          <a:p>
            <a:endParaRPr lang="en-US" sz="2800" dirty="0">
              <a:solidFill>
                <a:schemeClr val="accent2"/>
              </a:solidFill>
            </a:endParaRPr>
          </a:p>
          <a:p>
            <a:pPr marL="91440" indent="0">
              <a:buNone/>
            </a:pPr>
            <a:endParaRPr lang="en-US" sz="2800" dirty="0">
              <a:solidFill>
                <a:schemeClr val="accent2"/>
              </a:solidFill>
            </a:endParaRPr>
          </a:p>
          <a:p>
            <a:r>
              <a:rPr lang="en-US" dirty="0">
                <a:solidFill>
                  <a:schemeClr val="accent2"/>
                </a:solidFill>
              </a:rPr>
              <a:t>Remember:</a:t>
            </a:r>
          </a:p>
          <a:p>
            <a:pPr lvl="1"/>
            <a:r>
              <a:rPr lang="en-US" sz="2600" dirty="0"/>
              <a:t>Phase 1: Problem-solving</a:t>
            </a:r>
          </a:p>
          <a:p>
            <a:pPr lvl="1"/>
            <a:r>
              <a:rPr lang="en-US" sz="2600" dirty="0"/>
              <a:t>Phase 2: Implementation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B08628C-B896-4FD8-9D76-A908D39927E0}"/>
              </a:ext>
            </a:extLst>
          </p:cNvPr>
          <p:cNvGrpSpPr/>
          <p:nvPr/>
        </p:nvGrpSpPr>
        <p:grpSpPr>
          <a:xfrm>
            <a:off x="146303" y="3083355"/>
            <a:ext cx="8851393" cy="551364"/>
            <a:chOff x="769637" y="4818959"/>
            <a:chExt cx="8194745" cy="55136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9DD8EB-A2BA-46DA-85A8-C7882D04B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2" y="4911608"/>
              <a:ext cx="7517340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area for the circle of radius 20 is 1256.636</a:t>
              </a:r>
            </a:p>
          </p:txBody>
        </p:sp>
        <p:pic>
          <p:nvPicPr>
            <p:cNvPr id="9" name="Picture 8" descr="A flat screen monitor&#10;&#10;Description automatically generated">
              <a:extLst>
                <a:ext uri="{FF2B5EF4-FFF2-40B4-BE49-F238E27FC236}">
                  <a16:creationId xmlns:a16="http://schemas.microsoft.com/office/drawing/2014/main" id="{46F2543F-C0C4-48F8-A522-9C489E04A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4183D03-5304-42D5-83A2-34372D82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F3CF25A7-5B6A-4738-A2C5-A928FE1B874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E3F3A41-B071-48D7-B718-2A646834C35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872996684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8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that displays current time in Greenwich Mean Time (GMT) in the format </a:t>
            </a:r>
            <a:r>
              <a:rPr lang="en-US" dirty="0" err="1">
                <a:solidFill>
                  <a:srgbClr val="002060"/>
                </a:solidFill>
              </a:rPr>
              <a:t>hour</a:t>
            </a:r>
            <a:r>
              <a:rPr lang="en-US" b="1" dirty="0" err="1"/>
              <a:t>: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minute</a:t>
            </a:r>
            <a:r>
              <a:rPr lang="en-US" b="1" dirty="0" err="1"/>
              <a:t>:</a:t>
            </a:r>
            <a:r>
              <a:rPr lang="en-US" dirty="0" err="1">
                <a:solidFill>
                  <a:schemeClr val="accent4">
                    <a:lumMod val="50000"/>
                  </a:schemeClr>
                </a:solidFill>
              </a:rPr>
              <a:t>second</a:t>
            </a:r>
            <a:r>
              <a:rPr lang="en-US" dirty="0"/>
              <a:t> such as </a:t>
            </a:r>
            <a:r>
              <a:rPr lang="en-US" dirty="0">
                <a:solidFill>
                  <a:srgbClr val="002060"/>
                </a:solidFill>
              </a:rPr>
              <a:t>1</a:t>
            </a:r>
            <a:r>
              <a:rPr lang="en-US" dirty="0"/>
              <a:t>:</a:t>
            </a:r>
            <a:r>
              <a:rPr lang="en-US" dirty="0">
                <a:solidFill>
                  <a:srgbClr val="0070C0"/>
                </a:solidFill>
              </a:rPr>
              <a:t>45</a:t>
            </a:r>
            <a:r>
              <a:rPr lang="en-US" dirty="0"/>
              <a:t>: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19</a:t>
            </a:r>
            <a:r>
              <a:rPr lang="en-US" dirty="0"/>
              <a:t>.</a:t>
            </a:r>
          </a:p>
          <a:p>
            <a:pPr marL="91440" indent="0" algn="just">
              <a:buNone/>
            </a:pPr>
            <a:endParaRPr lang="ar-SA" dirty="0">
              <a:solidFill>
                <a:schemeClr val="accent2"/>
              </a:solidFill>
            </a:endParaRPr>
          </a:p>
          <a:p>
            <a:pPr marL="91440" indent="0" algn="just">
              <a:buNone/>
            </a:pPr>
            <a:endParaRPr lang="ar-SA" dirty="0">
              <a:solidFill>
                <a:schemeClr val="accent2"/>
              </a:solidFill>
            </a:endParaRPr>
          </a:p>
          <a:p>
            <a:pPr marL="91440" indent="0" algn="just">
              <a:buNone/>
            </a:pPr>
            <a:r>
              <a:rPr lang="en-US" dirty="0">
                <a:solidFill>
                  <a:schemeClr val="accent2"/>
                </a:solidFill>
              </a:rPr>
              <a:t>Remember:</a:t>
            </a:r>
          </a:p>
          <a:p>
            <a:pPr lvl="1"/>
            <a:r>
              <a:rPr lang="en-US" sz="2600" dirty="0"/>
              <a:t>Phase 1: Problem-solving</a:t>
            </a:r>
          </a:p>
          <a:p>
            <a:pPr lvl="1"/>
            <a:r>
              <a:rPr lang="en-US" sz="2600" dirty="0"/>
              <a:t>Phase 2: Implementation</a:t>
            </a:r>
          </a:p>
          <a:p>
            <a:pPr marL="91440" indent="0" algn="just">
              <a:buNone/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66CF98-83B9-481D-91B0-27C04E606FA0}"/>
              </a:ext>
            </a:extLst>
          </p:cNvPr>
          <p:cNvGrpSpPr/>
          <p:nvPr/>
        </p:nvGrpSpPr>
        <p:grpSpPr>
          <a:xfrm>
            <a:off x="474628" y="2507280"/>
            <a:ext cx="8194744" cy="551364"/>
            <a:chOff x="769637" y="4818959"/>
            <a:chExt cx="8194744" cy="5513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AA76C0D-87EF-4927-88FD-2D32EBB4E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930845"/>
              <a:ext cx="7517340" cy="3308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time is 17:31:8 GMT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5153FE5C-34A5-4060-971E-2696701CA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F74890-AB77-4A9A-BF77-3C588905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D3055040-82A2-4323-B7DD-D7114A44E7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9A8B646-3232-4770-8C5D-4E38133EEAF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1964519375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Remember how you print to the screen?</a:t>
            </a:r>
          </a:p>
          <a:p>
            <a:pPr lvl="1" algn="just"/>
            <a:r>
              <a:rPr lang="en-US" sz="2000" dirty="0"/>
              <a:t>You use the print function.</a:t>
            </a:r>
          </a:p>
          <a:p>
            <a:pPr lvl="1" algn="just"/>
            <a:r>
              <a:rPr lang="en-US" sz="2000" dirty="0"/>
              <a:t>The Python interpreter has a number of functions and types </a:t>
            </a:r>
            <a:r>
              <a:rPr lang="en-US" sz="2000" dirty="0">
                <a:solidFill>
                  <a:schemeClr val="accent2"/>
                </a:solidFill>
              </a:rPr>
              <a:t>built into </a:t>
            </a:r>
            <a:r>
              <a:rPr lang="en-US" sz="2000" dirty="0"/>
              <a:t>it that are always available such as the print function.</a:t>
            </a:r>
          </a:p>
          <a:p>
            <a:pPr lvl="1" algn="just"/>
            <a:r>
              <a:rPr lang="en-US" sz="2000" dirty="0"/>
              <a:t>There are other functions that Python provide, but you have to import their </a:t>
            </a:r>
            <a:r>
              <a:rPr lang="en-US" sz="2000" dirty="0">
                <a:solidFill>
                  <a:schemeClr val="accent2"/>
                </a:solidFill>
              </a:rPr>
              <a:t>module</a:t>
            </a:r>
            <a:r>
              <a:rPr lang="en-US" sz="2000" dirty="0"/>
              <a:t> (code library) first to can use it.</a:t>
            </a:r>
          </a:p>
          <a:p>
            <a:pPr lvl="1" algn="just"/>
            <a:r>
              <a:rPr lang="en-US" sz="2000" dirty="0"/>
              <a:t>This is done by using </a:t>
            </a:r>
            <a:r>
              <a:rPr lang="en-US" sz="2000" dirty="0">
                <a:solidFill>
                  <a:srgbClr val="7030A0"/>
                </a:solidFill>
              </a:rPr>
              <a:t>import</a:t>
            </a:r>
            <a:r>
              <a:rPr lang="en-US" sz="2000" dirty="0"/>
              <a:t> keyword.</a:t>
            </a:r>
          </a:p>
          <a:p>
            <a:pPr algn="just"/>
            <a:r>
              <a:rPr lang="en-US" sz="2400" dirty="0"/>
              <a:t>Python provides </a:t>
            </a:r>
            <a:r>
              <a:rPr lang="en-US" sz="2400" dirty="0">
                <a:solidFill>
                  <a:srgbClr val="7030A0"/>
                </a:solidFill>
              </a:rPr>
              <a:t>time() </a:t>
            </a:r>
            <a:r>
              <a:rPr lang="en-US" sz="2400" dirty="0"/>
              <a:t>function in the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time</a:t>
            </a:r>
            <a:r>
              <a:rPr lang="en-US" sz="2400" dirty="0"/>
              <a:t> module to obtain the current system time.</a:t>
            </a:r>
          </a:p>
          <a:p>
            <a:pPr lvl="1" algn="just"/>
            <a:r>
              <a:rPr lang="en-US" sz="2000" dirty="0"/>
              <a:t>This function returns the current time, in milliseconds, in milliseconds since midnight, January 1, 1970 GMT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7B2541-2DF2-4B93-AB44-5EC7F3CD7213}"/>
              </a:ext>
            </a:extLst>
          </p:cNvPr>
          <p:cNvGrpSpPr/>
          <p:nvPr/>
        </p:nvGrpSpPr>
        <p:grpSpPr>
          <a:xfrm>
            <a:off x="474628" y="5332117"/>
            <a:ext cx="8194744" cy="1015663"/>
            <a:chOff x="769637" y="4588445"/>
            <a:chExt cx="8194744" cy="10156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3D0CB5-8278-4B26-B191-3575A17C7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588445"/>
              <a:ext cx="7517340" cy="1015663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solidFill>
                    <a:srgbClr val="FF99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</a:t>
              </a: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time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()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1561794760.816502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6DD0D6-0E6F-4E28-9345-6738649A03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66E81DB-F1C6-41AB-A3A3-914CDF8C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30B18D48-6DDE-46AB-8843-E02B7CC1801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52F255A-118B-4EA4-8CC8-9727380722E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2142008391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The </a:t>
            </a:r>
            <a:r>
              <a:rPr lang="en-US" sz="2400" dirty="0">
                <a:solidFill>
                  <a:srgbClr val="7030A0"/>
                </a:solidFill>
              </a:rPr>
              <a:t>time() </a:t>
            </a:r>
            <a:r>
              <a:rPr lang="en-US" sz="2400" dirty="0"/>
              <a:t>function in the </a:t>
            </a:r>
            <a:r>
              <a:rPr lang="en-US" sz="2400" dirty="0">
                <a:solidFill>
                  <a:schemeClr val="accent3">
                    <a:lumMod val="75000"/>
                  </a:schemeClr>
                </a:solidFill>
              </a:rPr>
              <a:t>time module </a:t>
            </a:r>
            <a:r>
              <a:rPr lang="en-US" sz="2400" dirty="0">
                <a:solidFill>
                  <a:schemeClr val="accent2"/>
                </a:solidFill>
              </a:rPr>
              <a:t>returns the current time in seconds with millisecond precision elapsed since the time 00:00:00 on January 1, 1970 GMT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>
                <a:solidFill>
                  <a:srgbClr val="002060"/>
                </a:solidFill>
              </a:rPr>
              <a:t>Why this specific date? </a:t>
            </a:r>
            <a:r>
              <a:rPr lang="en-US" sz="2400" dirty="0"/>
              <a:t>This time is known as the </a:t>
            </a:r>
            <a:r>
              <a:rPr lang="en-US" sz="2400" dirty="0">
                <a:solidFill>
                  <a:schemeClr val="accent2"/>
                </a:solidFill>
              </a:rPr>
              <a:t>UNIX epoch</a:t>
            </a:r>
            <a:r>
              <a:rPr lang="en-US" sz="2400" dirty="0"/>
              <a:t>. The epoch is the point when time starts. </a:t>
            </a:r>
            <a:r>
              <a:rPr lang="en-US" sz="2400" dirty="0">
                <a:solidFill>
                  <a:schemeClr val="accent2"/>
                </a:solidFill>
              </a:rPr>
              <a:t>1970</a:t>
            </a:r>
            <a:r>
              <a:rPr lang="en-US" sz="2400" dirty="0"/>
              <a:t> was the year when the UNIX operating system was formally introduced.</a:t>
            </a:r>
          </a:p>
          <a:p>
            <a:pPr lvl="1" algn="just"/>
            <a:r>
              <a:rPr lang="en-US" sz="2000" dirty="0"/>
              <a:t>Important? Not really. Just a neat fact!</a:t>
            </a:r>
          </a:p>
          <a:p>
            <a:pPr algn="just"/>
            <a:r>
              <a:rPr lang="en-US" sz="2400" dirty="0"/>
              <a:t>For example, </a:t>
            </a:r>
            <a:r>
              <a:rPr lang="en-US" sz="2400" dirty="0" err="1">
                <a:solidFill>
                  <a:srgbClr val="7030A0"/>
                </a:solidFill>
              </a:rPr>
              <a:t>time.time</a:t>
            </a:r>
            <a:r>
              <a:rPr lang="en-US" sz="2400" dirty="0">
                <a:solidFill>
                  <a:srgbClr val="7030A0"/>
                </a:solidFill>
              </a:rPr>
              <a:t>() </a:t>
            </a:r>
            <a:r>
              <a:rPr lang="en-US" sz="2400" dirty="0"/>
              <a:t>returns </a:t>
            </a:r>
            <a:r>
              <a:rPr lang="en-US" sz="2400" dirty="0">
                <a:solidFill>
                  <a:schemeClr val="tx2"/>
                </a:solidFill>
              </a:rPr>
              <a:t>1285543663.205</a:t>
            </a:r>
            <a:r>
              <a:rPr lang="en-US" sz="2400" dirty="0"/>
              <a:t>, which means </a:t>
            </a:r>
            <a:r>
              <a:rPr lang="en-US" sz="2400" dirty="0">
                <a:solidFill>
                  <a:schemeClr val="tx2"/>
                </a:solidFill>
              </a:rPr>
              <a:t>1285543663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seconds</a:t>
            </a:r>
            <a:r>
              <a:rPr lang="en-US" sz="2400" dirty="0"/>
              <a:t> and 205 </a:t>
            </a:r>
            <a:r>
              <a:rPr lang="en-US" sz="2400" dirty="0">
                <a:solidFill>
                  <a:schemeClr val="accent2"/>
                </a:solidFill>
              </a:rPr>
              <a:t>milliseconds</a:t>
            </a:r>
            <a:r>
              <a:rPr lang="en-US" sz="2400" dirty="0"/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85D7FE-9BF4-44DA-A944-E54000400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006" y="5003605"/>
            <a:ext cx="7295989" cy="135140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1F9F6-8519-4487-BAAB-C5B847055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90CFA17-DB63-49D7-942E-EEF426985DC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998A962-4750-4587-ADC2-90448DC6CAF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94201096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sz="2400" dirty="0"/>
                  <a:t>So this function </a:t>
                </a:r>
                <a:r>
                  <a:rPr lang="en-US" sz="2400" dirty="0" err="1">
                    <a:solidFill>
                      <a:srgbClr val="7030A0"/>
                    </a:solidFill>
                  </a:rPr>
                  <a:t>time.time</a:t>
                </a:r>
                <a:r>
                  <a:rPr lang="en-US" sz="2400" dirty="0">
                    <a:solidFill>
                      <a:srgbClr val="7030A0"/>
                    </a:solidFill>
                  </a:rPr>
                  <a:t>() </a:t>
                </a:r>
                <a:r>
                  <a:rPr lang="en-US" sz="2400" dirty="0"/>
                  <a:t>returns the number of milliseconds since 1970.</a:t>
                </a:r>
              </a:p>
              <a:p>
                <a:pPr algn="just"/>
                <a:r>
                  <a:rPr lang="en-US" sz="2400" dirty="0"/>
                  <a:t>That is a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lot of milliseconds</a:t>
                </a:r>
                <a:r>
                  <a:rPr lang="en-US" sz="2400" dirty="0"/>
                  <a:t>.</a:t>
                </a:r>
              </a:p>
              <a:p>
                <a:pPr algn="just"/>
                <a:r>
                  <a:rPr lang="en-US" sz="2400" dirty="0"/>
                  <a:t>It is 2020 … so 50 years since 1970.</a:t>
                </a:r>
              </a:p>
              <a:p>
                <a:pPr algn="just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50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𝑦𝑒𝑎𝑟𝑠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365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𝑑𝑎𝑦𝑠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𝑦𝑒𝑎𝑟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24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h𝑜𝑢𝑟𝑠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𝑑𝑎𝑦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3600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𝑠𝑒𝑐𝑜𝑛𝑑𝑠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h𝑜𝑢𝑟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1000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𝑚𝑠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𝑠𝑒𝑐𝑜𝑛𝑑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dirty="0"/>
              </a:p>
              <a:p>
                <a:pPr algn="just"/>
                <a:r>
                  <a:rPr lang="en-US" sz="2400" dirty="0"/>
                  <a:t>Now take a calculator …</a:t>
                </a:r>
              </a:p>
              <a:p>
                <a:pPr lvl="1" algn="just"/>
                <a:r>
                  <a:rPr lang="en-US" sz="2400" dirty="0"/>
                  <a:t>That comes to 1,576,800,000,000‬ milliseconds</a:t>
                </a:r>
              </a:p>
              <a:p>
                <a:pPr algn="just"/>
                <a:r>
                  <a:rPr lang="en-US" sz="2400" dirty="0"/>
                  <a:t>The point: this function returns a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huge number</a:t>
                </a:r>
                <a:r>
                  <a:rPr lang="en-US" sz="2400" dirty="0"/>
                  <a:t>.</a:t>
                </a:r>
              </a:p>
              <a:p>
                <a:pPr lvl="1" algn="just"/>
                <a:r>
                  <a:rPr lang="en-US" sz="2400" dirty="0"/>
                  <a:t>So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how can we calculate the time from this number</a:t>
                </a:r>
                <a:r>
                  <a:rPr lang="en-US" sz="2400" dirty="0"/>
                  <a:t>?</a:t>
                </a:r>
              </a:p>
              <a:p>
                <a:pPr algn="just"/>
                <a:r>
                  <a:rPr lang="en-US" sz="2400" dirty="0"/>
                  <a:t>You can use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this function to obtain the current time</a:t>
                </a:r>
                <a:r>
                  <a:rPr lang="en-US" sz="2400" dirty="0"/>
                  <a:t>, and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then compute the current second, minute, and hour </a:t>
                </a:r>
                <a:r>
                  <a:rPr lang="en-US" sz="2400" dirty="0"/>
                  <a:t>as follows.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95" t="-1663" r="-2066" b="-2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80304-D616-41AF-B79D-020D48F25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B24315CC-FF53-435D-981E-108BDDD6A8D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4358DB3-032B-4F33-9F64-C0DFAFBAA4F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4003405273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57200" algn="just">
              <a:buFont typeface="+mj-lt"/>
              <a:buAutoNum type="arabicPeriod"/>
            </a:pPr>
            <a:r>
              <a:rPr lang="en-US" sz="2400" dirty="0"/>
              <a:t>Obtain the current time (since midnight, January 1, 1970) by invoking </a:t>
            </a:r>
            <a:r>
              <a:rPr lang="en-US" sz="2400" dirty="0" err="1">
                <a:solidFill>
                  <a:srgbClr val="7030A0"/>
                </a:solidFill>
              </a:rPr>
              <a:t>time.time</a:t>
            </a:r>
            <a:r>
              <a:rPr lang="en-US" sz="2400" dirty="0">
                <a:solidFill>
                  <a:srgbClr val="7030A0"/>
                </a:solidFill>
              </a:rPr>
              <a:t>() </a:t>
            </a:r>
            <a:r>
              <a:rPr lang="en-US" sz="24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/>
              <a:t>For example: </a:t>
            </a:r>
            <a:r>
              <a:rPr lang="en-US" sz="2000" b="1" dirty="0"/>
              <a:t>1203183068.328</a:t>
            </a:r>
            <a:r>
              <a:rPr lang="en-US" sz="2000" dirty="0"/>
              <a:t>.</a:t>
            </a:r>
          </a:p>
          <a:p>
            <a:pPr marL="548640" indent="-457200" algn="just">
              <a:buFont typeface="+mj-lt"/>
              <a:buAutoNum type="arabicPeriod"/>
            </a:pPr>
            <a:r>
              <a:rPr lang="en-US" sz="2400" dirty="0"/>
              <a:t>Obtain the total seconds </a:t>
            </a:r>
            <a:r>
              <a:rPr lang="en-US" sz="2400" u="sng" dirty="0"/>
              <a:t>(</a:t>
            </a:r>
            <a:r>
              <a:rPr lang="en-US" sz="2400" dirty="0" err="1">
                <a:solidFill>
                  <a:srgbClr val="0070C0"/>
                </a:solidFill>
              </a:rPr>
              <a:t>totalSeconds</a:t>
            </a:r>
            <a:r>
              <a:rPr lang="en-US" sz="2400" dirty="0"/>
              <a:t>) using the </a:t>
            </a:r>
            <a:r>
              <a:rPr lang="en-US" sz="2400" dirty="0">
                <a:solidFill>
                  <a:srgbClr val="7030A0"/>
                </a:solidFill>
              </a:rPr>
              <a:t>int</a:t>
            </a:r>
            <a:r>
              <a:rPr lang="en-US" sz="2400" dirty="0"/>
              <a:t> function.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7030A0"/>
                </a:solidFill>
              </a:rPr>
              <a:t>int</a:t>
            </a: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b="1" dirty="0"/>
              <a:t>1203183068.328</a:t>
            </a:r>
            <a:r>
              <a:rPr lang="en-US" sz="2000" dirty="0">
                <a:solidFill>
                  <a:schemeClr val="tx1"/>
                </a:solidFill>
              </a:rPr>
              <a:t>)</a:t>
            </a:r>
            <a:r>
              <a:rPr lang="en-US" sz="2000" dirty="0"/>
              <a:t> = </a:t>
            </a:r>
            <a:r>
              <a:rPr lang="en-US" sz="2000" b="1" dirty="0"/>
              <a:t>1203183068</a:t>
            </a:r>
            <a:r>
              <a:rPr lang="en-US" sz="2000" dirty="0"/>
              <a:t>.</a:t>
            </a:r>
          </a:p>
          <a:p>
            <a:pPr marL="548640" indent="-457200" algn="just">
              <a:buFont typeface="+mj-lt"/>
              <a:buAutoNum type="arabicPeriod"/>
            </a:pPr>
            <a:r>
              <a:rPr lang="en-US" sz="2400" dirty="0"/>
              <a:t>Compute the current second from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CC"/>
                </a:highlight>
              </a:rPr>
              <a:t>totalSeconds</a:t>
            </a:r>
            <a:r>
              <a:rPr lang="en-US" sz="2400" dirty="0">
                <a:solidFill>
                  <a:srgbClr val="C00000"/>
                </a:solidFill>
                <a:highlight>
                  <a:srgbClr val="FFFFCC"/>
                </a:highlight>
              </a:rPr>
              <a:t> % 60</a:t>
            </a:r>
            <a:r>
              <a:rPr lang="en-US" sz="24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b="1" dirty="0"/>
              <a:t>1203183068</a:t>
            </a:r>
            <a:r>
              <a:rPr lang="en-US" sz="2000" dirty="0"/>
              <a:t> seconds % </a:t>
            </a:r>
            <a:r>
              <a:rPr lang="en-US" sz="2000" b="1" dirty="0"/>
              <a:t>60</a:t>
            </a:r>
            <a:r>
              <a:rPr lang="en-US" sz="2000" dirty="0"/>
              <a:t> = </a:t>
            </a:r>
            <a:r>
              <a:rPr lang="en-US" sz="2000" b="1" dirty="0"/>
              <a:t>8</a:t>
            </a:r>
            <a:r>
              <a:rPr lang="en-US" sz="2000" dirty="0"/>
              <a:t>, which is the current second.</a:t>
            </a:r>
          </a:p>
          <a:p>
            <a:pPr marL="548640" indent="-457200" algn="just">
              <a:buFont typeface="+mj-lt"/>
              <a:buAutoNum type="arabicPeriod"/>
            </a:pPr>
            <a:r>
              <a:rPr lang="en-US" sz="2400" dirty="0"/>
              <a:t>Obtain the total minutes </a:t>
            </a:r>
            <a:r>
              <a:rPr lang="en-US" sz="2400" u="sng" dirty="0"/>
              <a:t>(</a:t>
            </a:r>
            <a:r>
              <a:rPr lang="en-US" sz="2400" dirty="0" err="1">
                <a:solidFill>
                  <a:srgbClr val="0070C0"/>
                </a:solidFill>
              </a:rPr>
              <a:t>totalMinutes</a:t>
            </a:r>
            <a:r>
              <a:rPr lang="en-US" sz="2400" dirty="0"/>
              <a:t>) from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CC"/>
                </a:highlight>
              </a:rPr>
              <a:t>totalSeconds</a:t>
            </a:r>
            <a:r>
              <a:rPr lang="en-US" sz="2400" dirty="0">
                <a:solidFill>
                  <a:srgbClr val="C00000"/>
                </a:solidFill>
                <a:highlight>
                  <a:srgbClr val="FFFFCC"/>
                </a:highlight>
              </a:rPr>
              <a:t> // 60</a:t>
            </a:r>
            <a:r>
              <a:rPr lang="en-US" sz="2400" dirty="0"/>
              <a:t>. 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/>
              <a:t>1203183068 seconds // 60 = 20053051 minutes.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ABDC17-430E-449A-A054-634CA2841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6DE2BE5B-FC55-4DF2-BC5E-DC5F5879AE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A114346-82CA-470F-A077-8E4D81438F7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446570425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57200" algn="just">
              <a:buFont typeface="+mj-lt"/>
              <a:buAutoNum type="arabicPeriod" startAt="5"/>
            </a:pPr>
            <a:r>
              <a:rPr lang="en-US" sz="2400" dirty="0"/>
              <a:t>Compute the current minute from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CC"/>
                </a:highlight>
              </a:rPr>
              <a:t>totalMinutes</a:t>
            </a:r>
            <a:r>
              <a:rPr lang="en-US" sz="2400" dirty="0">
                <a:solidFill>
                  <a:srgbClr val="C00000"/>
                </a:solidFill>
                <a:highlight>
                  <a:srgbClr val="FFFFCC"/>
                </a:highlight>
              </a:rPr>
              <a:t> % 60</a:t>
            </a:r>
            <a:r>
              <a:rPr lang="en-US" sz="24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/>
              <a:t>20053051 minutes % 60 = 31, which is the current minute.</a:t>
            </a:r>
          </a:p>
          <a:p>
            <a:pPr marL="548640" indent="-457200" algn="just">
              <a:buFont typeface="+mj-lt"/>
              <a:buAutoNum type="arabicPeriod" startAt="5"/>
            </a:pPr>
            <a:r>
              <a:rPr lang="en-US" sz="2400" dirty="0"/>
              <a:t>Obtain the total hours </a:t>
            </a:r>
            <a:r>
              <a:rPr lang="en-US" sz="2400" u="sng" dirty="0"/>
              <a:t>(</a:t>
            </a:r>
            <a:r>
              <a:rPr lang="en-US" sz="2400" dirty="0" err="1">
                <a:solidFill>
                  <a:srgbClr val="0070C0"/>
                </a:solidFill>
              </a:rPr>
              <a:t>totalHours</a:t>
            </a:r>
            <a:r>
              <a:rPr lang="en-US" sz="2400" dirty="0"/>
              <a:t>) from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CC"/>
                </a:highlight>
              </a:rPr>
              <a:t>totalMinutes</a:t>
            </a:r>
            <a:r>
              <a:rPr lang="en-US" sz="2400" dirty="0">
                <a:solidFill>
                  <a:srgbClr val="C00000"/>
                </a:solidFill>
                <a:highlight>
                  <a:srgbClr val="FFFFCC"/>
                </a:highlight>
              </a:rPr>
              <a:t> // 60</a:t>
            </a:r>
            <a:r>
              <a:rPr lang="en-US" sz="24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/>
              <a:t>20053051 minutes // 60 = 334217 hours.</a:t>
            </a:r>
          </a:p>
          <a:p>
            <a:pPr marL="548640" indent="-457200" algn="just">
              <a:buFont typeface="+mj-lt"/>
              <a:buAutoNum type="arabicPeriod" startAt="5"/>
            </a:pPr>
            <a:r>
              <a:rPr lang="en-US" sz="2400" dirty="0"/>
              <a:t>Compute the current hour from </a:t>
            </a:r>
            <a:r>
              <a:rPr lang="en-US" sz="2400" dirty="0" err="1">
                <a:solidFill>
                  <a:srgbClr val="C00000"/>
                </a:solidFill>
                <a:highlight>
                  <a:srgbClr val="FFFFCC"/>
                </a:highlight>
              </a:rPr>
              <a:t>totalHours</a:t>
            </a:r>
            <a:r>
              <a:rPr lang="en-US" sz="2400" dirty="0">
                <a:solidFill>
                  <a:srgbClr val="C00000"/>
                </a:solidFill>
                <a:highlight>
                  <a:srgbClr val="FFFFCC"/>
                </a:highlight>
              </a:rPr>
              <a:t> % 24</a:t>
            </a:r>
            <a:r>
              <a:rPr lang="en-US" sz="2400" dirty="0"/>
              <a:t>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US" sz="2000" dirty="0"/>
              <a:t>334217 hours % 24 = 17, which is the current hour.</a:t>
            </a:r>
          </a:p>
          <a:p>
            <a:pPr lvl="1" algn="just">
              <a:buFont typeface="Wingdings" panose="05000000000000000000" pitchFamily="2" charset="2"/>
              <a:buChar char="§"/>
            </a:pPr>
            <a:endParaRPr lang="en-US" sz="2000" dirty="0"/>
          </a:p>
          <a:p>
            <a:pPr algn="l"/>
            <a:r>
              <a:rPr lang="en-US" sz="2800" b="1" dirty="0"/>
              <a:t>The final time: </a:t>
            </a:r>
            <a:br>
              <a:rPr lang="en-US" sz="2800" dirty="0"/>
            </a:br>
            <a:r>
              <a:rPr lang="en-US" sz="2800" dirty="0">
                <a:highlight>
                  <a:srgbClr val="F2FFEB"/>
                </a:highlight>
              </a:rPr>
              <a:t>17:31:8 GMT</a:t>
            </a:r>
            <a:r>
              <a:rPr lang="en-US" sz="2800" dirty="0"/>
              <a:t> or 5:31 PM and 8 seconds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E1EE0-EAA9-4ADB-BC00-85D1DCCE4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7C26692C-BBC4-420B-83AF-30604D5A8AD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8F1B5D08-2096-4058-8B56-0A9EDA90911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3741789911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146</a:t>
            </a:fld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8DA537-B4CF-40D4-82CA-981FA3943260}"/>
              </a:ext>
            </a:extLst>
          </p:cNvPr>
          <p:cNvGrpSpPr/>
          <p:nvPr/>
        </p:nvGrpSpPr>
        <p:grpSpPr>
          <a:xfrm>
            <a:off x="146304" y="1355130"/>
            <a:ext cx="8851392" cy="5146270"/>
            <a:chOff x="160238" y="2810468"/>
            <a:chExt cx="8851392" cy="417913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B1CABEE-86FE-436A-8AE3-0BEF5FFB7814}"/>
                </a:ext>
              </a:extLst>
            </p:cNvPr>
            <p:cNvSpPr txBox="1"/>
            <p:nvPr/>
          </p:nvSpPr>
          <p:spPr>
            <a:xfrm>
              <a:off x="160238" y="2810468"/>
              <a:ext cx="2082991" cy="21998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3">
                      <a:lumMod val="50000"/>
                    </a:schemeClr>
                  </a:solidFill>
                </a:rPr>
                <a:t>LISTING 2.7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ShowCurrentTime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B13B675-A7CF-4D70-BA1F-6706528B4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30455"/>
              <a:ext cx="8419816" cy="395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import 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currentTime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time.time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current time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Obtain the total seconds since midnight, Jan 1, 1970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totalSeconds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currentTime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the current second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currentSecond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totalSeconds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2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Obtain the total minutes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totalMinutes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totalSeconds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// </a:t>
              </a:r>
              <a:r>
                <a:rPr lang="en-US" altLang="en-US" sz="12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the current minute in the hour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currentMinute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totalMinutes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2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Obtain the total hours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totalHours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totalMinutes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// </a:t>
              </a:r>
              <a:r>
                <a:rPr lang="en-US" altLang="en-US" sz="12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the current hour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currentHour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totalHours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% </a:t>
              </a:r>
              <a:r>
                <a:rPr lang="en-US" altLang="en-US" sz="12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"Current time is " 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currentHour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+ </a:t>
              </a:r>
              <a:r>
                <a:rPr lang="en-US" altLang="en-US" sz="12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":"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currentMinute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+ </a:t>
              </a:r>
              <a:r>
                <a:rPr lang="en-US" altLang="en-US" sz="12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":" 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2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str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5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currentSecond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+ </a:t>
              </a:r>
              <a:r>
                <a:rPr lang="en-US" altLang="en-US" sz="12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GMT"</a:t>
              </a:r>
              <a:r>
                <a:rPr lang="en-US" altLang="en-US" sz="12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25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D1477E7-42EA-411A-9762-943152DD0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5"/>
              <a:ext cx="431576" cy="39591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5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52E99C-FD62-4202-9569-5BC8E2E4A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965F42CF-FF5B-429A-A2E7-A57EEF3BA08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E8A33EC-B2BA-469C-B747-BDE5E9C6AC4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EA6B179-7AC7-4D0B-AA46-76314BFE6F0E}"/>
              </a:ext>
            </a:extLst>
          </p:cNvPr>
          <p:cNvGrpSpPr/>
          <p:nvPr/>
        </p:nvGrpSpPr>
        <p:grpSpPr>
          <a:xfrm>
            <a:off x="8167231" y="1624492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46417CC-B636-4134-8F22-576D4E2C5C8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3" name="TextBox 12">
              <a:hlinkClick r:id="rId6"/>
              <a:extLst>
                <a:ext uri="{FF2B5EF4-FFF2-40B4-BE49-F238E27FC236}">
                  <a16:creationId xmlns:a16="http://schemas.microsoft.com/office/drawing/2014/main" id="{656F8D74-4D35-4D40-ACD1-A7FC4988F14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6F6EC6A-7044-499C-8185-38F2B89C9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3963531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Displaying Current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147</a:t>
            </a:fld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017702-E7CD-4AFD-9607-F95350661B54}"/>
              </a:ext>
            </a:extLst>
          </p:cNvPr>
          <p:cNvGrpSpPr/>
          <p:nvPr/>
        </p:nvGrpSpPr>
        <p:grpSpPr>
          <a:xfrm>
            <a:off x="474628" y="1700775"/>
            <a:ext cx="8194744" cy="551364"/>
            <a:chOff x="769637" y="4818959"/>
            <a:chExt cx="8194744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CE0C8F9-E28F-4E24-ABBF-45883198B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930845"/>
              <a:ext cx="7517340" cy="33086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Current time is 17:31:8 GMT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B22FEFED-CC8F-4B6C-B49A-F9A265FD8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700094F1-91E4-41C5-80F1-4B16AD2E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31" y="2310646"/>
            <a:ext cx="8756139" cy="416850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D1B0F-D41F-4D29-A812-61769A459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8</a:t>
            </a:r>
            <a:endParaRPr lang="en-US" dirty="0"/>
          </a:p>
        </p:txBody>
      </p: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C8EBA7C8-2F40-457F-AFA0-A71481675BE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D154E88-CCCF-43EA-B91C-49F48AE3366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2.12</a:t>
            </a:r>
          </a:p>
        </p:txBody>
      </p:sp>
    </p:spTree>
    <p:extLst>
      <p:ext uri="{BB962C8B-B14F-4D97-AF65-F5344CB8AC3E}">
        <p14:creationId xmlns:p14="http://schemas.microsoft.com/office/powerpoint/2010/main" val="2941722023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3FE1B91-6686-4352-BEAC-C4A9E069D622}"/>
              </a:ext>
            </a:extLst>
          </p:cNvPr>
          <p:cNvGrpSpPr/>
          <p:nvPr/>
        </p:nvGrpSpPr>
        <p:grpSpPr>
          <a:xfrm>
            <a:off x="609600" y="2660900"/>
            <a:ext cx="8388095" cy="413819"/>
            <a:chOff x="609599" y="1589109"/>
            <a:chExt cx="8388095" cy="41381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334F180-9299-4637-BDC5-8DC74FB4421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1" name="Picture 10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A5D73B85-E8FD-4840-A03B-E07EFB677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2A165ACC-BBAD-430D-A409-CA380F08B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2.13.</a:t>
            </a:r>
            <a:r>
              <a:rPr lang="en-US" dirty="0"/>
              <a:t> Software Development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AF4AB8-68BD-499C-8442-B2193F6BA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148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0CC63A-0352-496B-8B35-FF13D01DD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4" action="ppaction://hlinksldjump"/>
              </a:rPr>
              <a:t>Problem 9: Computing Loan Payments</a:t>
            </a:r>
            <a:endParaRPr lang="en-US" dirty="0"/>
          </a:p>
        </p:txBody>
      </p:sp>
      <p:pic>
        <p:nvPicPr>
          <p:cNvPr id="6" name="Picture 5">
            <a:hlinkClick r:id="rId5" action="ppaction://hlinksldjump"/>
            <a:extLst>
              <a:ext uri="{FF2B5EF4-FFF2-40B4-BE49-F238E27FC236}">
                <a16:creationId xmlns:a16="http://schemas.microsoft.com/office/drawing/2014/main" id="{70322932-85B5-4C66-9B20-91DE3841952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549BAD0A-9285-4FF0-8E7A-EE845DA2F3BF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99494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>
            <a:extLst>
              <a:ext uri="{FF2B5EF4-FFF2-40B4-BE49-F238E27FC236}">
                <a16:creationId xmlns:a16="http://schemas.microsoft.com/office/drawing/2014/main" id="{B6ACE179-94F6-48D5-B551-3A1CD457B6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Software Development Process</a:t>
            </a:r>
            <a:r>
              <a:rPr lang="en-US" altLang="en-US" b="1" dirty="0">
                <a:latin typeface="Courier" charset="0"/>
              </a:rPr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E325AA-31DE-4356-BBDA-57AE3993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8195A-F76F-49E4-BB33-C16ED7EF5DFE}" type="slidenum">
              <a:rPr lang="en-US" altLang="en-US"/>
              <a:pPr/>
              <a:t>149</a:t>
            </a:fld>
            <a:endParaRPr lang="en-US" altLang="en-US"/>
          </a:p>
        </p:txBody>
      </p:sp>
      <p:sp>
        <p:nvSpPr>
          <p:cNvPr id="262147" name="Rectangle 3">
            <a:extLst>
              <a:ext uri="{FF2B5EF4-FFF2-40B4-BE49-F238E27FC236}">
                <a16:creationId xmlns:a16="http://schemas.microsoft.com/office/drawing/2014/main" id="{5E58E5A8-51E5-4AEA-ADAB-58FEC941B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2491EC-05BE-41CC-B19C-E4B213F94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80" y="1408170"/>
            <a:ext cx="7988240" cy="4774387"/>
          </a:xfrm>
          <a:prstGeom prst="rect">
            <a:avLst/>
          </a:prstGeom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A3CBEEFE-55CC-4632-BF8E-EA2820274DE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526BF96-1167-446D-8CFF-EC7C00186E3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1: Design your algorithm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600" dirty="0"/>
              <a:t>Get the radius of the circle.</a:t>
            </a:r>
          </a:p>
          <a:p>
            <a:pPr marL="788670" lvl="1" indent="-514350" algn="l">
              <a:buFont typeface="+mj-lt"/>
              <a:buAutoNum type="arabicPeriod"/>
            </a:pPr>
            <a:r>
              <a:rPr lang="en-US" sz="2600" dirty="0"/>
              <a:t>Compute the area using the following formula: </a:t>
            </a:r>
            <a:br>
              <a:rPr lang="en-US" sz="2600" dirty="0"/>
            </a:br>
            <a:r>
              <a:rPr lang="en-US" sz="2600" b="1" dirty="0"/>
              <a:t>area = radius x radius x π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600" dirty="0"/>
              <a:t>Display the result</a:t>
            </a:r>
          </a:p>
          <a:p>
            <a:pPr marL="788670" lvl="1" indent="-514350">
              <a:buFont typeface="+mj-lt"/>
              <a:buAutoNum type="arabicPeriod"/>
            </a:pPr>
            <a:endParaRPr lang="en-US" sz="2800" dirty="0"/>
          </a:p>
          <a:p>
            <a:pPr algn="l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Tip: </a:t>
            </a:r>
            <a:br>
              <a:rPr lang="en-US" sz="2800" dirty="0"/>
            </a:br>
            <a:r>
              <a:rPr lang="en-US" sz="2400" dirty="0"/>
              <a:t>It’s always good practice to outline your program (or its underlying problem) in the form of an algorithm (Phase 1) before you begin coding (Phase 2).</a:t>
            </a:r>
            <a:endParaRPr lang="en-US" sz="28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8D5744-D848-4861-8178-A49433B24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AA02A69A-53E4-4E4E-8CC5-51E6BA4FF68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0077BFD-BA9A-43C9-8B86-8AEE83FB2BD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1902765528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>
            <a:extLst>
              <a:ext uri="{FF2B5EF4-FFF2-40B4-BE49-F238E27FC236}">
                <a16:creationId xmlns:a16="http://schemas.microsoft.com/office/drawing/2014/main" id="{1F79A182-D081-4F08-A711-BEDB33561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Requirement Specification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262BA87-69CE-413D-87C7-C73DFE00A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1A736-6FAF-4D5F-9364-3849C7F47D12}" type="slidenum">
              <a:rPr lang="en-US" altLang="en-US"/>
              <a:pPr/>
              <a:t>150</a:t>
            </a:fld>
            <a:endParaRPr lang="en-US" altLang="en-US"/>
          </a:p>
        </p:txBody>
      </p:sp>
      <p:sp>
        <p:nvSpPr>
          <p:cNvPr id="263171" name="Rectangle 3">
            <a:extLst>
              <a:ext uri="{FF2B5EF4-FFF2-40B4-BE49-F238E27FC236}">
                <a16:creationId xmlns:a16="http://schemas.microsoft.com/office/drawing/2014/main" id="{9FC3E5AC-6C7B-4CB8-8849-16E81115A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3172" name="Object 4">
            <a:extLst>
              <a:ext uri="{FF2B5EF4-FFF2-40B4-BE49-F238E27FC236}">
                <a16:creationId xmlns:a16="http://schemas.microsoft.com/office/drawing/2014/main" id="{C6248DC3-0AC2-4E31-BC6F-34496C598C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393262"/>
              </p:ext>
            </p:extLst>
          </p:nvPr>
        </p:nvGraphicFramePr>
        <p:xfrm>
          <a:off x="304800" y="1066800"/>
          <a:ext cx="84582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3172" name="Object 4">
                        <a:extLst>
                          <a:ext uri="{FF2B5EF4-FFF2-40B4-BE49-F238E27FC236}">
                            <a16:creationId xmlns:a16="http://schemas.microsoft.com/office/drawing/2014/main" id="{C6248DC3-0AC2-4E31-BC6F-34496C598C6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066800"/>
                        <a:ext cx="8458200" cy="53117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3173" name="Text Box 5">
            <a:extLst>
              <a:ext uri="{FF2B5EF4-FFF2-40B4-BE49-F238E27FC236}">
                <a16:creationId xmlns:a16="http://schemas.microsoft.com/office/drawing/2014/main" id="{2C3E2538-6577-46A4-907D-3730FAD44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00" y="1441107"/>
            <a:ext cx="44958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A formal process that seeks to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understand the problem and document in detail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what the software system needs to do. This phase involves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close interaction between users and designers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. </a:t>
            </a:r>
            <a:endParaRPr lang="en-US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3174" name="Rectangle 6">
            <a:extLst>
              <a:ext uri="{FF2B5EF4-FFF2-40B4-BE49-F238E27FC236}">
                <a16:creationId xmlns:a16="http://schemas.microsoft.com/office/drawing/2014/main" id="{1CA72A38-1E40-4957-B927-89A6C3CB3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4701694"/>
            <a:ext cx="457383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Most of the examples in this book are simple, and their requirements are clearly stated. In the real world, however,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problems are not well defined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. You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need to study a problem carefully to identify its requirements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01516C52-76FC-4CD0-A274-6019CC236E7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11D12FD-585D-4FF5-BE38-AAEB9D0CE3F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3" grpId="0" autoUpdateAnimBg="0"/>
      <p:bldP spid="263174" grpId="0" autoUpdateAnimBg="0"/>
    </p:bld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>
            <a:extLst>
              <a:ext uri="{FF2B5EF4-FFF2-40B4-BE49-F238E27FC236}">
                <a16:creationId xmlns:a16="http://schemas.microsoft.com/office/drawing/2014/main" id="{F5DA845D-5F2D-4A96-BE06-CD1BDD24F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System Analysis</a:t>
            </a:r>
            <a:endParaRPr lang="en-US" altLang="en-US" b="1">
              <a:latin typeface="Courier" charset="0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461B1D3E-E48A-4A92-9150-D061602EB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DEAB2-D097-4322-BBCA-E6477D0977C3}" type="slidenum">
              <a:rPr lang="en-US" altLang="en-US"/>
              <a:pPr/>
              <a:t>151</a:t>
            </a:fld>
            <a:endParaRPr lang="en-US" altLang="en-US"/>
          </a:p>
        </p:txBody>
      </p:sp>
      <p:sp>
        <p:nvSpPr>
          <p:cNvPr id="264195" name="Rectangle 3">
            <a:extLst>
              <a:ext uri="{FF2B5EF4-FFF2-40B4-BE49-F238E27FC236}">
                <a16:creationId xmlns:a16="http://schemas.microsoft.com/office/drawing/2014/main" id="{39B69738-A16C-4F05-B205-841A14E196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4196" name="Object 4">
            <a:extLst>
              <a:ext uri="{FF2B5EF4-FFF2-40B4-BE49-F238E27FC236}">
                <a16:creationId xmlns:a16="http://schemas.microsoft.com/office/drawing/2014/main" id="{E6141B6E-7A23-4783-AF49-0D161B94B7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14639"/>
              </p:ext>
            </p:extLst>
          </p:nvPr>
        </p:nvGraphicFramePr>
        <p:xfrm>
          <a:off x="228600" y="990600"/>
          <a:ext cx="8686800" cy="545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4196" name="Object 4">
                        <a:extLst>
                          <a:ext uri="{FF2B5EF4-FFF2-40B4-BE49-F238E27FC236}">
                            <a16:creationId xmlns:a16="http://schemas.microsoft.com/office/drawing/2014/main" id="{E6141B6E-7A23-4783-AF49-0D161B94B7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990600"/>
                        <a:ext cx="8686800" cy="54546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4197" name="Text Box 5">
            <a:extLst>
              <a:ext uri="{FF2B5EF4-FFF2-40B4-BE49-F238E27FC236}">
                <a16:creationId xmlns:a16="http://schemas.microsoft.com/office/drawing/2014/main" id="{4289DAC8-BC52-4CF0-8C13-BB61004B1E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1613360"/>
            <a:ext cx="4495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Seeks to analyze the business process in terms of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data flow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, and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to identify the system’s input and output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</a:t>
            </a:r>
          </a:p>
        </p:txBody>
      </p:sp>
      <p:sp>
        <p:nvSpPr>
          <p:cNvPr id="264198" name="Text Box 6">
            <a:extLst>
              <a:ext uri="{FF2B5EF4-FFF2-40B4-BE49-F238E27FC236}">
                <a16:creationId xmlns:a16="http://schemas.microsoft.com/office/drawing/2014/main" id="{6A6A6AE9-3236-4AFA-8FBF-16954E991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742" y="4755755"/>
            <a:ext cx="46482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Part of the analysis entails modeling the system’s behavior. The model is intended to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capture the essential elements of the system and to define services to the system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C06F2418-BE90-408F-A322-4DFA87ACB02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28412EE-8B39-4BAE-A586-685FCFE79F0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4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4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7" grpId="0" autoUpdateAnimBg="0"/>
      <p:bldP spid="264198" grpId="0" autoUpdateAnimBg="0"/>
    </p:bld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>
            <a:extLst>
              <a:ext uri="{FF2B5EF4-FFF2-40B4-BE49-F238E27FC236}">
                <a16:creationId xmlns:a16="http://schemas.microsoft.com/office/drawing/2014/main" id="{DCB1DA2C-1AD7-4A65-ABD5-96D0655B34F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System Design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E7863E1-47FA-4481-AFA2-2AB4BF27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E6455-398F-464F-9263-CA8E19C10C4C}" type="slidenum">
              <a:rPr lang="en-US" altLang="en-US"/>
              <a:pPr/>
              <a:t>152</a:t>
            </a:fld>
            <a:endParaRPr lang="en-US" altLang="en-US"/>
          </a:p>
        </p:txBody>
      </p:sp>
      <p:sp>
        <p:nvSpPr>
          <p:cNvPr id="265219" name="Rectangle 3">
            <a:extLst>
              <a:ext uri="{FF2B5EF4-FFF2-40B4-BE49-F238E27FC236}">
                <a16:creationId xmlns:a16="http://schemas.microsoft.com/office/drawing/2014/main" id="{906E8117-73C2-420B-89CE-2FF611E697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5220" name="Object 4">
            <a:extLst>
              <a:ext uri="{FF2B5EF4-FFF2-40B4-BE49-F238E27FC236}">
                <a16:creationId xmlns:a16="http://schemas.microsoft.com/office/drawing/2014/main" id="{02E77D66-155C-437E-B417-6C7E40AB33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5163017"/>
              </p:ext>
            </p:extLst>
          </p:nvPr>
        </p:nvGraphicFramePr>
        <p:xfrm>
          <a:off x="304800" y="1066800"/>
          <a:ext cx="8534400" cy="535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5220" name="Object 4">
                        <a:extLst>
                          <a:ext uri="{FF2B5EF4-FFF2-40B4-BE49-F238E27FC236}">
                            <a16:creationId xmlns:a16="http://schemas.microsoft.com/office/drawing/2014/main" id="{02E77D66-155C-437E-B417-6C7E40AB33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066800"/>
                        <a:ext cx="8534400" cy="5359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5221" name="Text Box 5">
            <a:extLst>
              <a:ext uri="{FF2B5EF4-FFF2-40B4-BE49-F238E27FC236}">
                <a16:creationId xmlns:a16="http://schemas.microsoft.com/office/drawing/2014/main" id="{E9B9611E-31BB-4C66-9358-BB7B31207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3470" y="1628243"/>
            <a:ext cx="38057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The process of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designing the system’s components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</a:t>
            </a:r>
          </a:p>
        </p:txBody>
      </p:sp>
      <p:sp>
        <p:nvSpPr>
          <p:cNvPr id="265222" name="Text Box 6">
            <a:extLst>
              <a:ext uri="{FF2B5EF4-FFF2-40B4-BE49-F238E27FC236}">
                <a16:creationId xmlns:a16="http://schemas.microsoft.com/office/drawing/2014/main" id="{3DBF1CFE-CC6A-4654-A30A-771589693A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67" y="4773175"/>
            <a:ext cx="48006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This phase involves the use of many levels of abstraction to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decompose the problem into manageable components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, identify classes and interfaces, and establish relationships among the classes and interfaces.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6B2E797A-FA09-470D-8642-732A5214AF3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E26FEF7-C4D1-471A-9130-5126272C0FE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5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1" grpId="0" autoUpdateAnimBg="0"/>
      <p:bldP spid="265222" grpId="0" autoUpdateAnimBg="0"/>
    </p:bld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>
            <a:extLst>
              <a:ext uri="{FF2B5EF4-FFF2-40B4-BE49-F238E27FC236}">
                <a16:creationId xmlns:a16="http://schemas.microsoft.com/office/drawing/2014/main" id="{09262912-E6C0-4996-AD8A-3BA620646F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IPO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3DB003F-DDFF-4333-8453-34CB775C4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9994E-3536-4191-8FC0-AAEACED6F26A}" type="slidenum">
              <a:rPr lang="en-US" altLang="en-US"/>
              <a:pPr/>
              <a:t>153</a:t>
            </a:fld>
            <a:endParaRPr lang="en-US" altLang="en-US"/>
          </a:p>
        </p:txBody>
      </p:sp>
      <p:sp>
        <p:nvSpPr>
          <p:cNvPr id="281603" name="Rectangle 3">
            <a:extLst>
              <a:ext uri="{FF2B5EF4-FFF2-40B4-BE49-F238E27FC236}">
                <a16:creationId xmlns:a16="http://schemas.microsoft.com/office/drawing/2014/main" id="{F3E7128B-2215-4BAB-9BF0-7F315C8FA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81604" name="Object 4">
            <a:extLst>
              <a:ext uri="{FF2B5EF4-FFF2-40B4-BE49-F238E27FC236}">
                <a16:creationId xmlns:a16="http://schemas.microsoft.com/office/drawing/2014/main" id="{5BFDBA7C-FA6A-4E71-80CB-1458945395D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225277"/>
              </p:ext>
            </p:extLst>
          </p:nvPr>
        </p:nvGraphicFramePr>
        <p:xfrm>
          <a:off x="309563" y="1047750"/>
          <a:ext cx="8534400" cy="535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81604" name="Object 4">
                        <a:extLst>
                          <a:ext uri="{FF2B5EF4-FFF2-40B4-BE49-F238E27FC236}">
                            <a16:creationId xmlns:a16="http://schemas.microsoft.com/office/drawing/2014/main" id="{5BFDBA7C-FA6A-4E71-80CB-1458945395D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1047750"/>
                        <a:ext cx="8534400" cy="53594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1606" name="Text Box 6">
            <a:extLst>
              <a:ext uri="{FF2B5EF4-FFF2-40B4-BE49-F238E27FC236}">
                <a16:creationId xmlns:a16="http://schemas.microsoft.com/office/drawing/2014/main" id="{0A8A4283-6010-4A4B-B4F2-BCC8F74CE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5165723"/>
            <a:ext cx="48006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essence of system analysis and design is </a:t>
            </a:r>
            <a:r>
              <a:rPr lang="en-US" altLang="en-US" dirty="0">
                <a:solidFill>
                  <a:schemeClr val="accent2"/>
                </a:solidFill>
              </a:rPr>
              <a:t>input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US" altLang="en-US" dirty="0">
                <a:solidFill>
                  <a:schemeClr val="accent2"/>
                </a:solidFill>
              </a:rPr>
              <a:t>process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and </a:t>
            </a:r>
            <a:r>
              <a:rPr lang="en-US" altLang="en-US" dirty="0">
                <a:solidFill>
                  <a:schemeClr val="accent2"/>
                </a:solidFill>
              </a:rPr>
              <a:t>output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This is called </a:t>
            </a:r>
            <a:r>
              <a:rPr lang="en-US" altLang="en-US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IPO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E955BE03-1D03-4990-A0C0-1FCB35642C2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011B574-4476-4402-8429-F902050616A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6" grpId="0" autoUpdateAnimBg="0"/>
    </p:bld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>
            <a:extLst>
              <a:ext uri="{FF2B5EF4-FFF2-40B4-BE49-F238E27FC236}">
                <a16:creationId xmlns:a16="http://schemas.microsoft.com/office/drawing/2014/main" id="{6849BEEB-BD96-4B79-8BE8-6D8A7A6F60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Implementation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4B32232-6BA4-4EC9-807D-347DDFF4E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F2EDC-BE1C-4FDA-8D67-17C8BB3331C1}" type="slidenum">
              <a:rPr lang="en-US" altLang="en-US"/>
              <a:pPr/>
              <a:t>154</a:t>
            </a:fld>
            <a:endParaRPr lang="en-US" altLang="en-US"/>
          </a:p>
        </p:txBody>
      </p:sp>
      <p:sp>
        <p:nvSpPr>
          <p:cNvPr id="266243" name="Rectangle 3">
            <a:extLst>
              <a:ext uri="{FF2B5EF4-FFF2-40B4-BE49-F238E27FC236}">
                <a16:creationId xmlns:a16="http://schemas.microsoft.com/office/drawing/2014/main" id="{7B2D907B-C5D6-428F-8E42-623A7B281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6244" name="Object 4">
            <a:extLst>
              <a:ext uri="{FF2B5EF4-FFF2-40B4-BE49-F238E27FC236}">
                <a16:creationId xmlns:a16="http://schemas.microsoft.com/office/drawing/2014/main" id="{24538CB2-DD69-4CDF-A2FA-1EC9FC84B5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5547161"/>
              </p:ext>
            </p:extLst>
          </p:nvPr>
        </p:nvGraphicFramePr>
        <p:xfrm>
          <a:off x="304800" y="990600"/>
          <a:ext cx="8610600" cy="540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6244" name="Object 4">
                        <a:extLst>
                          <a:ext uri="{FF2B5EF4-FFF2-40B4-BE49-F238E27FC236}">
                            <a16:creationId xmlns:a16="http://schemas.microsoft.com/office/drawing/2014/main" id="{24538CB2-DD69-4CDF-A2FA-1EC9FC84B50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990600"/>
                        <a:ext cx="8610600" cy="54070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45" name="Text Box 5">
            <a:extLst>
              <a:ext uri="{FF2B5EF4-FFF2-40B4-BE49-F238E27FC236}">
                <a16:creationId xmlns:a16="http://schemas.microsoft.com/office/drawing/2014/main" id="{98A5BC5D-F774-46AD-A72C-A711891FB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1767781"/>
            <a:ext cx="44958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The process of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translating the system design into programs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Separate programs are written for each component and put to work together. </a:t>
            </a:r>
          </a:p>
        </p:txBody>
      </p:sp>
      <p:sp>
        <p:nvSpPr>
          <p:cNvPr id="266246" name="Text Box 6">
            <a:extLst>
              <a:ext uri="{FF2B5EF4-FFF2-40B4-BE49-F238E27FC236}">
                <a16:creationId xmlns:a16="http://schemas.microsoft.com/office/drawing/2014/main" id="{0469969E-E12B-4D95-9DD8-B2ACAC2EC2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549" y="4972050"/>
            <a:ext cx="4648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This phase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requires the use of a programming language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like Python. The implementation involves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coding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,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testing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, and </a:t>
            </a:r>
            <a:r>
              <a:rPr lang="en-US" altLang="en-US" dirty="0">
                <a:solidFill>
                  <a:schemeClr val="accent2"/>
                </a:solidFill>
                <a:cs typeface="Courier New" panose="02070309020205020404" pitchFamily="49" charset="0"/>
              </a:rPr>
              <a:t>debugging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7D7986DE-9D0A-4FFB-8688-433E30299B0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E5F2E15-FE44-4C71-A43A-B26E986D632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5" grpId="0" autoUpdateAnimBg="0"/>
      <p:bldP spid="266246" grpId="0" autoUpdateAnimBg="0"/>
    </p:bld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>
            <a:extLst>
              <a:ext uri="{FF2B5EF4-FFF2-40B4-BE49-F238E27FC236}">
                <a16:creationId xmlns:a16="http://schemas.microsoft.com/office/drawing/2014/main" id="{807A0569-D522-4C10-A4F7-80406CF2A0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Testing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0003823-F50C-49BA-AF85-F6EF7D6E0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F7BB-D3D3-4536-8AB6-D078EFF35968}" type="slidenum">
              <a:rPr lang="en-US" altLang="en-US"/>
              <a:pPr/>
              <a:t>155</a:t>
            </a:fld>
            <a:endParaRPr lang="en-US" altLang="en-US"/>
          </a:p>
        </p:txBody>
      </p:sp>
      <p:sp>
        <p:nvSpPr>
          <p:cNvPr id="267267" name="Rectangle 3">
            <a:extLst>
              <a:ext uri="{FF2B5EF4-FFF2-40B4-BE49-F238E27FC236}">
                <a16:creationId xmlns:a16="http://schemas.microsoft.com/office/drawing/2014/main" id="{4959DF90-6AEC-4161-BED0-282EA01A9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7268" name="Object 4">
            <a:extLst>
              <a:ext uri="{FF2B5EF4-FFF2-40B4-BE49-F238E27FC236}">
                <a16:creationId xmlns:a16="http://schemas.microsoft.com/office/drawing/2014/main" id="{BFAAAAA4-DDBE-4D2B-A489-E28FE9F0D8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69991"/>
              </p:ext>
            </p:extLst>
          </p:nvPr>
        </p:nvGraphicFramePr>
        <p:xfrm>
          <a:off x="304800" y="990600"/>
          <a:ext cx="84582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7268" name="Object 4">
                        <a:extLst>
                          <a:ext uri="{FF2B5EF4-FFF2-40B4-BE49-F238E27FC236}">
                            <a16:creationId xmlns:a16="http://schemas.microsoft.com/office/drawing/2014/main" id="{BFAAAAA4-DDBE-4D2B-A489-E28FE9F0D80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990600"/>
                        <a:ext cx="8458200" cy="53117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7269" name="Text Box 5">
            <a:extLst>
              <a:ext uri="{FF2B5EF4-FFF2-40B4-BE49-F238E27FC236}">
                <a16:creationId xmlns:a16="http://schemas.microsoft.com/office/drawing/2014/main" id="{61D6D987-ED5E-48FA-B4AC-EF5C61BF75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6660" y="1623965"/>
            <a:ext cx="38825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/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Ensures that the code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meets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 the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requirements specification 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and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weeds out bugs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</a:t>
            </a:r>
          </a:p>
        </p:txBody>
      </p:sp>
      <p:sp>
        <p:nvSpPr>
          <p:cNvPr id="267270" name="Text Box 6">
            <a:extLst>
              <a:ext uri="{FF2B5EF4-FFF2-40B4-BE49-F238E27FC236}">
                <a16:creationId xmlns:a16="http://schemas.microsoft.com/office/drawing/2014/main" id="{424B12CF-ACF0-41EE-A0C4-2A6D8AC45F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068737"/>
            <a:ext cx="4648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An independent team of software engineers not involved in the design and implementation of the project usually conducts such testing.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3993EEB0-2F39-41F7-98C5-B4AFCADA35F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78498B42-5B16-4460-BFF5-971B19D6687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7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7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9" grpId="0" autoUpdateAnimBg="0"/>
      <p:bldP spid="267270" grpId="0" autoUpdateAnimBg="0"/>
    </p:bld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>
            <a:extLst>
              <a:ext uri="{FF2B5EF4-FFF2-40B4-BE49-F238E27FC236}">
                <a16:creationId xmlns:a16="http://schemas.microsoft.com/office/drawing/2014/main" id="{DD4CC8AF-772A-4247-8A64-091001626C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Deployment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7724C228-B3C8-48EA-B2B8-E92D580D1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ED646-88E3-4FD0-93BE-1C89D6AD60DA}" type="slidenum">
              <a:rPr lang="en-US" altLang="en-US"/>
              <a:pPr/>
              <a:t>156</a:t>
            </a:fld>
            <a:endParaRPr lang="en-US" altLang="en-US"/>
          </a:p>
        </p:txBody>
      </p:sp>
      <p:sp>
        <p:nvSpPr>
          <p:cNvPr id="268291" name="Rectangle 3">
            <a:extLst>
              <a:ext uri="{FF2B5EF4-FFF2-40B4-BE49-F238E27FC236}">
                <a16:creationId xmlns:a16="http://schemas.microsoft.com/office/drawing/2014/main" id="{527F6082-1CCB-44CB-A238-1606EDBE9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8292" name="Object 4">
            <a:extLst>
              <a:ext uri="{FF2B5EF4-FFF2-40B4-BE49-F238E27FC236}">
                <a16:creationId xmlns:a16="http://schemas.microsoft.com/office/drawing/2014/main" id="{667C9122-7E49-48BC-88D1-177B6DC701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784318"/>
              </p:ext>
            </p:extLst>
          </p:nvPr>
        </p:nvGraphicFramePr>
        <p:xfrm>
          <a:off x="309563" y="1009650"/>
          <a:ext cx="84582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8292" name="Object 4">
                        <a:extLst>
                          <a:ext uri="{FF2B5EF4-FFF2-40B4-BE49-F238E27FC236}">
                            <a16:creationId xmlns:a16="http://schemas.microsoft.com/office/drawing/2014/main" id="{667C9122-7E49-48BC-88D1-177B6DC701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3" y="1009650"/>
                        <a:ext cx="8458200" cy="53117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8293" name="Text Box 5">
            <a:extLst>
              <a:ext uri="{FF2B5EF4-FFF2-40B4-BE49-F238E27FC236}">
                <a16:creationId xmlns:a16="http://schemas.microsoft.com/office/drawing/2014/main" id="{EC793D3D-9355-40BF-9C38-640D98904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6761" y="1701284"/>
            <a:ext cx="48042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Deployment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makes the project available for use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</a:t>
            </a:r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F4D75EE7-552E-4A12-89FD-593F17CE123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9B80698-2A8F-4CAF-BBF4-753BE11E83E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3" grpId="0" autoUpdateAnimBg="0"/>
    </p:bld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>
            <a:extLst>
              <a:ext uri="{FF2B5EF4-FFF2-40B4-BE49-F238E27FC236}">
                <a16:creationId xmlns:a16="http://schemas.microsoft.com/office/drawing/2014/main" id="{D27A4EB4-BE37-49C2-9F0D-C1EFF7DF85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/>
              <a:t>Maintenance</a:t>
            </a:r>
            <a:r>
              <a:rPr lang="en-US" altLang="en-US" b="1">
                <a:latin typeface="Courier" charset="0"/>
              </a:rPr>
              <a:t> 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B372E4F-F754-4D59-A769-626EA421E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E7CC1-69C2-4CCC-9376-9CECE1A211F1}" type="slidenum">
              <a:rPr lang="en-US" altLang="en-US"/>
              <a:pPr/>
              <a:t>157</a:t>
            </a:fld>
            <a:endParaRPr lang="en-US" altLang="en-US"/>
          </a:p>
        </p:txBody>
      </p:sp>
      <p:sp>
        <p:nvSpPr>
          <p:cNvPr id="269315" name="Rectangle 3">
            <a:extLst>
              <a:ext uri="{FF2B5EF4-FFF2-40B4-BE49-F238E27FC236}">
                <a16:creationId xmlns:a16="http://schemas.microsoft.com/office/drawing/2014/main" id="{8A057C6E-4E8F-4201-AA1A-FCF4AE20C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4550" y="188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269316" name="Object 4">
            <a:extLst>
              <a:ext uri="{FF2B5EF4-FFF2-40B4-BE49-F238E27FC236}">
                <a16:creationId xmlns:a16="http://schemas.microsoft.com/office/drawing/2014/main" id="{D080F139-6054-4A51-9AFD-B6EEBEB12E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011531"/>
              </p:ext>
            </p:extLst>
          </p:nvPr>
        </p:nvGraphicFramePr>
        <p:xfrm>
          <a:off x="304800" y="990600"/>
          <a:ext cx="8458200" cy="531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2" imgW="4915080" imgH="3086280" progId="Word.Picture.8">
                  <p:embed/>
                </p:oleObj>
              </mc:Choice>
              <mc:Fallback>
                <p:oleObj name="Picture" r:id="rId2" imgW="4915080" imgH="3086280" progId="Word.Picture.8">
                  <p:embed/>
                  <p:pic>
                    <p:nvPicPr>
                      <p:cNvPr id="269316" name="Object 4">
                        <a:extLst>
                          <a:ext uri="{FF2B5EF4-FFF2-40B4-BE49-F238E27FC236}">
                            <a16:creationId xmlns:a16="http://schemas.microsoft.com/office/drawing/2014/main" id="{D080F139-6054-4A51-9AFD-B6EEBEB12E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990600"/>
                        <a:ext cx="8458200" cy="53117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9317" name="Text Box 5">
            <a:extLst>
              <a:ext uri="{FF2B5EF4-FFF2-40B4-BE49-F238E27FC236}">
                <a16:creationId xmlns:a16="http://schemas.microsoft.com/office/drawing/2014/main" id="{2A9668CC-0D95-4F5E-82A7-DC679BA1D8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4548" y="1647153"/>
            <a:ext cx="4495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7150" algn="l"/>
                <a:tab pos="400050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Maintenance is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  <a:cs typeface="Courier New" panose="02070309020205020404" pitchFamily="49" charset="0"/>
              </a:rPr>
              <a:t>concerned with changing and improving the product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Courier New" panose="02070309020205020404" pitchFamily="49" charset="0"/>
              </a:rPr>
              <a:t>. </a:t>
            </a:r>
          </a:p>
        </p:txBody>
      </p:sp>
      <p:sp>
        <p:nvSpPr>
          <p:cNvPr id="269318" name="Text Box 6">
            <a:extLst>
              <a:ext uri="{FF2B5EF4-FFF2-40B4-BE49-F238E27FC236}">
                <a16:creationId xmlns:a16="http://schemas.microsoft.com/office/drawing/2014/main" id="{62FD2BE4-B145-4374-A0EC-B0287AE6E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452" y="4905374"/>
            <a:ext cx="499902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Courier New" panose="02070309020205020404" pitchFamily="49" charset="0"/>
              </a:rPr>
              <a:t>A software product must continue to perform and improve in a changing environment. This requires periodic upgrades of the product to fix newly discovered bugs and incorporate changes. </a:t>
            </a: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DCB5773F-752A-4DA8-A650-F4AC169D8A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792CA74-097D-4E22-B689-776ABB75762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9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9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7" grpId="0" autoUpdateAnimBg="0"/>
      <p:bldP spid="269318" grpId="0" autoUpdateAnimBg="0"/>
    </p:bld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70826-0A12-4D54-B54C-67D8F7F94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1ADCBC-3A0F-4DD6-AFEF-7DFA520FD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158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F182F2-82C4-42BD-83C3-FB08AE3E7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To see the software development process in action, we will now create a program that computes loan payments. The loan can be a car loan, a student loan, or a home mortgage loan.</a:t>
            </a:r>
          </a:p>
          <a:p>
            <a:pPr algn="just"/>
            <a:r>
              <a:rPr lang="en-US" dirty="0"/>
              <a:t>For an </a:t>
            </a:r>
            <a:r>
              <a:rPr lang="en-US" dirty="0">
                <a:solidFill>
                  <a:schemeClr val="accent2"/>
                </a:solidFill>
              </a:rPr>
              <a:t>introductory programming </a:t>
            </a:r>
            <a:r>
              <a:rPr lang="en-US" dirty="0"/>
              <a:t>course, </a:t>
            </a:r>
            <a:r>
              <a:rPr lang="en-US" dirty="0">
                <a:solidFill>
                  <a:schemeClr val="accent2"/>
                </a:solidFill>
              </a:rPr>
              <a:t>we focus on requirements specification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analysis, design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implementation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testing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450DD477-69C7-43BF-AD05-545BDC78E60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6074AC6-A5CE-4D6A-81D8-A5ADADA662C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2547272292"/>
      </p:ext>
    </p:extLst>
  </p:cSld>
  <p:clrMapOvr>
    <a:masterClrMapping/>
  </p:clrMapOvr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9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159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that lets the user enter the </a:t>
            </a:r>
            <a:r>
              <a:rPr lang="en-US" dirty="0">
                <a:solidFill>
                  <a:schemeClr val="accent2"/>
                </a:solidFill>
              </a:rPr>
              <a:t>annual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interest rate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number of years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loan amount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computes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monthly payment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total payment</a:t>
            </a:r>
            <a:r>
              <a:rPr lang="en-US" dirty="0"/>
              <a:t>.</a:t>
            </a:r>
          </a:p>
          <a:p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7A5BD8-2FB6-4284-8666-5971927DE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914" y="2929735"/>
            <a:ext cx="6716171" cy="160367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B1DDE56-A776-45AC-83AC-C92311945DDA}"/>
              </a:ext>
            </a:extLst>
          </p:cNvPr>
          <p:cNvGrpSpPr/>
          <p:nvPr/>
        </p:nvGrpSpPr>
        <p:grpSpPr>
          <a:xfrm>
            <a:off x="474627" y="5003605"/>
            <a:ext cx="8194744" cy="1284967"/>
            <a:chOff x="769637" y="4453792"/>
            <a:chExt cx="8194744" cy="128496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1646C7F-F569-4771-9C07-1B2D20514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453792"/>
              <a:ext cx="7517340" cy="128496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annual interest rate, e.g., 8.25: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5.75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55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number of years as an integer, e.g., 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loan amount, e.g., 120000.95: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250000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monthly payment is  2076.02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total payment is  373684.53</a:t>
              </a:r>
            </a:p>
          </p:txBody>
        </p:sp>
        <p:pic>
          <p:nvPicPr>
            <p:cNvPr id="8" name="Picture 7" descr="A flat screen monitor&#10;&#10;Description automatically generated">
              <a:extLst>
                <a:ext uri="{FF2B5EF4-FFF2-40B4-BE49-F238E27FC236}">
                  <a16:creationId xmlns:a16="http://schemas.microsoft.com/office/drawing/2014/main" id="{B363EC90-CF68-43A3-8976-5A3C94211B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F2F07F-E2F3-43EB-8438-18CC92865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5B6E73EE-B65D-4944-9E5D-8F57F8833C8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71D856F-62EB-4C0B-B5D9-FFE42E5D455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2299017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50CC18-72D1-48AE-9545-CEBE67FC6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784" y="2902202"/>
            <a:ext cx="8423978" cy="24314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1: Assign a value to radius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2: Compute area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Step 3: Display results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900" dirty="0">
              <a:solidFill>
                <a:srgbClr val="808080"/>
              </a:solidFill>
              <a:latin typeface="Arial" panose="020B0604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0B6CD5-8010-4E3E-8AEF-1E9BE9EF7C9C}"/>
              </a:ext>
            </a:extLst>
          </p:cNvPr>
          <p:cNvSpPr txBox="1"/>
          <p:nvPr/>
        </p:nvSpPr>
        <p:spPr>
          <a:xfrm>
            <a:off x="160238" y="2609905"/>
            <a:ext cx="1838627" cy="2923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ComputeArea.py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45249-7555-45A1-8B4B-5304E69CF1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238" y="2902294"/>
            <a:ext cx="399546" cy="24313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9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5FA164-D00D-4AD0-BF74-4B6FFDE0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D9D623DA-B5FD-4F1A-885D-F2985708F1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1F49196F-360E-4EAD-A398-40FDC0824AD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3540242138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1: Requirements Specification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program </a:t>
            </a:r>
            <a:r>
              <a:rPr lang="en-US" dirty="0">
                <a:solidFill>
                  <a:schemeClr val="accent2"/>
                </a:solidFill>
              </a:rPr>
              <a:t>must satisfy the following requirements</a:t>
            </a:r>
            <a:r>
              <a:rPr lang="en-US" dirty="0"/>
              <a:t>:</a:t>
            </a:r>
          </a:p>
          <a:p>
            <a:pPr lvl="1" algn="just"/>
            <a:r>
              <a:rPr lang="en-US" sz="2400" dirty="0"/>
              <a:t>It must let the user enter the </a:t>
            </a:r>
            <a:r>
              <a:rPr lang="en-US" sz="2400" dirty="0">
                <a:solidFill>
                  <a:schemeClr val="accent2"/>
                </a:solidFill>
              </a:rPr>
              <a:t>annual interest rate</a:t>
            </a:r>
            <a:r>
              <a:rPr lang="en-US" sz="2400" dirty="0"/>
              <a:t>, the</a:t>
            </a:r>
            <a:r>
              <a:rPr lang="en-US" sz="2400" dirty="0">
                <a:solidFill>
                  <a:schemeClr val="accent2"/>
                </a:solidFill>
              </a:rPr>
              <a:t> loan amount</a:t>
            </a:r>
            <a:r>
              <a:rPr lang="en-US" sz="2400" dirty="0"/>
              <a:t>, and the </a:t>
            </a:r>
            <a:r>
              <a:rPr lang="en-US" sz="2400" dirty="0">
                <a:solidFill>
                  <a:schemeClr val="accent2"/>
                </a:solidFill>
              </a:rPr>
              <a:t>number of years </a:t>
            </a:r>
            <a:r>
              <a:rPr lang="en-US" sz="2400" dirty="0"/>
              <a:t>for which payments will be made.</a:t>
            </a:r>
          </a:p>
          <a:p>
            <a:pPr lvl="1" algn="just"/>
            <a:r>
              <a:rPr lang="en-US" sz="2400" dirty="0"/>
              <a:t>It must compute and display the </a:t>
            </a:r>
            <a:r>
              <a:rPr lang="en-US" sz="2400" dirty="0">
                <a:solidFill>
                  <a:schemeClr val="accent2"/>
                </a:solidFill>
              </a:rPr>
              <a:t>monthly payment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total payment</a:t>
            </a:r>
            <a:r>
              <a:rPr lang="en-US" sz="2400" dirty="0"/>
              <a:t> amounts.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E2E42-7A18-4C4D-92A9-D88BC8BC5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0EECD415-C2DC-4E21-9F7E-7FEE9819171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69D5A5C-7F3B-4E22-A87E-F19270A8F2D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4080131781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2: System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output is the monthly payment and total payment, which </a:t>
            </a:r>
            <a:r>
              <a:rPr lang="en-US" dirty="0">
                <a:solidFill>
                  <a:schemeClr val="accent2"/>
                </a:solidFill>
              </a:rPr>
              <a:t>can be obtained </a:t>
            </a:r>
            <a:r>
              <a:rPr lang="en-US" dirty="0"/>
              <a:t>using the </a:t>
            </a:r>
            <a:r>
              <a:rPr lang="en-US" dirty="0">
                <a:solidFill>
                  <a:schemeClr val="accent2"/>
                </a:solidFill>
              </a:rPr>
              <a:t>following formula</a:t>
            </a:r>
            <a:r>
              <a:rPr lang="en-US" dirty="0"/>
              <a:t>: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algn="just"/>
            <a:r>
              <a:rPr lang="en-US" dirty="0"/>
              <a:t>So, the </a:t>
            </a:r>
            <a:r>
              <a:rPr lang="en-US" dirty="0">
                <a:solidFill>
                  <a:schemeClr val="accent2"/>
                </a:solidFill>
              </a:rPr>
              <a:t>input needed </a:t>
            </a:r>
            <a:r>
              <a:rPr lang="en-US" dirty="0"/>
              <a:t>for the program is the </a:t>
            </a:r>
            <a:r>
              <a:rPr lang="en-US" dirty="0">
                <a:solidFill>
                  <a:schemeClr val="accent2"/>
                </a:solidFill>
              </a:rPr>
              <a:t>annual interest rate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the length of the loan in years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the loan amount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C2D76E-594D-4675-9B2C-12313160C4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584" y="2476417"/>
            <a:ext cx="7978831" cy="1905165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6C5BA-1830-4AC1-89ED-5DB75AE26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2EF74A24-A9C4-40D8-8213-E1F8585F273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A52FF2C2-D678-4A03-AEEE-439097DE241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3073927943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2: System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Note 1:</a:t>
            </a:r>
          </a:p>
          <a:p>
            <a:pPr lvl="1" algn="just"/>
            <a:r>
              <a:rPr lang="en-US" sz="2400" dirty="0"/>
              <a:t>The requirements specification says that the user must enter the interest rate, the loan amount, and the number of years for which payments will be made. </a:t>
            </a:r>
          </a:p>
          <a:p>
            <a:pPr lvl="1" algn="just"/>
            <a:r>
              <a:rPr lang="en-US" sz="2400" dirty="0">
                <a:solidFill>
                  <a:schemeClr val="accent2"/>
                </a:solidFill>
              </a:rPr>
              <a:t>During analysis</a:t>
            </a:r>
            <a:r>
              <a:rPr lang="en-US" sz="2400" dirty="0"/>
              <a:t>, however, it is possible that you may </a:t>
            </a:r>
            <a:r>
              <a:rPr lang="en-US" sz="2400" dirty="0">
                <a:solidFill>
                  <a:schemeClr val="accent2"/>
                </a:solidFill>
              </a:rPr>
              <a:t>discover that input is not sufficient or that some values are unnecessary for the output</a:t>
            </a:r>
            <a:r>
              <a:rPr lang="en-US" sz="2400" dirty="0"/>
              <a:t>. </a:t>
            </a:r>
          </a:p>
          <a:p>
            <a:pPr lvl="1" algn="just"/>
            <a:r>
              <a:rPr lang="en-US" sz="2400" dirty="0">
                <a:solidFill>
                  <a:schemeClr val="accent2"/>
                </a:solidFill>
              </a:rPr>
              <a:t>If</a:t>
            </a:r>
            <a:r>
              <a:rPr lang="en-US" sz="2400" dirty="0"/>
              <a:t> this </a:t>
            </a:r>
            <a:r>
              <a:rPr lang="en-US" sz="2400" dirty="0">
                <a:solidFill>
                  <a:schemeClr val="accent2"/>
                </a:solidFill>
              </a:rPr>
              <a:t>happens</a:t>
            </a:r>
            <a:r>
              <a:rPr lang="en-US" sz="2400" dirty="0"/>
              <a:t>, you can go back to </a:t>
            </a:r>
            <a:r>
              <a:rPr lang="en-US" sz="2400" dirty="0">
                <a:solidFill>
                  <a:schemeClr val="accent2"/>
                </a:solidFill>
              </a:rPr>
              <a:t>modify the requirements specification</a:t>
            </a:r>
            <a:r>
              <a:rPr lang="en-US" sz="2400" dirty="0"/>
              <a:t>.</a:t>
            </a:r>
          </a:p>
          <a:p>
            <a:pPr algn="just"/>
            <a:endParaRPr lang="en-US" sz="2800" dirty="0"/>
          </a:p>
          <a:p>
            <a:pPr algn="just"/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1D3C4-29AD-4ECF-B6A4-72D2873E4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E31C6C91-B03A-4AED-B106-A88028D9276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785B333-B098-45FF-889F-BC6B43EE162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3907805708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2: System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Note 2:</a:t>
            </a:r>
          </a:p>
          <a:p>
            <a:pPr lvl="1" algn="just"/>
            <a:r>
              <a:rPr lang="en-US" sz="2400" dirty="0"/>
              <a:t>In the real world, you will work with customers from </a:t>
            </a:r>
            <a:r>
              <a:rPr lang="en-US" sz="2400" dirty="0">
                <a:solidFill>
                  <a:schemeClr val="accent2"/>
                </a:solidFill>
              </a:rPr>
              <a:t>all walks of life</a:t>
            </a:r>
            <a:r>
              <a:rPr lang="en-US" sz="2400" dirty="0"/>
              <a:t>. </a:t>
            </a:r>
          </a:p>
          <a:p>
            <a:pPr lvl="1" algn="just"/>
            <a:r>
              <a:rPr lang="en-US" sz="2400" dirty="0"/>
              <a:t>You may develop software for chemists, physicists, engineers, economists, and psychologists and of course, you will not have (or need) the complete knowledge of all these fields. </a:t>
            </a:r>
          </a:p>
          <a:p>
            <a:pPr lvl="1" algn="just"/>
            <a:r>
              <a:rPr lang="en-US" sz="2400" dirty="0"/>
              <a:t>Therefore, </a:t>
            </a:r>
            <a:r>
              <a:rPr lang="en-US" sz="2400" dirty="0">
                <a:solidFill>
                  <a:schemeClr val="accent2"/>
                </a:solidFill>
              </a:rPr>
              <a:t>you don’t have to know how the mathematical formulas are derived</a:t>
            </a:r>
            <a:r>
              <a:rPr lang="en-US" sz="2400" dirty="0"/>
              <a:t>. </a:t>
            </a:r>
          </a:p>
          <a:p>
            <a:pPr lvl="1" algn="just"/>
            <a:r>
              <a:rPr lang="en-US" sz="2400" dirty="0"/>
              <a:t>Nonetheless, given the annual interest rate, number of years, and loan amount, you can use the given formula to compute the monthly payment. </a:t>
            </a:r>
          </a:p>
          <a:p>
            <a:pPr lvl="1" algn="just"/>
            <a:r>
              <a:rPr lang="en-US" sz="2400" dirty="0"/>
              <a:t>You will, however, need to communicate with the customers and understand how the </a:t>
            </a:r>
            <a:r>
              <a:rPr lang="en-US" dirty="0"/>
              <a:t>mathematical </a:t>
            </a:r>
            <a:r>
              <a:rPr lang="en-US" sz="2400" dirty="0"/>
              <a:t>model works for the system.</a:t>
            </a:r>
            <a:endParaRPr lang="en-US" sz="2800" dirty="0"/>
          </a:p>
          <a:p>
            <a:pPr algn="just"/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EE02D-3426-4D52-98FD-8DD1685B9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F53E3449-3DC9-41D9-BAFD-074E8FDBD3A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D470428-79F9-4A72-BA3D-5CB9CCF331B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462008830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3: System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3BA4352-6F00-4FB3-BA59-D61DCBD15C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dirty="0"/>
                  <a:t>During system design, you identify the steps in the program:</a:t>
                </a:r>
              </a:p>
              <a:p>
                <a:pPr marL="731520" lvl="1" indent="-457200" algn="just"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accent2"/>
                    </a:solidFill>
                  </a:rPr>
                  <a:t>Prompt</a:t>
                </a:r>
                <a:r>
                  <a:rPr lang="en-US" sz="2400" dirty="0"/>
                  <a:t> the user to enter the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annual interest rate</a:t>
                </a:r>
                <a:r>
                  <a:rPr lang="en-US" sz="2400" dirty="0"/>
                  <a:t>,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number of years</a:t>
                </a:r>
                <a:r>
                  <a:rPr lang="en-US" sz="2400" dirty="0"/>
                  <a:t>, and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loan amount</a:t>
                </a:r>
                <a:r>
                  <a:rPr lang="en-US" sz="2400" dirty="0"/>
                  <a:t>.</a:t>
                </a:r>
              </a:p>
              <a:p>
                <a:pPr marL="731520" lvl="1" indent="-457200" algn="just">
                  <a:buFont typeface="+mj-lt"/>
                  <a:buAutoNum type="arabicPeriod"/>
                </a:pPr>
                <a:r>
                  <a:rPr lang="en-US" sz="2400" dirty="0">
                    <a:solidFill>
                      <a:schemeClr val="accent2"/>
                    </a:solidFill>
                  </a:rPr>
                  <a:t>Compute</a:t>
                </a:r>
                <a:r>
                  <a:rPr lang="en-US" sz="2400" dirty="0"/>
                  <a:t>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monthly interest rate</a:t>
                </a:r>
                <a:r>
                  <a:rPr lang="en-US" sz="2400" dirty="0"/>
                  <a:t>:</a:t>
                </a:r>
              </a:p>
              <a:p>
                <a:pPr lvl="2" algn="just"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The input for the annual interest rate is a number in percent format, such as 4.5%. The program needs to convert it into a decimal by dividing it by 100. </a:t>
                </a:r>
              </a:p>
              <a:p>
                <a:pPr lvl="2" algn="just"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To obtain the monthly interest rate from the annual interest rate, divide it by 12, since a year has 12 months. </a:t>
                </a:r>
              </a:p>
              <a:p>
                <a:pPr lvl="2" algn="just"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So to obtain the monthly interest rate in decimal format, you need to divide the annual interest rate in percentage by 1200. </a:t>
                </a:r>
              </a:p>
              <a:p>
                <a:pPr lvl="2" algn="just">
                  <a:buFont typeface="Wingdings" panose="05000000000000000000" pitchFamily="2" charset="2"/>
                  <a:buChar char="§"/>
                </a:pPr>
                <a:r>
                  <a:rPr lang="en-US" sz="2000" dirty="0"/>
                  <a:t>For example, if the annual interest rate is 4.5%, then the monthly interest rate is 4.5/1200 = 0.00375. It is equivalent to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100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1200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00375</m:t>
                    </m:r>
                  </m:oMath>
                </a14:m>
                <a:r>
                  <a:rPr lang="en-US" sz="2000" dirty="0"/>
                  <a:t>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3BA4352-6F00-4FB3-BA59-D61DCBD15C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33" t="-1781" r="-20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D5A48-E29C-4CA4-A7E9-D56E5359F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C894F3AD-1F5E-41C9-AFDB-B6D61F11870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2647E60-9625-4835-B916-B5EF30A7CDD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1586419417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3: System Design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A4352-6F00-4FB3-BA59-D61DCBD15C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During system design, you identify the steps in the program:</a:t>
            </a:r>
          </a:p>
          <a:p>
            <a:pPr marL="731520" lvl="1" indent="-457200" algn="just">
              <a:buFont typeface="+mj-lt"/>
              <a:buAutoNum type="arabicPeriod" startAt="3"/>
            </a:pPr>
            <a:r>
              <a:rPr lang="en-US" sz="2400" dirty="0">
                <a:solidFill>
                  <a:schemeClr val="accent2"/>
                </a:solidFill>
              </a:rPr>
              <a:t>Compute the monthly payment</a:t>
            </a:r>
            <a:r>
              <a:rPr lang="en-US" sz="2400" dirty="0"/>
              <a:t> using the formula given in</a:t>
            </a:r>
            <a:br>
              <a:rPr lang="en-US" sz="2400" dirty="0"/>
            </a:br>
            <a:r>
              <a:rPr lang="en-US" sz="2400" dirty="0">
                <a:solidFill>
                  <a:schemeClr val="accent3"/>
                </a:solidFill>
              </a:rPr>
              <a:t>Stage 2</a:t>
            </a:r>
            <a:r>
              <a:rPr lang="en-US" sz="2400" dirty="0"/>
              <a:t>.</a:t>
            </a:r>
          </a:p>
          <a:p>
            <a:pPr marL="731520" lvl="1" indent="-457200" algn="just">
              <a:buFont typeface="+mj-lt"/>
              <a:buAutoNum type="arabicPeriod" startAt="3"/>
            </a:pPr>
            <a:endParaRPr lang="en-US" sz="2400" dirty="0"/>
          </a:p>
          <a:p>
            <a:pPr marL="731520" lvl="1" indent="-457200" algn="just">
              <a:buFont typeface="+mj-lt"/>
              <a:buAutoNum type="arabicPeriod" startAt="3"/>
            </a:pPr>
            <a:endParaRPr lang="en-US" sz="2400" dirty="0"/>
          </a:p>
          <a:p>
            <a:pPr marL="731520" lvl="1" indent="-457200" algn="just">
              <a:buFont typeface="+mj-lt"/>
              <a:buAutoNum type="arabicPeriod" startAt="3"/>
            </a:pPr>
            <a:endParaRPr lang="en-US" sz="2400" dirty="0"/>
          </a:p>
          <a:p>
            <a:pPr marL="731520" lvl="1" indent="-457200" algn="just">
              <a:buFont typeface="+mj-lt"/>
              <a:buAutoNum type="arabicPeriod" startAt="3"/>
            </a:pPr>
            <a:r>
              <a:rPr lang="en-US" sz="2400" dirty="0">
                <a:solidFill>
                  <a:schemeClr val="accent2"/>
                </a:solidFill>
              </a:rPr>
              <a:t>Compute the total payment</a:t>
            </a:r>
            <a:r>
              <a:rPr lang="en-US" sz="2400" dirty="0"/>
              <a:t>, which is the monthly payment multiplied by 12 and multiplied by the number of years.</a:t>
            </a:r>
          </a:p>
          <a:p>
            <a:pPr marL="731520" lvl="1" indent="-457200" algn="just">
              <a:buFont typeface="+mj-lt"/>
              <a:buAutoNum type="arabicPeriod" startAt="3"/>
            </a:pPr>
            <a:endParaRPr lang="en-US" dirty="0">
              <a:solidFill>
                <a:schemeClr val="accent2"/>
              </a:solidFill>
            </a:endParaRPr>
          </a:p>
          <a:p>
            <a:pPr marL="731520" lvl="1" indent="-457200" algn="just">
              <a:buFont typeface="+mj-lt"/>
              <a:buAutoNum type="arabicPeriod" startAt="3"/>
            </a:pPr>
            <a:endParaRPr lang="en-US" sz="2400" dirty="0">
              <a:solidFill>
                <a:schemeClr val="accent2"/>
              </a:solidFill>
            </a:endParaRPr>
          </a:p>
          <a:p>
            <a:pPr marL="731520" lvl="1" indent="-457200" algn="just">
              <a:buFont typeface="+mj-lt"/>
              <a:buAutoNum type="arabicPeriod" startAt="3"/>
            </a:pPr>
            <a:r>
              <a:rPr lang="en-US" sz="2400" dirty="0">
                <a:solidFill>
                  <a:schemeClr val="accent2"/>
                </a:solidFill>
              </a:rPr>
              <a:t>Display the monthly payment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total payment</a:t>
            </a:r>
            <a:r>
              <a:rPr lang="en-US" sz="2400" dirty="0"/>
              <a:t>.</a:t>
            </a:r>
          </a:p>
          <a:p>
            <a:pPr marL="91440" indent="0" algn="just">
              <a:buNone/>
            </a:pP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5CAF3E-9179-41C5-B827-E0DCF026C6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1462"/>
          <a:stretch/>
        </p:blipFill>
        <p:spPr>
          <a:xfrm>
            <a:off x="1653220" y="2699305"/>
            <a:ext cx="5837560" cy="95534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BEEFBC6-088D-449C-BABB-63CABC0E41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496" r="10474" b="346"/>
          <a:stretch/>
        </p:blipFill>
        <p:spPr>
          <a:xfrm>
            <a:off x="747574" y="4754655"/>
            <a:ext cx="7648853" cy="41124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5C12A1-82FE-4CB2-8FF1-75AA86A37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36916E1C-343A-4EB1-BEB8-E143115E4E1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87513C8-BAD0-4BD9-BAD6-2EC5885E767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3951387936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4: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166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3BA4352-6F00-4FB3-BA59-D61DCBD15C9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sz="2400" dirty="0"/>
                  <a:t>Implementation is also known as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coding</a:t>
                </a:r>
                <a:r>
                  <a:rPr lang="en-US" sz="2400" dirty="0"/>
                  <a:t> (writing the code). </a:t>
                </a:r>
              </a:p>
              <a:p>
                <a:r>
                  <a:rPr lang="en-US" sz="2400" dirty="0"/>
                  <a:t>In the formula, you have to compute</a:t>
                </a:r>
              </a:p>
              <a:p>
                <a:pPr marL="9144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𝑚𝑜𝑛𝑡h𝑙𝑦𝐼𝑛𝑡𝑒𝑟𝑒𝑠𝑡𝑅𝑎𝑡𝑒</m:t>
                          </m:r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𝑛𝑢𝑚𝑏𝑒𝑟𝑂𝑓𝑌𝑒𝑎𝑟𝑠</m:t>
                          </m:r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rgbClr val="002060"/>
                  </a:solidFill>
                </a:endParaRPr>
              </a:p>
              <a:p>
                <a:r>
                  <a:rPr lang="en-US" sz="2400" dirty="0"/>
                  <a:t>You can use the </a:t>
                </a:r>
                <a:r>
                  <a:rPr lang="en-US" sz="2400" dirty="0">
                    <a:solidFill>
                      <a:schemeClr val="accent2"/>
                    </a:solidFill>
                  </a:rPr>
                  <a:t>exponentiation operator </a:t>
                </a:r>
                <a:r>
                  <a:rPr lang="en-US" sz="2400" dirty="0"/>
                  <a:t>to write it as:</a:t>
                </a:r>
              </a:p>
              <a:p>
                <a:pPr marL="91440" indent="0" algn="ctr">
                  <a:buNone/>
                </a:pPr>
                <a:r>
                  <a:rPr lang="en-US" sz="2400" dirty="0">
                    <a:solidFill>
                      <a:srgbClr val="002060"/>
                    </a:solidFill>
                  </a:rPr>
                  <a:t>(1 + 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monthlyInterestRate</a:t>
                </a:r>
                <a:r>
                  <a:rPr lang="en-US" sz="2400" dirty="0">
                    <a:solidFill>
                      <a:srgbClr val="002060"/>
                    </a:solidFill>
                  </a:rPr>
                  <a:t>) ** (</a:t>
                </a:r>
                <a:r>
                  <a:rPr lang="en-US" sz="2400" dirty="0" err="1">
                    <a:solidFill>
                      <a:srgbClr val="002060"/>
                    </a:solidFill>
                  </a:rPr>
                  <a:t>numberOfYears</a:t>
                </a:r>
                <a:r>
                  <a:rPr lang="en-US" sz="2400" dirty="0">
                    <a:solidFill>
                      <a:srgbClr val="002060"/>
                    </a:solidFill>
                  </a:rPr>
                  <a:t> * 12)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F3BA4352-6F00-4FB3-BA59-D61DCBD15C9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95" t="-1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C99A8-3AB1-49CA-BCA3-F0ABCDCEB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F6A593B6-0262-428F-8FCE-F2C5AB876B1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D987BDF-7417-4948-AA3C-27F67A7A644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1895151649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4: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167</a:t>
            </a:fld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04090CF-350D-47C0-B9A5-976395353FFD}"/>
              </a:ext>
            </a:extLst>
          </p:cNvPr>
          <p:cNvGrpSpPr/>
          <p:nvPr/>
        </p:nvGrpSpPr>
        <p:grpSpPr>
          <a:xfrm>
            <a:off x="146304" y="1385908"/>
            <a:ext cx="8851392" cy="4983364"/>
            <a:chOff x="160238" y="2835462"/>
            <a:chExt cx="8851392" cy="404684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2FBED18-E78B-42A2-9B21-2A46F989E206}"/>
                </a:ext>
              </a:extLst>
            </p:cNvPr>
            <p:cNvSpPr txBox="1"/>
            <p:nvPr/>
          </p:nvSpPr>
          <p:spPr>
            <a:xfrm>
              <a:off x="160238" y="2835462"/>
              <a:ext cx="2044586" cy="2124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accent3">
                      <a:lumMod val="50000"/>
                    </a:schemeClr>
                  </a:solidFill>
                </a:rPr>
                <a:t>LISTING 2.8 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ComputeLoan.py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2D450D-7521-4114-8EE1-DE3713C9F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47908"/>
              <a:ext cx="8419816" cy="383439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Enter yearly interest rate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annualInterestRate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annual interest rate, e.g., 8.25: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monthlyInterestRate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annualInterestRate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/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1200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Enter number of years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numberOfYears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number of years as an integer, e.g., 5: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Enter loan amount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loanAmount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loan amount, e.g., 120000.95: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Calculate payment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monthlyPayment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loanAmount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monthlyInterestRate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/ 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-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 (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monthlyInterestRate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** (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numberOfYears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totalPayment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monthlyPayment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numberOfYears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monthly payment is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monthlyPayment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/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total payment is "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5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totalPayment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*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/ </a:t>
              </a:r>
              <a:r>
                <a:rPr lang="en-US" altLang="en-US" sz="15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  <a:r>
                <a:rPr lang="en-US" altLang="en-US" sz="15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5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724A358-9F7E-4F93-95F7-6DD87BB4C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47908"/>
              <a:ext cx="431576" cy="38343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BF5DB9-C260-40F1-9EAA-091EFC909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9E77BE1A-400B-43ED-8E02-E9ECC708590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58403DC-B57A-429A-B8B8-79441F9E272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057D75F-3356-477E-813B-843B70360FDA}"/>
              </a:ext>
            </a:extLst>
          </p:cNvPr>
          <p:cNvGrpSpPr/>
          <p:nvPr/>
        </p:nvGrpSpPr>
        <p:grpSpPr>
          <a:xfrm>
            <a:off x="8167058" y="1647518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0AD0E1C-A9D3-4775-BFCD-F161AB810E4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3" name="TextBox 12">
              <a:hlinkClick r:id="rId6"/>
              <a:extLst>
                <a:ext uri="{FF2B5EF4-FFF2-40B4-BE49-F238E27FC236}">
                  <a16:creationId xmlns:a16="http://schemas.microsoft.com/office/drawing/2014/main" id="{B2113B9E-55D7-4DCA-917B-E1E373189526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38C18F0-CBEB-4DBF-9541-A0C7B032CC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1140672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>
                <a:solidFill>
                  <a:schemeClr val="accent3"/>
                </a:solidFill>
              </a:rPr>
              <a:t>Trace The </a:t>
            </a:r>
            <a:r>
              <a:rPr lang="en-US" dirty="0">
                <a:solidFill>
                  <a:schemeClr val="accent3"/>
                </a:solidFill>
              </a:rPr>
              <a:t>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168</a:t>
            </a:fld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030E28-349F-4543-AD45-6BCC077F7B61}"/>
              </a:ext>
            </a:extLst>
          </p:cNvPr>
          <p:cNvGrpSpPr/>
          <p:nvPr/>
        </p:nvGrpSpPr>
        <p:grpSpPr>
          <a:xfrm>
            <a:off x="474628" y="1585560"/>
            <a:ext cx="8194744" cy="1284967"/>
            <a:chOff x="769637" y="4453792"/>
            <a:chExt cx="8194744" cy="12849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D5DC3C2-8F5D-4F4C-9548-7952DAAFD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453792"/>
              <a:ext cx="7517340" cy="128496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annual interest rate, e.g., 8.25: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5.75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endParaRPr lang="en-US" altLang="en-US" sz="155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number of years as an integer, e.g., 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loan amount, e.g., 120000.95: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250000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monthly payment is  2076.02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total payment is  373684.53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7F636EE5-3211-4FA1-8E60-0422ED28E5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DAD2AEE6-BD63-489B-A1C3-A98700424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795" y="3083355"/>
            <a:ext cx="7906410" cy="331467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1223AE-3312-4852-896B-6C97F6E0C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CFAC6101-0F5F-46BD-BA9E-1E35A72A414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6498606-0C5D-4F78-9EE7-22AA56D09CA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2065649679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169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15C33-4634-4A95-9CF8-3319E80EB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dirty="0"/>
              <a:t> reads the annual interest rate, which is converted into the monthly interest rate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4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formula for computing the monthly payment is translated into Python code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lines 14–15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The variable </a:t>
            </a:r>
            <a:r>
              <a:rPr lang="en-US" dirty="0" err="1">
                <a:solidFill>
                  <a:srgbClr val="0070C0"/>
                </a:solidFill>
              </a:rPr>
              <a:t>monthlyPayment</a:t>
            </a:r>
            <a:r>
              <a:rPr lang="en-US" dirty="0"/>
              <a:t> is </a:t>
            </a:r>
            <a:r>
              <a:rPr lang="en-US" dirty="0">
                <a:solidFill>
                  <a:schemeClr val="tx2"/>
                </a:solidFill>
              </a:rPr>
              <a:t>2076.0252175</a:t>
            </a:r>
            <a:r>
              <a:rPr lang="en-US" dirty="0"/>
              <a:t>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14</a:t>
            </a:r>
            <a:r>
              <a:rPr lang="en-US" dirty="0"/>
              <a:t>). </a:t>
            </a:r>
          </a:p>
          <a:p>
            <a:pPr algn="just"/>
            <a:r>
              <a:rPr lang="en-US" dirty="0"/>
              <a:t>Note that:</a:t>
            </a:r>
          </a:p>
          <a:p>
            <a:pPr lvl="1" algn="just"/>
            <a:r>
              <a:rPr lang="en-US" sz="2400" dirty="0">
                <a:solidFill>
                  <a:srgbClr val="7030A0"/>
                </a:solidFill>
                <a:highlight>
                  <a:srgbClr val="FFFFCC"/>
                </a:highlight>
              </a:rPr>
              <a:t>int</a:t>
            </a:r>
            <a:r>
              <a:rPr lang="en-US" sz="2400" dirty="0">
                <a:highlight>
                  <a:srgbClr val="FFFFCC"/>
                </a:highlight>
              </a:rPr>
              <a:t>(</a:t>
            </a:r>
            <a:r>
              <a:rPr lang="en-US" sz="2400" dirty="0" err="1">
                <a:solidFill>
                  <a:srgbClr val="0070C0"/>
                </a:solidFill>
                <a:highlight>
                  <a:srgbClr val="FFFFCC"/>
                </a:highlight>
              </a:rPr>
              <a:t>monthlyPayment</a:t>
            </a:r>
            <a:r>
              <a:rPr lang="en-US" sz="2400" dirty="0">
                <a:highlight>
                  <a:srgbClr val="FFFFCC"/>
                </a:highlight>
              </a:rPr>
              <a:t> * 100) </a:t>
            </a:r>
            <a:r>
              <a:rPr lang="en-US" sz="2400" dirty="0"/>
              <a:t>is </a:t>
            </a:r>
            <a:r>
              <a:rPr lang="en-US" sz="2400" b="1" dirty="0">
                <a:solidFill>
                  <a:schemeClr val="tx2"/>
                </a:solidFill>
              </a:rPr>
              <a:t>207602</a:t>
            </a:r>
          </a:p>
          <a:p>
            <a:pPr lvl="1" algn="just"/>
            <a:r>
              <a:rPr lang="en-US" sz="2400" dirty="0">
                <a:solidFill>
                  <a:srgbClr val="7030A0"/>
                </a:solidFill>
                <a:highlight>
                  <a:srgbClr val="FFFFCC"/>
                </a:highlight>
              </a:rPr>
              <a:t>int</a:t>
            </a:r>
            <a:r>
              <a:rPr lang="en-US" sz="2400" dirty="0">
                <a:highlight>
                  <a:srgbClr val="FFFFCC"/>
                </a:highlight>
              </a:rPr>
              <a:t>(</a:t>
            </a:r>
            <a:r>
              <a:rPr lang="en-US" sz="2400" dirty="0" err="1">
                <a:solidFill>
                  <a:srgbClr val="0070C0"/>
                </a:solidFill>
                <a:highlight>
                  <a:srgbClr val="FFFFCC"/>
                </a:highlight>
              </a:rPr>
              <a:t>monthlyPayment</a:t>
            </a:r>
            <a:r>
              <a:rPr lang="en-US" sz="2400" dirty="0">
                <a:highlight>
                  <a:srgbClr val="FFFFCC"/>
                </a:highlight>
              </a:rPr>
              <a:t> * 100) / 100.0</a:t>
            </a:r>
            <a:r>
              <a:rPr lang="en-US" sz="2400" dirty="0"/>
              <a:t> is </a:t>
            </a:r>
            <a:r>
              <a:rPr lang="en-US" sz="2400" b="1" dirty="0">
                <a:solidFill>
                  <a:schemeClr val="tx2"/>
                </a:solidFill>
              </a:rPr>
              <a:t>2076.02</a:t>
            </a:r>
          </a:p>
          <a:p>
            <a:pPr algn="just"/>
            <a:r>
              <a:rPr lang="en-US" dirty="0"/>
              <a:t>So, the statement in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line 19 </a:t>
            </a:r>
            <a:r>
              <a:rPr lang="en-US" dirty="0"/>
              <a:t>displays the monthly payment  </a:t>
            </a:r>
            <a:r>
              <a:rPr lang="en-US" dirty="0">
                <a:solidFill>
                  <a:schemeClr val="tx2"/>
                </a:solidFill>
              </a:rPr>
              <a:t>2076.02</a:t>
            </a:r>
            <a:r>
              <a:rPr lang="en-US" dirty="0"/>
              <a:t> with two digits after the decimal point.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51B67-F3E0-4540-A038-B925CA2DF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29CFEF36-463E-4A2E-87A1-5668416DFC4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4427CA9-3718-4B4C-A475-F47003DCC49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22668230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  <a:p>
            <a:pPr lvl="1"/>
            <a:r>
              <a:rPr lang="en-US" sz="2400" dirty="0"/>
              <a:t>In this problem, the program needs to read the radius, which the program’s user enters from the keyboard. </a:t>
            </a:r>
          </a:p>
          <a:p>
            <a:pPr lvl="1"/>
            <a:r>
              <a:rPr lang="en-US" sz="2400" dirty="0"/>
              <a:t>This raises two important issues:</a:t>
            </a:r>
          </a:p>
          <a:p>
            <a:pPr lvl="2"/>
            <a:r>
              <a:rPr lang="en-US" sz="2000" dirty="0"/>
              <a:t>Reading the radius fro</a:t>
            </a:r>
            <a:r>
              <a:rPr lang="en-US" dirty="0"/>
              <a:t>m the user</a:t>
            </a:r>
            <a:r>
              <a:rPr lang="en-US" sz="2000" dirty="0"/>
              <a:t>.	</a:t>
            </a:r>
            <a:r>
              <a:rPr lang="en-US" dirty="0">
                <a:highlight>
                  <a:srgbClr val="F2FFEB"/>
                </a:highlight>
              </a:rPr>
              <a:t>→ Solution: 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using the </a:t>
            </a:r>
            <a:r>
              <a:rPr lang="en-US" dirty="0">
                <a:solidFill>
                  <a:srgbClr val="7030A0"/>
                </a:solidFill>
                <a:highlight>
                  <a:srgbClr val="F2FFEB"/>
                </a:highlight>
              </a:rPr>
              <a:t>input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 function</a:t>
            </a:r>
            <a:endParaRPr lang="en-US" sz="2000" dirty="0">
              <a:solidFill>
                <a:schemeClr val="accent2"/>
              </a:solidFill>
              <a:highlight>
                <a:srgbClr val="F2FFEB"/>
              </a:highlight>
            </a:endParaRPr>
          </a:p>
          <a:p>
            <a:pPr lvl="2"/>
            <a:r>
              <a:rPr lang="en-US" sz="2000" dirty="0">
                <a:solidFill>
                  <a:srgbClr val="002060"/>
                </a:solidFill>
              </a:rPr>
              <a:t>Storing the radius in the program.	</a:t>
            </a:r>
            <a:r>
              <a:rPr lang="en-US" dirty="0">
                <a:highlight>
                  <a:srgbClr val="F2FFEB"/>
                </a:highlight>
              </a:rPr>
              <a:t>→ Solution: 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using variables</a:t>
            </a:r>
            <a:endParaRPr lang="en-US" sz="2000" dirty="0">
              <a:solidFill>
                <a:schemeClr val="accent2"/>
              </a:solidFill>
              <a:highlight>
                <a:srgbClr val="F2FFEB"/>
              </a:highlight>
            </a:endParaRPr>
          </a:p>
          <a:p>
            <a:pPr lvl="1"/>
            <a:r>
              <a:rPr lang="en-US" sz="2400" b="1" dirty="0"/>
              <a:t>Let’s address the second issue first.</a:t>
            </a:r>
          </a:p>
          <a:p>
            <a:pPr lvl="1"/>
            <a:endParaRPr lang="en-US" sz="24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B9FDEA-54F2-454A-AFC9-391AE45F8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0E994EC3-E94F-403F-9B75-AD7F5E4328C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15DCD9D-F154-4C7B-8DF1-33B632CEEE1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4272610033"/>
      </p:ext>
    </p:extLst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5: Testing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15C33-4634-4A95-9CF8-3319E80EB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After the program is implemented, </a:t>
            </a:r>
            <a:r>
              <a:rPr lang="en-US" dirty="0">
                <a:solidFill>
                  <a:schemeClr val="accent2"/>
                </a:solidFill>
              </a:rPr>
              <a:t>test it with some sample input data </a:t>
            </a:r>
            <a:r>
              <a:rPr lang="en-US" dirty="0"/>
              <a:t>and </a:t>
            </a:r>
            <a:r>
              <a:rPr lang="en-US" dirty="0">
                <a:solidFill>
                  <a:schemeClr val="accent2"/>
                </a:solidFill>
              </a:rPr>
              <a:t>verify whether the output is correct</a:t>
            </a:r>
            <a:r>
              <a:rPr lang="en-US" dirty="0"/>
              <a:t>. </a:t>
            </a:r>
          </a:p>
          <a:p>
            <a:pPr algn="just"/>
            <a:r>
              <a:rPr lang="en-US" dirty="0">
                <a:solidFill>
                  <a:schemeClr val="accent2"/>
                </a:solidFill>
              </a:rPr>
              <a:t>Some of the problems </a:t>
            </a:r>
            <a:r>
              <a:rPr lang="en-US" dirty="0"/>
              <a:t>may </a:t>
            </a:r>
            <a:r>
              <a:rPr lang="en-US" dirty="0">
                <a:solidFill>
                  <a:schemeClr val="accent2"/>
                </a:solidFill>
              </a:rPr>
              <a:t>involve many cases </a:t>
            </a:r>
            <a:r>
              <a:rPr lang="en-US" dirty="0"/>
              <a:t>as you will see in later chapters.</a:t>
            </a:r>
          </a:p>
          <a:p>
            <a:pPr algn="just"/>
            <a:r>
              <a:rPr lang="en-US" dirty="0"/>
              <a:t>For this type of problems, you need to </a:t>
            </a:r>
            <a:r>
              <a:rPr lang="en-US" dirty="0">
                <a:solidFill>
                  <a:schemeClr val="accent2"/>
                </a:solidFill>
              </a:rPr>
              <a:t>design test data </a:t>
            </a:r>
            <a:r>
              <a:rPr lang="en-US" dirty="0"/>
              <a:t>that </a:t>
            </a:r>
            <a:r>
              <a:rPr lang="en-US" dirty="0">
                <a:solidFill>
                  <a:schemeClr val="accent2"/>
                </a:solidFill>
              </a:rPr>
              <a:t>cover all cases</a:t>
            </a:r>
            <a:r>
              <a:rPr lang="en-US" dirty="0"/>
              <a:t>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5DBE-F722-480E-98EF-E82FE946E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3DE16635-5EE6-437D-80B9-0DDB8BA57D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09B8EAB-AFBC-4AB4-8A00-78E9084A83E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1488935061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36019-FFA3-46C6-A86F-FC0C59E4D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Loan Payments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Stage 5: Testing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A45A80-36C6-4172-892A-46237D4A3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915C33-4634-4A95-9CF8-3319E80EB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Tip (</a:t>
            </a:r>
            <a:r>
              <a:rPr lang="en-US" dirty="0">
                <a:solidFill>
                  <a:schemeClr val="accent2"/>
                </a:solidFill>
              </a:rPr>
              <a:t>Incremental Development and Testing</a:t>
            </a:r>
            <a:r>
              <a:rPr lang="en-US" dirty="0"/>
              <a:t>)</a:t>
            </a:r>
          </a:p>
          <a:p>
            <a:pPr lvl="1" algn="just"/>
            <a:r>
              <a:rPr lang="en-US" sz="2400" dirty="0"/>
              <a:t>The system design phase in this example identified several steps. </a:t>
            </a:r>
          </a:p>
          <a:p>
            <a:pPr lvl="1" algn="just"/>
            <a:r>
              <a:rPr lang="en-US" sz="2400" dirty="0"/>
              <a:t>It is a good approach to develop and test these steps incrementally by adding them one at a time. </a:t>
            </a:r>
          </a:p>
          <a:p>
            <a:pPr lvl="1" algn="just"/>
            <a:r>
              <a:rPr lang="en-US" sz="2400" dirty="0"/>
              <a:t>This process makes it much easier to pinpoint problems and debug the program.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63E6EA-1A0E-4ED0-A714-B334EA006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9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433BCABF-D752-43EC-8F91-BEF1C548D19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2F1FB078-01A1-4183-88C4-D5AE77EA672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2.13</a:t>
            </a:r>
          </a:p>
        </p:txBody>
      </p:sp>
    </p:spTree>
    <p:extLst>
      <p:ext uri="{BB962C8B-B14F-4D97-AF65-F5344CB8AC3E}">
        <p14:creationId xmlns:p14="http://schemas.microsoft.com/office/powerpoint/2010/main" val="3376710600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24E7A8D-3939-4407-B0AF-ADE59268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2.14. </a:t>
            </a:r>
            <a:r>
              <a:rPr lang="en-US" dirty="0"/>
              <a:t>Case Study: Computing Distances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41E8F6-E9AF-40E4-8D5B-4D8D6F8D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172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440AB0-81E3-46CF-A90F-71B243AE1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Problem 10: Computing Distances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D041E251-8AEA-4001-91A8-5EAB5A31C0F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39B4CC36-E6A0-4E55-B7D3-C22CD0D4B2C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26979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Distances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10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173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91440" indent="0" algn="just">
                  <a:buNone/>
                </a:pPr>
                <a:r>
                  <a:rPr lang="en-US" dirty="0"/>
                  <a:t>Write a program that prompts the user to enter two points, computes their distance, and displays the result.</a:t>
                </a:r>
              </a:p>
              <a:p>
                <a:pPr marL="91440" indent="0" algn="just">
                  <a:buNone/>
                </a:pPr>
                <a:endParaRPr lang="en-US" sz="700" dirty="0"/>
              </a:p>
              <a:p>
                <a:pPr marL="9144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𝑑𝑖𝑠𝑡𝑎𝑛𝑐𝑒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))= </m:t>
                      </m:r>
                      <m:rad>
                        <m:radPr>
                          <m:degHide m:val="on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 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800" dirty="0"/>
              </a:p>
              <a:p>
                <a:pPr marL="91440" indent="0" algn="just">
                  <a:buNone/>
                </a:pPr>
                <a:endParaRPr lang="en-US" sz="2800" dirty="0">
                  <a:solidFill>
                    <a:schemeClr val="accent2"/>
                  </a:solidFill>
                </a:endParaRPr>
              </a:p>
              <a:p>
                <a:pPr marL="91440" indent="0" algn="just">
                  <a:buNone/>
                </a:pPr>
                <a:endParaRPr lang="en-US" sz="2800" dirty="0">
                  <a:solidFill>
                    <a:schemeClr val="accent2"/>
                  </a:solidFill>
                </a:endParaRPr>
              </a:p>
              <a:p>
                <a:pPr marL="91440" indent="0" algn="just">
                  <a:buNone/>
                </a:pPr>
                <a:endParaRPr lang="en-US" sz="2800" dirty="0">
                  <a:solidFill>
                    <a:schemeClr val="accent2"/>
                  </a:solidFill>
                </a:endParaRPr>
              </a:p>
              <a:p>
                <a:pPr marL="91440" indent="0" algn="just">
                  <a:buNone/>
                </a:pPr>
                <a:r>
                  <a:rPr lang="en-US" dirty="0">
                    <a:solidFill>
                      <a:schemeClr val="accent2"/>
                    </a:solidFill>
                  </a:rPr>
                  <a:t>Remember:</a:t>
                </a:r>
              </a:p>
              <a:p>
                <a:pPr lvl="1"/>
                <a:r>
                  <a:rPr lang="en-US" sz="2600" dirty="0"/>
                  <a:t>Phase 1: Problem-solving</a:t>
                </a:r>
              </a:p>
              <a:p>
                <a:pPr lvl="1"/>
                <a:r>
                  <a:rPr lang="en-US" sz="2600" dirty="0"/>
                  <a:t>Phase 2: Implementation</a:t>
                </a:r>
              </a:p>
              <a:p>
                <a:pPr marL="91440" indent="0" algn="just">
                  <a:buNone/>
                </a:pPr>
                <a:endParaRPr lang="en-US" sz="28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40" t="-1781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5E615-DCA6-4F03-AE16-2B803D586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10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63DCCAB1-ECC4-4F8F-9304-1B62DE6C6CD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419299D-7CEA-41F5-9202-AA62057A74E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2.14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2A5983E-44B0-40B9-85CC-2528774AA4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762555" y="4120290"/>
            <a:ext cx="3104652" cy="226589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D2687E-7565-4AF0-B4A4-7E90467D6E82}"/>
              </a:ext>
            </a:extLst>
          </p:cNvPr>
          <p:cNvGrpSpPr/>
          <p:nvPr/>
        </p:nvGrpSpPr>
        <p:grpSpPr>
          <a:xfrm>
            <a:off x="226504" y="3121760"/>
            <a:ext cx="8771191" cy="738664"/>
            <a:chOff x="769637" y="4726945"/>
            <a:chExt cx="8771191" cy="7386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1D2024-785F-482D-BD02-8F4D14BE9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0" y="4726945"/>
              <a:ext cx="8093788" cy="738664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x1 and y1 for Point 1: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1.5, -3.4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x2 and y2 for Point 2: </a:t>
              </a:r>
              <a:r>
                <a:rPr lang="en-US" altLang="en-US" sz="140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4, 5</a:t>
              </a: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05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0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distance between the two points is 8.764131445842194</a:t>
              </a:r>
            </a:p>
          </p:txBody>
        </p:sp>
        <p:pic>
          <p:nvPicPr>
            <p:cNvPr id="11" name="Picture 10" descr="A flat screen monitor&#10;&#10;Description automatically generated">
              <a:extLst>
                <a:ext uri="{FF2B5EF4-FFF2-40B4-BE49-F238E27FC236}">
                  <a16:creationId xmlns:a16="http://schemas.microsoft.com/office/drawing/2014/main" id="{D31F3B4D-921B-45AF-8473-63D0F08280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1168564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Distances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174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dirty="0"/>
                  <a:t>How you can calculate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dirty="0"/>
                  <a:t> ?</a:t>
                </a:r>
              </a:p>
              <a:p>
                <a:pPr lvl="1" algn="just"/>
                <a:r>
                  <a:rPr lang="en-US" sz="2600" dirty="0"/>
                  <a:t>You can use </a:t>
                </a:r>
                <a:r>
                  <a:rPr lang="en-US" sz="2600" dirty="0">
                    <a:highlight>
                      <a:srgbClr val="F2FFEB"/>
                    </a:highlight>
                  </a:rPr>
                  <a:t>a ** 0.5 </a:t>
                </a:r>
                <a:r>
                  <a:rPr lang="en-US" sz="2600" dirty="0"/>
                  <a:t>to compute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6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6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sz="2600" dirty="0"/>
                  <a:t> </a:t>
                </a:r>
              </a:p>
              <a:p>
                <a:pPr lvl="1" algn="just"/>
                <a:endParaRPr lang="en-US" sz="100" b="1" dirty="0"/>
              </a:p>
              <a:p>
                <a:pPr marL="274320" lvl="1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rad>
                    </m:oMath>
                  </m:oMathPara>
                </a14:m>
                <a:endParaRPr lang="en-US" sz="4400" b="1" dirty="0"/>
              </a:p>
              <a:p>
                <a:pPr algn="just"/>
                <a:endParaRPr lang="en-US" sz="2800" dirty="0"/>
              </a:p>
              <a:p>
                <a:pPr algn="just"/>
                <a:r>
                  <a:rPr lang="en-US" dirty="0"/>
                  <a:t>Also, note that:</a:t>
                </a:r>
              </a:p>
              <a:p>
                <a:pPr algn="just"/>
                <a:endParaRPr lang="en-US" sz="100" dirty="0"/>
              </a:p>
              <a:p>
                <a:pPr marL="274320" lvl="1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4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4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</a:rPr>
                        <m:t> × </m:t>
                      </m:r>
                      <m:r>
                        <a:rPr lang="en-US" sz="4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sz="4400" b="1" dirty="0"/>
              </a:p>
              <a:p>
                <a:pPr marL="274320" lvl="1" indent="0" algn="just">
                  <a:buNone/>
                </a:pPr>
                <a:endParaRPr lang="en-US" sz="6000" b="1" dirty="0"/>
              </a:p>
              <a:p>
                <a:pPr lvl="1" algn="just"/>
                <a:endParaRPr lang="en-US" sz="36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ED594DA6-1DE4-4536-BFC4-280B4186F0F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33" t="-16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6031E-1491-4FA4-BE3D-06AE75EEF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10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471F3AB0-D281-4510-8267-30D529F8C7C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CDACFC17-F732-4882-BBA9-7121973E3C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2.14</a:t>
            </a:r>
          </a:p>
        </p:txBody>
      </p:sp>
    </p:spTree>
    <p:extLst>
      <p:ext uri="{BB962C8B-B14F-4D97-AF65-F5344CB8AC3E}">
        <p14:creationId xmlns:p14="http://schemas.microsoft.com/office/powerpoint/2010/main" val="1784510501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Distances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594DA6-1DE4-4536-BFC4-280B4186F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solidFill>
                  <a:schemeClr val="accent2"/>
                </a:solidFill>
              </a:rPr>
              <a:t>Design your algorithm: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Get </a:t>
            </a:r>
            <a:r>
              <a:rPr lang="en-US" sz="2400" dirty="0">
                <a:solidFill>
                  <a:srgbClr val="0070C0"/>
                </a:solidFill>
              </a:rPr>
              <a:t>x1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70C0"/>
                </a:solidFill>
              </a:rPr>
              <a:t> y1 </a:t>
            </a:r>
            <a:r>
              <a:rPr lang="en-US" sz="2400" dirty="0"/>
              <a:t>from the user for the first point.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dirty="0">
                <a:solidFill>
                  <a:srgbClr val="7030A0"/>
                </a:solidFill>
              </a:rPr>
              <a:t>input</a:t>
            </a:r>
            <a:r>
              <a:rPr lang="en-US" dirty="0"/>
              <a:t> function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Get </a:t>
            </a:r>
            <a:r>
              <a:rPr lang="en-US" sz="2400" dirty="0">
                <a:solidFill>
                  <a:srgbClr val="0070C0"/>
                </a:solidFill>
              </a:rPr>
              <a:t>x2</a:t>
            </a:r>
            <a:r>
              <a:rPr lang="en-US" sz="2400" dirty="0"/>
              <a:t>,</a:t>
            </a:r>
            <a:r>
              <a:rPr lang="en-US" sz="2400" dirty="0">
                <a:solidFill>
                  <a:srgbClr val="0070C0"/>
                </a:solidFill>
              </a:rPr>
              <a:t> y2 </a:t>
            </a:r>
            <a:r>
              <a:rPr lang="en-US" sz="2400" dirty="0"/>
              <a:t>from the user for the second point.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dirty="0">
                <a:solidFill>
                  <a:srgbClr val="7030A0"/>
                </a:solidFill>
              </a:rPr>
              <a:t>input</a:t>
            </a:r>
            <a:r>
              <a:rPr lang="en-US" dirty="0"/>
              <a:t> function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Compute the </a:t>
            </a:r>
            <a:r>
              <a:rPr lang="en-US" sz="2400" dirty="0">
                <a:solidFill>
                  <a:srgbClr val="0070C0"/>
                </a:solidFill>
              </a:rPr>
              <a:t>distance</a:t>
            </a:r>
            <a:r>
              <a:rPr lang="en-US" sz="2400" dirty="0"/>
              <a:t>.</a:t>
            </a:r>
            <a:endParaRPr lang="en-US" dirty="0"/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s-ES" dirty="0" err="1">
                <a:solidFill>
                  <a:srgbClr val="0070C0"/>
                </a:solidFill>
              </a:rPr>
              <a:t>distance</a:t>
            </a:r>
            <a:r>
              <a:rPr lang="es-ES" dirty="0"/>
              <a:t> = ((</a:t>
            </a:r>
            <a:r>
              <a:rPr lang="es-ES" dirty="0">
                <a:solidFill>
                  <a:srgbClr val="0070C0"/>
                </a:solidFill>
              </a:rPr>
              <a:t>x1</a:t>
            </a:r>
            <a:r>
              <a:rPr lang="es-ES" dirty="0"/>
              <a:t> - </a:t>
            </a:r>
            <a:r>
              <a:rPr lang="es-ES" dirty="0">
                <a:solidFill>
                  <a:srgbClr val="0070C0"/>
                </a:solidFill>
              </a:rPr>
              <a:t>x2</a:t>
            </a:r>
            <a:r>
              <a:rPr lang="es-ES" dirty="0"/>
              <a:t>) * (</a:t>
            </a:r>
            <a:r>
              <a:rPr lang="es-ES" dirty="0">
                <a:solidFill>
                  <a:srgbClr val="0070C0"/>
                </a:solidFill>
              </a:rPr>
              <a:t>x1</a:t>
            </a:r>
            <a:r>
              <a:rPr lang="es-ES" dirty="0"/>
              <a:t> - </a:t>
            </a:r>
            <a:r>
              <a:rPr lang="es-ES" dirty="0">
                <a:solidFill>
                  <a:srgbClr val="0070C0"/>
                </a:solidFill>
              </a:rPr>
              <a:t>x2</a:t>
            </a:r>
            <a:r>
              <a:rPr lang="es-ES" dirty="0"/>
              <a:t>) + (</a:t>
            </a:r>
            <a:r>
              <a:rPr lang="es-ES" dirty="0">
                <a:solidFill>
                  <a:srgbClr val="0070C0"/>
                </a:solidFill>
              </a:rPr>
              <a:t>y1</a:t>
            </a:r>
            <a:r>
              <a:rPr lang="es-ES" dirty="0"/>
              <a:t> - </a:t>
            </a:r>
            <a:r>
              <a:rPr lang="es-ES" dirty="0">
                <a:solidFill>
                  <a:srgbClr val="0070C0"/>
                </a:solidFill>
              </a:rPr>
              <a:t>y2</a:t>
            </a:r>
            <a:r>
              <a:rPr lang="es-ES" dirty="0"/>
              <a:t>) * (</a:t>
            </a:r>
            <a:r>
              <a:rPr lang="es-ES" dirty="0">
                <a:solidFill>
                  <a:srgbClr val="0070C0"/>
                </a:solidFill>
              </a:rPr>
              <a:t>y1</a:t>
            </a:r>
            <a:r>
              <a:rPr lang="es-ES" dirty="0"/>
              <a:t> - </a:t>
            </a:r>
            <a:r>
              <a:rPr lang="es-ES" dirty="0">
                <a:solidFill>
                  <a:srgbClr val="0070C0"/>
                </a:solidFill>
              </a:rPr>
              <a:t>y2</a:t>
            </a:r>
            <a:r>
              <a:rPr lang="es-ES" dirty="0"/>
              <a:t>)) ** 0.5</a:t>
            </a:r>
            <a:endParaRPr lang="en-US" dirty="0"/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Display the </a:t>
            </a:r>
            <a:r>
              <a:rPr lang="en-US" sz="2400" dirty="0">
                <a:solidFill>
                  <a:srgbClr val="0070C0"/>
                </a:solidFill>
              </a:rPr>
              <a:t>distance</a:t>
            </a:r>
            <a:r>
              <a:rPr lang="en-US" sz="2400" dirty="0"/>
              <a:t>.</a:t>
            </a:r>
            <a:endParaRPr lang="en-US" dirty="0"/>
          </a:p>
          <a:p>
            <a:pPr marL="731520" lvl="1" indent="-457200" algn="just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309FC-E3D5-47A4-8A56-637B8A563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10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19ACDF92-D59B-4084-98E8-1C3306E3320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D56F3FC-256D-4CDF-BDBF-B58B2D9D19E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2.14</a:t>
            </a:r>
          </a:p>
        </p:txBody>
      </p:sp>
    </p:spTree>
    <p:extLst>
      <p:ext uri="{BB962C8B-B14F-4D97-AF65-F5344CB8AC3E}">
        <p14:creationId xmlns:p14="http://schemas.microsoft.com/office/powerpoint/2010/main" val="1848831056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057FC-EECF-4EC0-A9C4-E6DAB7C3D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Distances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F276D4-17F0-4E4C-8FFC-998114E95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176</a:t>
            </a:fld>
            <a:endParaRPr lang="en-US" alt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F9E14CB-C8D7-41CD-B897-2F4E973B5B40}"/>
              </a:ext>
            </a:extLst>
          </p:cNvPr>
          <p:cNvGrpSpPr/>
          <p:nvPr/>
        </p:nvGrpSpPr>
        <p:grpSpPr>
          <a:xfrm>
            <a:off x="146304" y="1485734"/>
            <a:ext cx="8851392" cy="2864987"/>
            <a:chOff x="160238" y="2822965"/>
            <a:chExt cx="8851392" cy="232657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949658F-0EF5-463B-96B0-CD9308F4F3FD}"/>
                </a:ext>
              </a:extLst>
            </p:cNvPr>
            <p:cNvSpPr txBox="1"/>
            <p:nvPr/>
          </p:nvSpPr>
          <p:spPr>
            <a:xfrm>
              <a:off x="160238" y="2822965"/>
              <a:ext cx="2428636" cy="2249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2.9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ComputeDistance.py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15801D-26FE-4BCD-9D06-407EA8891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47908"/>
              <a:ext cx="8419816" cy="21016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Enter the first point with two float values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x1, y1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x1 and y1 for Point 1: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Enter the second point with two float values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x2, y2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x2 and y2 for Point 2: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the distance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distance = ((x1 - x2) * (x1 - x2) + (y1 - y2) * (y1 - y2)) **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distance between the two points 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distance)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E50523-B8AB-47F7-9FE7-6DF6C5069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47908"/>
              <a:ext cx="431576" cy="21016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D3F02C8-7B7A-4085-BCCA-015E146434E1}"/>
              </a:ext>
            </a:extLst>
          </p:cNvPr>
          <p:cNvGrpSpPr/>
          <p:nvPr/>
        </p:nvGrpSpPr>
        <p:grpSpPr>
          <a:xfrm>
            <a:off x="474628" y="4880555"/>
            <a:ext cx="8194744" cy="823302"/>
            <a:chOff x="769637" y="4684624"/>
            <a:chExt cx="8194744" cy="82330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349F64-172B-4E57-ADDD-21A354135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684624"/>
              <a:ext cx="7517340" cy="82330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x1 and y1 for Point 1: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1.5, -3.4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x2 and y2 for Point 2: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4, 5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distance between the two points is 8.764131445842194</a:t>
              </a:r>
            </a:p>
          </p:txBody>
        </p:sp>
        <p:pic>
          <p:nvPicPr>
            <p:cNvPr id="18" name="Picture 17" descr="A flat screen monitor&#10;&#10;Description automatically generated">
              <a:extLst>
                <a:ext uri="{FF2B5EF4-FFF2-40B4-BE49-F238E27FC236}">
                  <a16:creationId xmlns:a16="http://schemas.microsoft.com/office/drawing/2014/main" id="{E7839525-182A-46E4-8CA6-B5638F73A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616F0-BABF-439C-AC99-13DADA99D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Problem 10</a:t>
            </a:r>
            <a:endParaRPr lang="en-US" dirty="0"/>
          </a:p>
        </p:txBody>
      </p:sp>
      <p:pic>
        <p:nvPicPr>
          <p:cNvPr id="15" name="Picture 14">
            <a:hlinkClick r:id="rId4" action="ppaction://hlinksldjump"/>
            <a:extLst>
              <a:ext uri="{FF2B5EF4-FFF2-40B4-BE49-F238E27FC236}">
                <a16:creationId xmlns:a16="http://schemas.microsoft.com/office/drawing/2014/main" id="{1DE52C6D-2590-4733-BCA9-B7662F6E06F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7E4B6FC9-C529-43BD-B2F0-8C48265843F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2.14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52F90B-C8E8-44BA-B624-2235572BFFE2}"/>
              </a:ext>
            </a:extLst>
          </p:cNvPr>
          <p:cNvGrpSpPr/>
          <p:nvPr/>
        </p:nvGrpSpPr>
        <p:grpSpPr>
          <a:xfrm>
            <a:off x="8167058" y="1762733"/>
            <a:ext cx="830638" cy="386966"/>
            <a:chOff x="8133802" y="1326921"/>
            <a:chExt cx="830638" cy="386966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C0F8A90-3CA8-4503-8368-ED023D2D06DE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2" name="TextBox 21">
              <a:hlinkClick r:id="rId7"/>
              <a:extLst>
                <a:ext uri="{FF2B5EF4-FFF2-40B4-BE49-F238E27FC236}">
                  <a16:creationId xmlns:a16="http://schemas.microsoft.com/office/drawing/2014/main" id="{9F6DBBA2-3E48-4426-B22E-3EE68B8A3631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7E3D4EE-0D78-4AEB-BDD0-9E189FBAC8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4898917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AED3B1D-C95C-4E23-A9D8-DE7C0609C6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3B3D46-922E-480C-9A4E-EE1CFA78F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D7D2C-4F28-4C2E-921D-335CCFA02CB2}" type="slidenum">
              <a:rPr lang="en-US" altLang="en-US" smtClean="0"/>
              <a:pPr>
                <a:defRPr/>
              </a:pPr>
              <a:t>177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29FFAE-02B0-4E49-B5A9-433B41219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Test Questions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Programming Exercises</a:t>
            </a:r>
            <a:endParaRPr lang="en-US" dirty="0"/>
          </a:p>
        </p:txBody>
      </p: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084E93AA-1C56-4F0A-B51C-DDB708F9F3D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382864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96128-BE40-43C4-A2DE-782A0310E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0E1275-75BF-40BF-9D6F-2B0F824F7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4ACD9-0D10-44AB-960C-CF395B0890E5}" type="slidenum">
              <a:rPr lang="en-US" altLang="en-US" smtClean="0"/>
              <a:pPr>
                <a:defRPr/>
              </a:pPr>
              <a:t>178</a:t>
            </a:fld>
            <a:endParaRPr lang="en-US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5513E-9BC7-44CA-9EFE-A1697B8E44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/>
              <a:t>Do the test questions for this chapter online at </a:t>
            </a:r>
            <a:br>
              <a:rPr lang="en-US" sz="2400" dirty="0"/>
            </a:br>
            <a:r>
              <a:rPr lang="en-US" sz="1800" dirty="0">
                <a:hlinkClick r:id="rId2"/>
              </a:rPr>
              <a:t>https://liveexample-ppe.pearsoncmg.com/selftest/selftestpy?chapter=2</a:t>
            </a:r>
            <a:r>
              <a:rPr lang="en-US" sz="1800" dirty="0"/>
              <a:t> 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C53B28-8B9E-49D2-A255-687C1F5EAD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81200" y="2353660"/>
            <a:ext cx="5181600" cy="395861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B9F53F32-4193-4B7A-856C-005FFF278CA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653433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A6326-8889-4F99-B7C4-6FC3CEC8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Programming Exercises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F494AA-E5AD-4342-B3A6-F509A70F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D7D2C-4F28-4C2E-921D-335CCFA02CB2}" type="slidenum">
              <a:rPr lang="en-US" altLang="en-US" smtClean="0"/>
              <a:pPr>
                <a:defRPr/>
              </a:pPr>
              <a:t>179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74646-A9FD-4C67-B02E-E1FE4824F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/>
              <a:t>Page 55 – 60:</a:t>
            </a:r>
          </a:p>
          <a:p>
            <a:pPr lvl="1"/>
            <a:r>
              <a:rPr lang="en-US" altLang="en-US" sz="2400" dirty="0"/>
              <a:t>2.1 – 2.8</a:t>
            </a:r>
          </a:p>
          <a:p>
            <a:pPr lvl="1"/>
            <a:r>
              <a:rPr lang="en-US" altLang="en-US" sz="2400" dirty="0"/>
              <a:t>2.10</a:t>
            </a:r>
          </a:p>
          <a:p>
            <a:pPr lvl="1"/>
            <a:r>
              <a:rPr lang="en-US" altLang="en-US" sz="2400" dirty="0"/>
              <a:t>2.12 - 14</a:t>
            </a:r>
          </a:p>
          <a:p>
            <a:pPr lvl="1"/>
            <a:r>
              <a:rPr lang="en-US" altLang="en-US" sz="2400" dirty="0"/>
              <a:t>2.16 - 2.17</a:t>
            </a:r>
          </a:p>
          <a:p>
            <a:r>
              <a:rPr lang="en-US" altLang="en-US" dirty="0">
                <a:hlinkClick r:id="rId2"/>
              </a:rPr>
              <a:t>Lab #3</a:t>
            </a:r>
            <a:endParaRPr lang="en-US" altLang="en-US" dirty="0"/>
          </a:p>
          <a:p>
            <a:r>
              <a:rPr lang="en-US" altLang="en-US" dirty="0">
                <a:hlinkClick r:id="rId2"/>
              </a:rPr>
              <a:t>Lab #4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F68F5491-6895-427D-8612-EDB8B8672E1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087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  <a:p>
            <a:pPr lvl="1"/>
            <a:r>
              <a:rPr lang="en-US" sz="2400" dirty="0"/>
              <a:t>In order to store the radius, the program must create a symbol called 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.</a:t>
            </a:r>
          </a:p>
          <a:p>
            <a:pPr lvl="1"/>
            <a:r>
              <a:rPr lang="en-US" sz="2400" dirty="0"/>
              <a:t>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is a </a:t>
            </a:r>
            <a:r>
              <a:rPr lang="en-US" sz="2400" dirty="0">
                <a:solidFill>
                  <a:schemeClr val="accent2"/>
                </a:solidFill>
              </a:rPr>
              <a:t>name</a:t>
            </a:r>
            <a:r>
              <a:rPr lang="en-US" sz="2400" dirty="0"/>
              <a:t> that references a </a:t>
            </a:r>
            <a:r>
              <a:rPr lang="en-US" sz="2400" dirty="0">
                <a:solidFill>
                  <a:schemeClr val="accent2"/>
                </a:solidFill>
              </a:rPr>
              <a:t>value</a:t>
            </a:r>
            <a:r>
              <a:rPr lang="en-US" sz="2400" dirty="0"/>
              <a:t> stored in the computer’s </a:t>
            </a:r>
            <a:r>
              <a:rPr lang="en-US" sz="2400" dirty="0">
                <a:solidFill>
                  <a:schemeClr val="accent2"/>
                </a:solidFill>
              </a:rPr>
              <a:t>memory</a:t>
            </a:r>
            <a:r>
              <a:rPr lang="en-US" sz="2400" dirty="0"/>
              <a:t>.</a:t>
            </a:r>
          </a:p>
          <a:p>
            <a:pPr lvl="1"/>
            <a:r>
              <a:rPr lang="en-US" sz="2400" dirty="0"/>
              <a:t>You should choose </a:t>
            </a:r>
            <a:r>
              <a:rPr lang="en-US" sz="2400" dirty="0">
                <a:solidFill>
                  <a:schemeClr val="accent2"/>
                </a:solidFill>
              </a:rPr>
              <a:t>descriptive names </a:t>
            </a:r>
            <a:r>
              <a:rPr lang="en-US" sz="2400" dirty="0"/>
              <a:t>for variables</a:t>
            </a:r>
          </a:p>
          <a:p>
            <a:pPr lvl="2"/>
            <a:r>
              <a:rPr lang="en-US" sz="2000" dirty="0"/>
              <a:t>Do not choose “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” or “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”… these have no meaning</a:t>
            </a:r>
          </a:p>
          <a:p>
            <a:pPr lvl="2"/>
            <a:r>
              <a:rPr lang="en-US" sz="2000" dirty="0"/>
              <a:t>Choose names with meaning …“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” or “</a:t>
            </a:r>
            <a:r>
              <a:rPr lang="en-US" sz="2000" dirty="0">
                <a:solidFill>
                  <a:srgbClr val="0070C0"/>
                </a:solidFill>
              </a:rPr>
              <a:t>radius</a:t>
            </a:r>
            <a:r>
              <a:rPr lang="en-US" sz="2000" dirty="0"/>
              <a:t>”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563F80F-F439-4151-ACEE-D3BC6ACDC5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F0761C3C-8306-4F9E-9009-EAC73F3AEC6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D33ECB0-61C1-482A-8535-5D22F67CA6A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1985200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19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  <a:p>
            <a:pPr lvl="1"/>
            <a:r>
              <a:rPr lang="en-US" sz="2400" dirty="0"/>
              <a:t>The first step is to create and set a value for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.</a:t>
            </a:r>
          </a:p>
          <a:p>
            <a:pPr lvl="2"/>
            <a:r>
              <a:rPr lang="en-US" sz="2000" dirty="0"/>
              <a:t>Later we will learn how to ask the user to input the value for </a:t>
            </a:r>
            <a:r>
              <a:rPr lang="en-US" sz="2000" dirty="0">
                <a:solidFill>
                  <a:srgbClr val="0070C0"/>
                </a:solidFill>
              </a:rPr>
              <a:t>radius</a:t>
            </a:r>
            <a:r>
              <a:rPr lang="en-US" sz="2000" dirty="0"/>
              <a:t>!</a:t>
            </a:r>
          </a:p>
          <a:p>
            <a:pPr lvl="2"/>
            <a:r>
              <a:rPr lang="en-US" sz="2000" dirty="0"/>
              <a:t>For now, you can assign a fixed value to </a:t>
            </a:r>
            <a:r>
              <a:rPr lang="en-US" sz="2000" dirty="0">
                <a:solidFill>
                  <a:srgbClr val="0070C0"/>
                </a:solidFill>
              </a:rPr>
              <a:t>radius</a:t>
            </a:r>
            <a:r>
              <a:rPr lang="en-US" sz="2000" dirty="0"/>
              <a:t> in the program as you write the code. For example, let </a:t>
            </a:r>
            <a:r>
              <a:rPr lang="en-US" sz="2000" dirty="0">
                <a:solidFill>
                  <a:srgbClr val="0070C0"/>
                </a:solidFill>
              </a:rPr>
              <a:t>radius</a:t>
            </a:r>
            <a:r>
              <a:rPr lang="en-US" sz="2000" dirty="0"/>
              <a:t> be </a:t>
            </a:r>
            <a:r>
              <a:rPr lang="en-US" sz="2000" dirty="0">
                <a:solidFill>
                  <a:schemeClr val="tx2"/>
                </a:solidFill>
              </a:rPr>
              <a:t>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D3E598-CBB3-4C7B-A134-C538265DD26F}"/>
              </a:ext>
            </a:extLst>
          </p:cNvPr>
          <p:cNvGrpSpPr/>
          <p:nvPr/>
        </p:nvGrpSpPr>
        <p:grpSpPr>
          <a:xfrm>
            <a:off x="160413" y="4018061"/>
            <a:ext cx="8837282" cy="2474186"/>
            <a:chOff x="146303" y="3738802"/>
            <a:chExt cx="8837282" cy="247418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EE21AFE-73B1-4A51-8E2E-2391F69AF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48" y="4027773"/>
              <a:ext cx="8437737" cy="21852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1: Assign a value to radius</a:t>
              </a: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2: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3: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DD81F60-294F-4003-A4D9-53C91AE5E6AF}"/>
                </a:ext>
              </a:extLst>
            </p:cNvPr>
            <p:cNvSpPr txBox="1"/>
            <p:nvPr/>
          </p:nvSpPr>
          <p:spPr>
            <a:xfrm>
              <a:off x="146383" y="3738802"/>
              <a:ext cx="1838627" cy="292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62215A6-E090-40D8-BF99-B56A4BADA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303" y="4027774"/>
              <a:ext cx="399546" cy="218521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2305C2-1E64-4449-9F73-013646E6D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5BC46B11-7E27-4427-B4DA-490980DD7D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CE3F437-9AA8-4986-9374-3802C1CB118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1491142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C44B944B-C1DF-4F60-8B9B-B40A8C235C22}"/>
              </a:ext>
            </a:extLst>
          </p:cNvPr>
          <p:cNvGrpSpPr/>
          <p:nvPr/>
        </p:nvGrpSpPr>
        <p:grpSpPr>
          <a:xfrm>
            <a:off x="609600" y="6125986"/>
            <a:ext cx="8388095" cy="413819"/>
            <a:chOff x="609599" y="1589109"/>
            <a:chExt cx="8388095" cy="41381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72C6599-4B36-400A-A425-0AB88802C290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4" name="Picture 33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C4060333-B00C-4E4B-91E7-6B7FFA00F0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53A4341-03C8-4521-81B1-6058D97257D3}"/>
              </a:ext>
            </a:extLst>
          </p:cNvPr>
          <p:cNvGrpSpPr/>
          <p:nvPr/>
        </p:nvGrpSpPr>
        <p:grpSpPr>
          <a:xfrm>
            <a:off x="609600" y="5757578"/>
            <a:ext cx="8388095" cy="413819"/>
            <a:chOff x="609599" y="1589109"/>
            <a:chExt cx="8388095" cy="41381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2A413E4-1ABF-458C-B1F2-5AB7D719B0DE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7" name="Picture 36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3084AAB9-E17B-47CF-A1EC-BE5E36807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CB52A95-B49C-44A6-A55F-C1C758BBC72A}"/>
              </a:ext>
            </a:extLst>
          </p:cNvPr>
          <p:cNvGrpSpPr/>
          <p:nvPr/>
        </p:nvGrpSpPr>
        <p:grpSpPr>
          <a:xfrm>
            <a:off x="609600" y="5385816"/>
            <a:ext cx="8388095" cy="413819"/>
            <a:chOff x="609599" y="1589109"/>
            <a:chExt cx="8388095" cy="413819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96B9AC3-ABE6-4ABE-A9CC-811E7525D03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0" name="Picture 39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CB3F661B-9AA6-4BF1-AC27-AF30C94E1E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CD1CE23-3D44-4A35-B08B-A88070059FD2}"/>
              </a:ext>
            </a:extLst>
          </p:cNvPr>
          <p:cNvGrpSpPr/>
          <p:nvPr/>
        </p:nvGrpSpPr>
        <p:grpSpPr>
          <a:xfrm>
            <a:off x="609600" y="5020056"/>
            <a:ext cx="8388095" cy="413819"/>
            <a:chOff x="609599" y="1589109"/>
            <a:chExt cx="8388095" cy="413819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E7137E8-B1D1-4FB8-AEBF-BC1DBA2DDC7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3" name="Picture 42" descr="A close up of a sign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63893938-ADBD-4C3A-8C38-37A805ECF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12FCBCE-39D9-46C9-B5D0-0D5FBB60346E}"/>
              </a:ext>
            </a:extLst>
          </p:cNvPr>
          <p:cNvGrpSpPr/>
          <p:nvPr/>
        </p:nvGrpSpPr>
        <p:grpSpPr>
          <a:xfrm>
            <a:off x="609600" y="4648306"/>
            <a:ext cx="8388095" cy="413819"/>
            <a:chOff x="609599" y="1589109"/>
            <a:chExt cx="8388095" cy="413819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2B62EC3-9395-45D5-A46A-3808352B41C4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6" name="Picture 45" descr="A close up of a sign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C04944A6-A0C4-4CFF-9D72-70D35FB29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CEAC2F1-27C4-4BE8-A164-E5B6DAC7159E}"/>
              </a:ext>
            </a:extLst>
          </p:cNvPr>
          <p:cNvGrpSpPr/>
          <p:nvPr/>
        </p:nvGrpSpPr>
        <p:grpSpPr>
          <a:xfrm>
            <a:off x="609600" y="4279392"/>
            <a:ext cx="8388095" cy="413819"/>
            <a:chOff x="609599" y="1589109"/>
            <a:chExt cx="8388095" cy="413819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9962614-C8E4-44A5-9502-3184C5A69C0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49" name="Picture 48" descr="A close up of a sign&#10;&#10;Description automatically generated">
              <a:hlinkClick r:id="rId8"/>
              <a:extLst>
                <a:ext uri="{FF2B5EF4-FFF2-40B4-BE49-F238E27FC236}">
                  <a16:creationId xmlns:a16="http://schemas.microsoft.com/office/drawing/2014/main" id="{B6D03DDE-9CCB-46A1-BC8E-CDA50CA53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A280C21-57E9-4867-98AA-BB50CB249DB5}"/>
              </a:ext>
            </a:extLst>
          </p:cNvPr>
          <p:cNvGrpSpPr/>
          <p:nvPr/>
        </p:nvGrpSpPr>
        <p:grpSpPr>
          <a:xfrm>
            <a:off x="609600" y="3912322"/>
            <a:ext cx="8388095" cy="413819"/>
            <a:chOff x="609599" y="1589109"/>
            <a:chExt cx="8388095" cy="413819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1B388EE-4DE9-47B8-A188-718191259214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2" name="Picture 21" descr="A close up of a sign&#10;&#10;Description automatically generated">
              <a:hlinkClick r:id="rId9"/>
              <a:extLst>
                <a:ext uri="{FF2B5EF4-FFF2-40B4-BE49-F238E27FC236}">
                  <a16:creationId xmlns:a16="http://schemas.microsoft.com/office/drawing/2014/main" id="{F546A3D6-A908-4564-A389-033A237CC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C2A1DB9-3E4C-4365-95C2-A43ABA3E417B}"/>
              </a:ext>
            </a:extLst>
          </p:cNvPr>
          <p:cNvGrpSpPr/>
          <p:nvPr/>
        </p:nvGrpSpPr>
        <p:grpSpPr>
          <a:xfrm>
            <a:off x="609600" y="3541082"/>
            <a:ext cx="8388095" cy="413819"/>
            <a:chOff x="609599" y="1589109"/>
            <a:chExt cx="8388095" cy="41381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2445CD8-42C1-48F4-AF38-5828C2A8F317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5" name="Picture 24" descr="A close up of a sign&#10;&#10;Description automatically generated">
              <a:hlinkClick r:id="rId10"/>
              <a:extLst>
                <a:ext uri="{FF2B5EF4-FFF2-40B4-BE49-F238E27FC236}">
                  <a16:creationId xmlns:a16="http://schemas.microsoft.com/office/drawing/2014/main" id="{9FF25AA7-CACB-4C6E-BD99-6BC8099E9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9418EE3-749B-4BB6-9036-C3BCF9C3EF8A}"/>
              </a:ext>
            </a:extLst>
          </p:cNvPr>
          <p:cNvGrpSpPr/>
          <p:nvPr/>
        </p:nvGrpSpPr>
        <p:grpSpPr>
          <a:xfrm>
            <a:off x="609600" y="3169826"/>
            <a:ext cx="8388095" cy="413819"/>
            <a:chOff x="609599" y="1589109"/>
            <a:chExt cx="8388095" cy="4138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6FAC8F1-9EFD-4061-BDCB-F4EE592FBEAF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8" name="Picture 27" descr="A close up of a sign&#10;&#10;Description automatically generated">
              <a:hlinkClick r:id="rId11"/>
              <a:extLst>
                <a:ext uri="{FF2B5EF4-FFF2-40B4-BE49-F238E27FC236}">
                  <a16:creationId xmlns:a16="http://schemas.microsoft.com/office/drawing/2014/main" id="{96501A83-6D73-47B5-B55C-6DDA25DD8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820C15A-9F4F-4A89-933C-D639FD09C9A8}"/>
              </a:ext>
            </a:extLst>
          </p:cNvPr>
          <p:cNvGrpSpPr/>
          <p:nvPr/>
        </p:nvGrpSpPr>
        <p:grpSpPr>
          <a:xfrm>
            <a:off x="609600" y="2800418"/>
            <a:ext cx="8388095" cy="413819"/>
            <a:chOff x="609599" y="1589109"/>
            <a:chExt cx="8388095" cy="41381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60B013B5-F2BB-4802-BB28-5D9E574475C3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1" name="Picture 30" descr="A close up of a sign&#10;&#10;Description automatically generated">
              <a:hlinkClick r:id="rId12"/>
              <a:extLst>
                <a:ext uri="{FF2B5EF4-FFF2-40B4-BE49-F238E27FC236}">
                  <a16:creationId xmlns:a16="http://schemas.microsoft.com/office/drawing/2014/main" id="{155D43F2-2DB5-4B21-8B71-BA5DC81D17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080FFB-296D-4305-B79E-56FBC7E33BBB}"/>
              </a:ext>
            </a:extLst>
          </p:cNvPr>
          <p:cNvGrpSpPr/>
          <p:nvPr/>
        </p:nvGrpSpPr>
        <p:grpSpPr>
          <a:xfrm>
            <a:off x="609600" y="2432304"/>
            <a:ext cx="8388095" cy="413819"/>
            <a:chOff x="609599" y="1589109"/>
            <a:chExt cx="838809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0384DC0-EC27-41FB-A1CE-CAAE4E6B8E2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6" name="Picture 15" descr="A close up of a sign&#10;&#10;Description automatically generated">
              <a:hlinkClick r:id="rId13"/>
              <a:extLst>
                <a:ext uri="{FF2B5EF4-FFF2-40B4-BE49-F238E27FC236}">
                  <a16:creationId xmlns:a16="http://schemas.microsoft.com/office/drawing/2014/main" id="{50D2AC10-9960-4BE5-8BBF-6CF7CEF6B2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4420E63-B8A0-4930-BD82-D4843D705B6C}"/>
              </a:ext>
            </a:extLst>
          </p:cNvPr>
          <p:cNvGrpSpPr/>
          <p:nvPr/>
        </p:nvGrpSpPr>
        <p:grpSpPr>
          <a:xfrm>
            <a:off x="609600" y="2063402"/>
            <a:ext cx="8388095" cy="413819"/>
            <a:chOff x="609599" y="1589109"/>
            <a:chExt cx="8388095" cy="4138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B3DE557-E350-46AF-B1EE-C16323B04045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9" name="Picture 18" descr="A close up of a sign&#10;&#10;Description automatically generated">
              <a:hlinkClick r:id="rId14"/>
              <a:extLst>
                <a:ext uri="{FF2B5EF4-FFF2-40B4-BE49-F238E27FC236}">
                  <a16:creationId xmlns:a16="http://schemas.microsoft.com/office/drawing/2014/main" id="{7C457BF8-D7E0-499C-9547-07EFA60F7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80FD951-1A42-4E80-9546-331107C0EF3D}"/>
              </a:ext>
            </a:extLst>
          </p:cNvPr>
          <p:cNvGrpSpPr/>
          <p:nvPr/>
        </p:nvGrpSpPr>
        <p:grpSpPr>
          <a:xfrm>
            <a:off x="609600" y="1688498"/>
            <a:ext cx="8388095" cy="413819"/>
            <a:chOff x="609599" y="1589109"/>
            <a:chExt cx="8388095" cy="413819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0CA29D4-02B3-4C0E-94B9-6F8D55BA7AED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3" name="Picture 12" descr="A close up of a sign&#10;&#10;Description automatically generated">
              <a:hlinkClick r:id="rId15"/>
              <a:extLst>
                <a:ext uri="{FF2B5EF4-FFF2-40B4-BE49-F238E27FC236}">
                  <a16:creationId xmlns:a16="http://schemas.microsoft.com/office/drawing/2014/main" id="{020552B1-5BE8-4153-B7FA-E1060A00B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6E399C2-6786-4E52-A211-9F52AC3F1357}"/>
              </a:ext>
            </a:extLst>
          </p:cNvPr>
          <p:cNvGrpSpPr/>
          <p:nvPr/>
        </p:nvGrpSpPr>
        <p:grpSpPr>
          <a:xfrm>
            <a:off x="609600" y="1316736"/>
            <a:ext cx="8388095" cy="413819"/>
            <a:chOff x="609599" y="1579965"/>
            <a:chExt cx="8388095" cy="413819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25A4C85-D0E8-4556-8FE3-6D7B6525742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0277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0" name="Picture 9" descr="A close up of a sign&#10;&#10;Description automatically generated">
              <a:hlinkClick r:id="rId16"/>
              <a:extLst>
                <a:ext uri="{FF2B5EF4-FFF2-40B4-BE49-F238E27FC236}">
                  <a16:creationId xmlns:a16="http://schemas.microsoft.com/office/drawing/2014/main" id="{ABB94D14-1E50-47A3-8B7B-BFC6A4AFB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79965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36593E9A-5956-46E2-A551-B9D211A7B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A106E0-79F7-46DD-A2D1-A4CE17E80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03759-B1A7-4A74-952D-5D2DB895D1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307592"/>
            <a:ext cx="8851392" cy="5284405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>
                <a:solidFill>
                  <a:srgbClr val="6B9F25"/>
                </a:solidFill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2.1. Motivations</a:t>
            </a:r>
            <a:endParaRPr lang="ar-SA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solidFill>
                  <a:srgbClr val="6B9F25"/>
                </a:solidFill>
                <a:hlinkClick r:id="rId1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2.2. Writing a Simple Program</a:t>
            </a:r>
            <a:endParaRPr lang="ar-SA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solidFill>
                  <a:srgbClr val="6B9F25"/>
                </a:solidFill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2.3. Reading Input from the Console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hlinkClick r:id="rId20" action="ppaction://hlinksldjump"/>
              </a:rPr>
              <a:t>2.4. Identifiers</a:t>
            </a:r>
            <a:endParaRPr lang="en-US" dirty="0"/>
          </a:p>
          <a:p>
            <a:pPr algn="l"/>
            <a:r>
              <a:rPr lang="en-US" dirty="0">
                <a:hlinkClick r:id="rId21" action="ppaction://hlinksldjump"/>
              </a:rPr>
              <a:t>2.5. Variables, Assignment Statements, and Expressions</a:t>
            </a:r>
            <a:endParaRPr lang="ar-SA" dirty="0"/>
          </a:p>
          <a:p>
            <a:pPr algn="l"/>
            <a:r>
              <a:rPr lang="en-US" dirty="0">
                <a:hlinkClick r:id="rId22" action="ppaction://hlinksldjump"/>
              </a:rPr>
              <a:t>2.6. Simultaneous Assignments</a:t>
            </a:r>
            <a:endParaRPr lang="en-US" dirty="0"/>
          </a:p>
          <a:p>
            <a:pPr algn="l"/>
            <a:r>
              <a:rPr lang="en-US" dirty="0">
                <a:solidFill>
                  <a:schemeClr val="accent2"/>
                </a:solidFill>
                <a:hlinkClick r:id="rId23" action="ppaction://hlinksldjump"/>
              </a:rPr>
              <a:t>2.7.</a:t>
            </a:r>
            <a:r>
              <a:rPr lang="en-US" dirty="0">
                <a:hlinkClick r:id="rId23" action="ppaction://hlinksldjump"/>
              </a:rPr>
              <a:t> Named Constants</a:t>
            </a:r>
            <a:endParaRPr lang="ar-SA" dirty="0"/>
          </a:p>
          <a:p>
            <a:pPr algn="l"/>
            <a:r>
              <a:rPr lang="en-US" dirty="0">
                <a:hlinkClick r:id="rId24" action="ppaction://hlinksldjump"/>
              </a:rPr>
              <a:t>2.8. Numeric Data Types and Operators</a:t>
            </a:r>
            <a:endParaRPr lang="ar-SA" dirty="0"/>
          </a:p>
          <a:p>
            <a:pPr algn="l"/>
            <a:r>
              <a:rPr lang="en-US" dirty="0">
                <a:hlinkClick r:id="rId25" action="ppaction://hlinksldjump"/>
              </a:rPr>
              <a:t>2.9. Evaluating Expressions and Operator Precedence</a:t>
            </a:r>
            <a:endParaRPr lang="ar-SA" dirty="0"/>
          </a:p>
          <a:p>
            <a:pPr algn="l"/>
            <a:r>
              <a:rPr lang="en-US" dirty="0">
                <a:hlinkClick r:id="rId26" action="ppaction://hlinksldjump"/>
              </a:rPr>
              <a:t>2.10. Augmented Assignment Operators</a:t>
            </a:r>
            <a:endParaRPr lang="ar-SA" dirty="0"/>
          </a:p>
          <a:p>
            <a:pPr algn="l"/>
            <a:r>
              <a:rPr lang="en-US" dirty="0">
                <a:hlinkClick r:id="rId27" action="ppaction://hlinksldjump"/>
              </a:rPr>
              <a:t>2.11. Type Conversions and Rounding</a:t>
            </a:r>
            <a:endParaRPr lang="ar-SA" dirty="0"/>
          </a:p>
          <a:p>
            <a:pPr algn="l"/>
            <a:r>
              <a:rPr lang="en-US" dirty="0">
                <a:hlinkClick r:id="rId28" action="ppaction://hlinksldjump"/>
              </a:rPr>
              <a:t>2.12. Case Study: Displaying the Current Time</a:t>
            </a:r>
            <a:endParaRPr lang="ar-SA" dirty="0"/>
          </a:p>
          <a:p>
            <a:pPr algn="l"/>
            <a:r>
              <a:rPr lang="en-US" dirty="0">
                <a:hlinkClick r:id="rId29" action="ppaction://hlinksldjump"/>
              </a:rPr>
              <a:t>2.13. Software Development Process</a:t>
            </a:r>
            <a:endParaRPr lang="ar-SA" dirty="0"/>
          </a:p>
          <a:p>
            <a:pPr algn="l"/>
            <a:r>
              <a:rPr lang="en-US" dirty="0">
                <a:hlinkClick r:id="rId30" action="ppaction://hlinksldjump"/>
              </a:rPr>
              <a:t>2.14. Case Study: Computing Distances</a:t>
            </a:r>
            <a:endParaRPr lang="en-US" dirty="0"/>
          </a:p>
          <a:p>
            <a:endParaRPr lang="en-US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FA6D56B-B5AE-4BF8-99A4-A37448BCC709}"/>
              </a:ext>
            </a:extLst>
          </p:cNvPr>
          <p:cNvSpPr txBox="1">
            <a:spLocks/>
          </p:cNvSpPr>
          <p:nvPr/>
        </p:nvSpPr>
        <p:spPr>
          <a:xfrm>
            <a:off x="3171825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hlinkClick r:id="rId3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Programs</a:t>
            </a:r>
            <a:r>
              <a:rPr lang="en-US" dirty="0"/>
              <a:t> 	</a:t>
            </a:r>
            <a:r>
              <a:rPr lang="en-US" dirty="0"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 Points</a:t>
            </a:r>
            <a:r>
              <a:rPr lang="en-US" dirty="0"/>
              <a:t>	     </a:t>
            </a:r>
            <a:r>
              <a:rPr lang="en-US" dirty="0">
                <a:hlinkClick r:id="rId3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Labs</a:t>
            </a:r>
            <a:r>
              <a:rPr lang="en-US" dirty="0">
                <a:hlinkClick r:id="rId3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30593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  <a:p>
            <a:pPr lvl="1"/>
            <a:r>
              <a:rPr lang="en-US" sz="2400" dirty="0"/>
              <a:t>The second step is to compute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by assigning the result of the expression (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*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* </a:t>
            </a:r>
            <a:r>
              <a:rPr lang="en-US" sz="2400" dirty="0">
                <a:solidFill>
                  <a:schemeClr val="tx2"/>
                </a:solidFill>
              </a:rPr>
              <a:t>3.14159</a:t>
            </a:r>
            <a:r>
              <a:rPr lang="en-US" sz="2400" dirty="0"/>
              <a:t>) to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.</a:t>
            </a:r>
          </a:p>
          <a:p>
            <a:pPr lvl="2"/>
            <a:r>
              <a:rPr lang="en-US" sz="1800" dirty="0"/>
              <a:t>Note that:  </a:t>
            </a:r>
            <a:r>
              <a:rPr lang="en-US" sz="1800" b="1" dirty="0"/>
              <a:t>π = 3.14159</a:t>
            </a:r>
            <a:r>
              <a:rPr lang="en-US" sz="1800" dirty="0"/>
              <a:t>, so we can rewrite the equation (</a:t>
            </a:r>
            <a:r>
              <a:rPr lang="en-US" sz="1800" b="1" dirty="0"/>
              <a:t>area = radius x radius x π</a:t>
            </a:r>
            <a:r>
              <a:rPr lang="en-US" sz="1800" dirty="0"/>
              <a:t>) to be (</a:t>
            </a:r>
            <a:r>
              <a:rPr lang="en-US" sz="1800" b="1" dirty="0"/>
              <a:t>area = radius x radius x 3.14159</a:t>
            </a:r>
            <a:r>
              <a:rPr lang="en-US" sz="1800" dirty="0"/>
              <a:t>).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DC952E-015A-4919-821A-40EDD520C3DE}"/>
              </a:ext>
            </a:extLst>
          </p:cNvPr>
          <p:cNvGrpSpPr/>
          <p:nvPr/>
        </p:nvGrpSpPr>
        <p:grpSpPr>
          <a:xfrm>
            <a:off x="160413" y="4018061"/>
            <a:ext cx="8837282" cy="2474186"/>
            <a:chOff x="146303" y="3738802"/>
            <a:chExt cx="8837282" cy="24741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48B2130-3CCB-43D3-9361-EE453FC2D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48" y="4058551"/>
              <a:ext cx="8437737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1: Assign a value to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2: Compute area</a:t>
              </a: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b="1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3: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E928816-8364-429D-8EB6-09D6287BCF5F}"/>
                </a:ext>
              </a:extLst>
            </p:cNvPr>
            <p:cNvSpPr txBox="1"/>
            <p:nvPr/>
          </p:nvSpPr>
          <p:spPr>
            <a:xfrm>
              <a:off x="146383" y="3738802"/>
              <a:ext cx="1838627" cy="292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4F4FE1B-9729-4886-AEFE-E55A537E4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303" y="4027774"/>
              <a:ext cx="399546" cy="218521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AF11FD-6DC4-4DD1-8D09-0B7FE3DD9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4" name="Picture 13">
            <a:hlinkClick r:id="rId3" action="ppaction://hlinksldjump"/>
            <a:extLst>
              <a:ext uri="{FF2B5EF4-FFF2-40B4-BE49-F238E27FC236}">
                <a16:creationId xmlns:a16="http://schemas.microsoft.com/office/drawing/2014/main" id="{AB94A1A8-07A8-4D30-A811-CF9FEBD9783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3364DF0-A504-4E5E-83D6-FBCEAB03C32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1837115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  <a:p>
            <a:pPr lvl="1"/>
            <a:r>
              <a:rPr lang="en-US" sz="2400" dirty="0"/>
              <a:t>The final step is to display the value of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on the console by using Python’s </a:t>
            </a:r>
            <a:r>
              <a:rPr lang="en-US" sz="2400" dirty="0">
                <a:solidFill>
                  <a:srgbClr val="7030A0"/>
                </a:solidFill>
              </a:rPr>
              <a:t>print</a:t>
            </a:r>
            <a:r>
              <a:rPr lang="en-US" sz="2400" dirty="0"/>
              <a:t> function.</a:t>
            </a:r>
            <a:endParaRPr lang="en-US" sz="2800" dirty="0"/>
          </a:p>
          <a:p>
            <a:pPr lvl="1"/>
            <a:endParaRPr lang="en-US" sz="28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92B91B-3F18-4745-8F6C-A77C6E4EFD68}"/>
              </a:ext>
            </a:extLst>
          </p:cNvPr>
          <p:cNvGrpSpPr/>
          <p:nvPr/>
        </p:nvGrpSpPr>
        <p:grpSpPr>
          <a:xfrm>
            <a:off x="160413" y="4018061"/>
            <a:ext cx="8837282" cy="2474186"/>
            <a:chOff x="146303" y="3738802"/>
            <a:chExt cx="8837282" cy="24741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487A7E8-347D-4FD8-94BF-158A5428D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848" y="4027773"/>
              <a:ext cx="8437737" cy="21852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1: Assign a value to radius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2: Compute area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Step 3: Display results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b="1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b="1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b="1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b="1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CD1C30-C32E-4EFF-A425-8DBE069DF16B}"/>
                </a:ext>
              </a:extLst>
            </p:cNvPr>
            <p:cNvSpPr txBox="1"/>
            <p:nvPr/>
          </p:nvSpPr>
          <p:spPr>
            <a:xfrm>
              <a:off x="146383" y="3738802"/>
              <a:ext cx="1838627" cy="2923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760D24-966A-468E-8DA8-C6ABFF87A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303" y="4027774"/>
              <a:ext cx="399546" cy="218521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AD93D82-E3BD-43EB-AB1D-D6675C0D0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4" name="Picture 13">
            <a:hlinkClick r:id="rId3" action="ppaction://hlinksldjump"/>
            <a:extLst>
              <a:ext uri="{FF2B5EF4-FFF2-40B4-BE49-F238E27FC236}">
                <a16:creationId xmlns:a16="http://schemas.microsoft.com/office/drawing/2014/main" id="{0270AAB8-482F-4051-8D86-9DDBDA482E8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0B92B11-05C3-4DF4-AE27-96C122502DF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776220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dirty="0"/>
              <a:t>Write a program that will calculate the area of a circle.</a:t>
            </a:r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909C6F4-4B7F-42E4-A503-3128B9EB7974}"/>
              </a:ext>
            </a:extLst>
          </p:cNvPr>
          <p:cNvGrpSpPr/>
          <p:nvPr/>
        </p:nvGrpSpPr>
        <p:grpSpPr>
          <a:xfrm>
            <a:off x="160238" y="2609905"/>
            <a:ext cx="8851392" cy="2470511"/>
            <a:chOff x="160238" y="2801202"/>
            <a:chExt cx="8851392" cy="24351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166D893-8061-49D0-949D-FCDB13A519EA}"/>
                </a:ext>
              </a:extLst>
            </p:cNvPr>
            <p:cNvSpPr txBox="1"/>
            <p:nvPr/>
          </p:nvSpPr>
          <p:spPr>
            <a:xfrm>
              <a:off x="160238" y="2801202"/>
              <a:ext cx="2376297" cy="28820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3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19B517-7553-40DE-8F4D-6EF15BB15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84" y="3089409"/>
              <a:ext cx="8451846" cy="21469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value to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0D89982-F164-4D6A-8B8B-3CF919981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89409"/>
              <a:ext cx="399546" cy="214696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9591C79-133C-4EE2-B9B2-7A4B6BF77CC9}"/>
              </a:ext>
            </a:extLst>
          </p:cNvPr>
          <p:cNvGrpSpPr/>
          <p:nvPr/>
        </p:nvGrpSpPr>
        <p:grpSpPr>
          <a:xfrm>
            <a:off x="146303" y="5409430"/>
            <a:ext cx="8851392" cy="551364"/>
            <a:chOff x="769637" y="4818959"/>
            <a:chExt cx="8851392" cy="55136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A0F20F2-1D3F-492E-9945-C11C4B57C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911608"/>
              <a:ext cx="8173988" cy="369332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area for the circle of radius  20  is  1256.636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90E4E4E8-EA25-4130-AE20-E96219F7A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D93E8-6ED8-4A86-9E43-C0E580E2F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3" name="Picture 12">
            <a:hlinkClick r:id="rId4" action="ppaction://hlinksldjump"/>
            <a:extLst>
              <a:ext uri="{FF2B5EF4-FFF2-40B4-BE49-F238E27FC236}">
                <a16:creationId xmlns:a16="http://schemas.microsoft.com/office/drawing/2014/main" id="{0230E298-45DF-468E-B49F-90350BD0CD8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A8473764-1603-40CF-BED4-20F357651C3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B5A167E-E070-4167-AFC4-C1422187E163}"/>
              </a:ext>
            </a:extLst>
          </p:cNvPr>
          <p:cNvGrpSpPr/>
          <p:nvPr/>
        </p:nvGrpSpPr>
        <p:grpSpPr>
          <a:xfrm>
            <a:off x="8153124" y="2902293"/>
            <a:ext cx="830638" cy="386966"/>
            <a:chOff x="8133802" y="1326921"/>
            <a:chExt cx="830638" cy="38696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95E57AF-4FB5-4FBF-8892-B485EAE69C26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TextBox 18">
              <a:hlinkClick r:id="rId7"/>
              <a:extLst>
                <a:ext uri="{FF2B5EF4-FFF2-40B4-BE49-F238E27FC236}">
                  <a16:creationId xmlns:a16="http://schemas.microsoft.com/office/drawing/2014/main" id="{7BC2BF59-A511-4670-A915-2A606628D8E4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C11C3A2-1026-45C8-ADB2-5C90681CA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5329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2566938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15898"/>
              <a:gd name="adj2" fmla="val 146618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It is a comment. Do Nothing.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18A9A-D8D2-46DB-8A3B-586EC3807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6</a:t>
            </a:r>
            <a:endParaRPr lang="en-US" dirty="0"/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B97CD422-9196-44E1-89FD-BA0AD37C514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BDB0554-76E8-48E1-98C8-D161EDE7612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ABB3B78-CAF5-4C25-97B2-932FB77DECA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9" name="Picture 18">
              <a:hlinkClick r:id="rId6" action="ppaction://hlinksldjump"/>
              <a:extLst>
                <a:ext uri="{FF2B5EF4-FFF2-40B4-BE49-F238E27FC236}">
                  <a16:creationId xmlns:a16="http://schemas.microsoft.com/office/drawing/2014/main" id="{3F9E879F-E118-408E-B427-C5D3A0968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0" name="Picture 19">
              <a:hlinkClick r:id="rId8" action="ppaction://hlinksldjump"/>
              <a:extLst>
                <a:ext uri="{FF2B5EF4-FFF2-40B4-BE49-F238E27FC236}">
                  <a16:creationId xmlns:a16="http://schemas.microsoft.com/office/drawing/2014/main" id="{498ADC11-DDB3-4425-BEE2-E9E2C9A84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3A93E186-5968-4BCC-87ED-540293CFCA6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192404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2852388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15054"/>
              <a:gd name="adj2" fmla="val 187855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Assign 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radius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70D55-E6C8-4F22-B747-B048BE09ECDC}"/>
              </a:ext>
            </a:extLst>
          </p:cNvPr>
          <p:cNvGrpSpPr/>
          <p:nvPr/>
        </p:nvGrpSpPr>
        <p:grpSpPr>
          <a:xfrm>
            <a:off x="6453845" y="2831857"/>
            <a:ext cx="2341563" cy="366713"/>
            <a:chOff x="6472721" y="2332911"/>
            <a:chExt cx="2341563" cy="366713"/>
          </a:xfrm>
        </p:grpSpPr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41B46C8E-3542-4BF7-A238-CB9641B3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2358311"/>
              <a:ext cx="1524000" cy="3063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1800" b="1" dirty="0">
                  <a:solidFill>
                    <a:schemeClr val="tx2"/>
                  </a:solidFill>
                </a:rPr>
                <a:t>20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33E6E63A-DE2F-4123-A24D-336D75389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2332911"/>
              <a:ext cx="838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radius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FB0E0-AD92-436E-8F43-946715943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6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AB0FD95D-5754-491C-83A9-BB0A6FD296F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26DC3694-E778-4A18-933F-2AA1F96CA0C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F3185C-4D30-4A12-809F-417224D8FEE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526005EE-AFA1-40EA-ACBB-CDDE0B3D2CB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3EEB36AA-D08C-4A0C-8E52-A0FD539B4D7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D8C55423-E8ED-4D07-ACE6-1FA2E1C6A35E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2007203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3313785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14210"/>
              <a:gd name="adj2" fmla="val 260432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It is a comment. Do Nothing.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70D55-E6C8-4F22-B747-B048BE09ECDC}"/>
              </a:ext>
            </a:extLst>
          </p:cNvPr>
          <p:cNvGrpSpPr/>
          <p:nvPr/>
        </p:nvGrpSpPr>
        <p:grpSpPr>
          <a:xfrm>
            <a:off x="6453845" y="2831857"/>
            <a:ext cx="2341563" cy="366713"/>
            <a:chOff x="6472721" y="2332911"/>
            <a:chExt cx="2341563" cy="366713"/>
          </a:xfrm>
        </p:grpSpPr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41B46C8E-3542-4BF7-A238-CB9641B3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2358311"/>
              <a:ext cx="1524000" cy="3063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1800" dirty="0">
                  <a:solidFill>
                    <a:schemeClr val="tx2"/>
                  </a:solidFill>
                </a:rPr>
                <a:t>20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33E6E63A-DE2F-4123-A24D-336D75389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2332911"/>
              <a:ext cx="838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radius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03BC3-B913-4634-BE91-D2739AF4D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6</a:t>
            </a:r>
          </a:p>
        </p:txBody>
      </p:sp>
      <p:pic>
        <p:nvPicPr>
          <p:cNvPr id="16" name="Picture 15">
            <a:hlinkClick r:id="rId3" action="ppaction://hlinksldjump"/>
            <a:extLst>
              <a:ext uri="{FF2B5EF4-FFF2-40B4-BE49-F238E27FC236}">
                <a16:creationId xmlns:a16="http://schemas.microsoft.com/office/drawing/2014/main" id="{66C0798C-9CFD-4C96-9A8A-0FF2EB738E0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0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9586D87-8C62-4B9A-B832-7179A487421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617A53-0E8B-4129-849A-F2DD2F5D94B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20285DCD-32BE-47B5-8388-83C23DA3A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5A673C4A-D337-4307-BEA0-902D7651E10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59D8DE54-E20D-42B5-AFCF-2B02965BEDA2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70466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3582083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18148"/>
              <a:gd name="adj2" fmla="val 311566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Assign the result (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1256.636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 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area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70D55-E6C8-4F22-B747-B048BE09ECDC}"/>
              </a:ext>
            </a:extLst>
          </p:cNvPr>
          <p:cNvGrpSpPr/>
          <p:nvPr/>
        </p:nvGrpSpPr>
        <p:grpSpPr>
          <a:xfrm>
            <a:off x="6453845" y="2831857"/>
            <a:ext cx="2341563" cy="366713"/>
            <a:chOff x="6472721" y="2332911"/>
            <a:chExt cx="2341563" cy="366713"/>
          </a:xfrm>
        </p:grpSpPr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41B46C8E-3542-4BF7-A238-CB9641B3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2358311"/>
              <a:ext cx="1524000" cy="3063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1800" dirty="0">
                  <a:solidFill>
                    <a:schemeClr val="tx2"/>
                  </a:solidFill>
                </a:rPr>
                <a:t>20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33E6E63A-DE2F-4123-A24D-336D75389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2332911"/>
              <a:ext cx="838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radius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CC7DDD-BA4E-4CF7-A41B-8FB2D8501FE8}"/>
              </a:ext>
            </a:extLst>
          </p:cNvPr>
          <p:cNvGrpSpPr/>
          <p:nvPr/>
        </p:nvGrpSpPr>
        <p:grpSpPr>
          <a:xfrm>
            <a:off x="6472721" y="3561553"/>
            <a:ext cx="2341563" cy="366712"/>
            <a:chOff x="6472721" y="3518815"/>
            <a:chExt cx="2341563" cy="366712"/>
          </a:xfrm>
        </p:grpSpPr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42BA30CD-D853-488F-A586-9957BB5C4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3544215"/>
              <a:ext cx="1524000" cy="3063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b="1" dirty="0">
                  <a:solidFill>
                    <a:schemeClr val="tx2"/>
                  </a:solidFill>
                </a:rPr>
                <a:t>1256.636</a:t>
              </a:r>
            </a:p>
          </p:txBody>
        </p:sp>
        <p:sp>
          <p:nvSpPr>
            <p:cNvPr id="22" name="Text Box 11">
              <a:extLst>
                <a:ext uri="{FF2B5EF4-FFF2-40B4-BE49-F238E27FC236}">
                  <a16:creationId xmlns:a16="http://schemas.microsoft.com/office/drawing/2014/main" id="{C9C470F1-C7F3-4880-9E61-BC19D1F26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3518815"/>
              <a:ext cx="838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area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AEED4-14D9-400D-B0CE-F8DB69AD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6</a:t>
            </a:r>
          </a:p>
        </p:txBody>
      </p:sp>
      <p:pic>
        <p:nvPicPr>
          <p:cNvPr id="23" name="Picture 22">
            <a:hlinkClick r:id="rId3" action="ppaction://hlinksldjump"/>
            <a:extLst>
              <a:ext uri="{FF2B5EF4-FFF2-40B4-BE49-F238E27FC236}">
                <a16:creationId xmlns:a16="http://schemas.microsoft.com/office/drawing/2014/main" id="{7736C55E-DD0A-4EFF-A18C-A17713BDA0D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046DD84-FA09-4EF0-B51F-4DF8C33A9F3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F0AE59A-7EE7-4A54-B65A-9EE28B535B1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0845D704-D742-4869-83B6-CAC3E5424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510CAEAF-9375-4A3B-B8A4-F5F6AA879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A6D02C1C-26BA-4087-89EF-FFD6136F291C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3866930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4081885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17585"/>
              <a:gd name="adj2" fmla="val 387442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It is a comment. Do Nothing.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70D55-E6C8-4F22-B747-B048BE09ECDC}"/>
              </a:ext>
            </a:extLst>
          </p:cNvPr>
          <p:cNvGrpSpPr/>
          <p:nvPr/>
        </p:nvGrpSpPr>
        <p:grpSpPr>
          <a:xfrm>
            <a:off x="6453845" y="2831857"/>
            <a:ext cx="2341563" cy="366713"/>
            <a:chOff x="6472721" y="2332911"/>
            <a:chExt cx="2341563" cy="366713"/>
          </a:xfrm>
        </p:grpSpPr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41B46C8E-3542-4BF7-A238-CB9641B3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2358311"/>
              <a:ext cx="1524000" cy="3063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1800" dirty="0">
                  <a:solidFill>
                    <a:schemeClr val="tx2"/>
                  </a:solidFill>
                </a:rPr>
                <a:t>20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33E6E63A-DE2F-4123-A24D-336D75389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2332911"/>
              <a:ext cx="838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radius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CC7DDD-BA4E-4CF7-A41B-8FB2D8501FE8}"/>
              </a:ext>
            </a:extLst>
          </p:cNvPr>
          <p:cNvGrpSpPr/>
          <p:nvPr/>
        </p:nvGrpSpPr>
        <p:grpSpPr>
          <a:xfrm>
            <a:off x="6472721" y="3561553"/>
            <a:ext cx="2341563" cy="366712"/>
            <a:chOff x="6472721" y="3518815"/>
            <a:chExt cx="2341563" cy="366712"/>
          </a:xfrm>
        </p:grpSpPr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42BA30CD-D853-488F-A586-9957BB5C4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3544215"/>
              <a:ext cx="1524000" cy="3063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dirty="0">
                  <a:solidFill>
                    <a:schemeClr val="tx2"/>
                  </a:solidFill>
                </a:rPr>
                <a:t>1256.636</a:t>
              </a:r>
            </a:p>
          </p:txBody>
        </p:sp>
        <p:sp>
          <p:nvSpPr>
            <p:cNvPr id="22" name="Text Box 11">
              <a:extLst>
                <a:ext uri="{FF2B5EF4-FFF2-40B4-BE49-F238E27FC236}">
                  <a16:creationId xmlns:a16="http://schemas.microsoft.com/office/drawing/2014/main" id="{C9C470F1-C7F3-4880-9E61-BC19D1F26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3518815"/>
              <a:ext cx="838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area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F38A7A-FF3D-493C-A28C-D88415A97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6</a:t>
            </a:r>
          </a:p>
        </p:txBody>
      </p:sp>
      <p:pic>
        <p:nvPicPr>
          <p:cNvPr id="23" name="Picture 22">
            <a:hlinkClick r:id="rId3" action="ppaction://hlinksldjump"/>
            <a:extLst>
              <a:ext uri="{FF2B5EF4-FFF2-40B4-BE49-F238E27FC236}">
                <a16:creationId xmlns:a16="http://schemas.microsoft.com/office/drawing/2014/main" id="{CB1D609A-26EA-4341-9AFB-ACADE6FC0DE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00B5134-1E52-4DEE-B048-C66C1516707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2DDB610-1E5F-4D14-B44C-99BE847933F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6" action="ppaction://hlinksldjump"/>
              <a:extLst>
                <a:ext uri="{FF2B5EF4-FFF2-40B4-BE49-F238E27FC236}">
                  <a16:creationId xmlns:a16="http://schemas.microsoft.com/office/drawing/2014/main" id="{996745F3-6BD5-401A-91D7-7CC59B9B0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8" action="ppaction://hlinksldjump"/>
              <a:extLst>
                <a:ext uri="{FF2B5EF4-FFF2-40B4-BE49-F238E27FC236}">
                  <a16:creationId xmlns:a16="http://schemas.microsoft.com/office/drawing/2014/main" id="{E69B4155-9C47-424C-AE4F-AC2BF236D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D6202261-5487-4F22-9F07-C9A464849F72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11904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F9C8672-AA17-405F-9584-1CA360AA103A}"/>
              </a:ext>
            </a:extLst>
          </p:cNvPr>
          <p:cNvGrpSpPr/>
          <p:nvPr/>
        </p:nvGrpSpPr>
        <p:grpSpPr>
          <a:xfrm>
            <a:off x="145759" y="2264260"/>
            <a:ext cx="8837112" cy="2414953"/>
            <a:chOff x="153059" y="2024925"/>
            <a:chExt cx="8837112" cy="24149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B81971-62C2-4727-8521-2A3FD6B72656}"/>
                </a:ext>
              </a:extLst>
            </p:cNvPr>
            <p:cNvSpPr txBox="1"/>
            <p:nvPr/>
          </p:nvSpPr>
          <p:spPr>
            <a:xfrm>
              <a:off x="153059" y="2024925"/>
              <a:ext cx="2920376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AADC5DC-B09D-41DC-9378-DF1717BF6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316220"/>
              <a:ext cx="845069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6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6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65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7A6DC9-0A75-45C7-B24F-D9F040CB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332704"/>
              <a:ext cx="385646" cy="210717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4E400EE-03DE-409A-8E99-283783421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18FBE0-6354-4317-A2D2-17A6E332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28</a:t>
            </a:fld>
            <a:endParaRPr lang="en-US" alt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634911-FCCD-4971-8D72-5A4A9926412C}"/>
              </a:ext>
            </a:extLst>
          </p:cNvPr>
          <p:cNvSpPr/>
          <p:nvPr/>
        </p:nvSpPr>
        <p:spPr>
          <a:xfrm>
            <a:off x="145759" y="4350183"/>
            <a:ext cx="8837112" cy="307777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utoShape 5">
            <a:extLst>
              <a:ext uri="{FF2B5EF4-FFF2-40B4-BE49-F238E27FC236}">
                <a16:creationId xmlns:a16="http://schemas.microsoft.com/office/drawing/2014/main" id="{A16BB08B-8A99-44C7-BB4D-681955F78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8482" y="1473287"/>
            <a:ext cx="3611666" cy="615950"/>
          </a:xfrm>
          <a:prstGeom prst="wedgeRoundRectCallout">
            <a:avLst>
              <a:gd name="adj1" fmla="val 28556"/>
              <a:gd name="adj2" fmla="val 422081"/>
              <a:gd name="adj3" fmla="val 16667"/>
            </a:avLst>
          </a:prstGeom>
          <a:ln>
            <a:solidFill>
              <a:schemeClr val="bg1">
                <a:lumMod val="50000"/>
              </a:schemeClr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Print the message to the console.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F70D55-E6C8-4F22-B747-B048BE09ECDC}"/>
              </a:ext>
            </a:extLst>
          </p:cNvPr>
          <p:cNvGrpSpPr/>
          <p:nvPr/>
        </p:nvGrpSpPr>
        <p:grpSpPr>
          <a:xfrm>
            <a:off x="6453845" y="2831857"/>
            <a:ext cx="2341563" cy="366713"/>
            <a:chOff x="6472721" y="2332911"/>
            <a:chExt cx="2341563" cy="366713"/>
          </a:xfrm>
        </p:grpSpPr>
        <p:sp>
          <p:nvSpPr>
            <p:cNvPr id="18" name="Rectangle 8">
              <a:extLst>
                <a:ext uri="{FF2B5EF4-FFF2-40B4-BE49-F238E27FC236}">
                  <a16:creationId xmlns:a16="http://schemas.microsoft.com/office/drawing/2014/main" id="{41B46C8E-3542-4BF7-A238-CB9641B3E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2358311"/>
              <a:ext cx="1524000" cy="306388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sz="1800" dirty="0">
                  <a:solidFill>
                    <a:schemeClr val="tx2"/>
                  </a:solidFill>
                </a:rPr>
                <a:t>20</a:t>
              </a:r>
            </a:p>
          </p:txBody>
        </p:sp>
        <p:sp>
          <p:nvSpPr>
            <p:cNvPr id="19" name="Text Box 9">
              <a:extLst>
                <a:ext uri="{FF2B5EF4-FFF2-40B4-BE49-F238E27FC236}">
                  <a16:creationId xmlns:a16="http://schemas.microsoft.com/office/drawing/2014/main" id="{33E6E63A-DE2F-4123-A24D-336D75389E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2332911"/>
              <a:ext cx="838200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radius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CC7DDD-BA4E-4CF7-A41B-8FB2D8501FE8}"/>
              </a:ext>
            </a:extLst>
          </p:cNvPr>
          <p:cNvGrpSpPr/>
          <p:nvPr/>
        </p:nvGrpSpPr>
        <p:grpSpPr>
          <a:xfrm>
            <a:off x="6472721" y="3561553"/>
            <a:ext cx="2341563" cy="366712"/>
            <a:chOff x="6472721" y="3518815"/>
            <a:chExt cx="2341563" cy="366712"/>
          </a:xfrm>
        </p:grpSpPr>
        <p:sp>
          <p:nvSpPr>
            <p:cNvPr id="21" name="Rectangle 10">
              <a:extLst>
                <a:ext uri="{FF2B5EF4-FFF2-40B4-BE49-F238E27FC236}">
                  <a16:creationId xmlns:a16="http://schemas.microsoft.com/office/drawing/2014/main" id="{42BA30CD-D853-488F-A586-9957BB5C4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0284" y="3544215"/>
              <a:ext cx="1524000" cy="3063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lIns="9144" tIns="9144" rIns="9144" bIns="9144" anchor="ctr"/>
            <a:lstStyle/>
            <a:p>
              <a:pPr algn="ctr"/>
              <a:r>
                <a:rPr lang="en-US" altLang="en-US" dirty="0">
                  <a:solidFill>
                    <a:schemeClr val="tx2"/>
                  </a:solidFill>
                </a:rPr>
                <a:t>1256.636</a:t>
              </a:r>
            </a:p>
          </p:txBody>
        </p:sp>
        <p:sp>
          <p:nvSpPr>
            <p:cNvPr id="22" name="Text Box 11">
              <a:extLst>
                <a:ext uri="{FF2B5EF4-FFF2-40B4-BE49-F238E27FC236}">
                  <a16:creationId xmlns:a16="http://schemas.microsoft.com/office/drawing/2014/main" id="{C9C470F1-C7F3-4880-9E61-BC19D1F267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72721" y="3518815"/>
              <a:ext cx="838200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US" altLang="en-US" sz="1800" dirty="0"/>
                <a:t>area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700FA2E8-BECE-47BB-8C2F-A1E3FC80C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210" y="4909804"/>
            <a:ext cx="5541580" cy="14763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0F6A6A-32CF-4900-B257-D1A5ABAF0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6</a:t>
            </a:r>
          </a:p>
        </p:txBody>
      </p:sp>
      <p:pic>
        <p:nvPicPr>
          <p:cNvPr id="24" name="Picture 23">
            <a:hlinkClick r:id="rId4" action="ppaction://hlinksldjump"/>
            <a:extLst>
              <a:ext uri="{FF2B5EF4-FFF2-40B4-BE49-F238E27FC236}">
                <a16:creationId xmlns:a16="http://schemas.microsoft.com/office/drawing/2014/main" id="{4EC5055C-3D8B-4600-850F-0EEF3DF44AF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70C04D8-6726-49F2-BE7F-EF157B1BB2A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053EFDF-6D9B-4CF8-9FD7-503D51A8A29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A4AC9EFA-FD46-4FB4-B5A0-71B1C03A8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9" action="ppaction://hlinksldjump"/>
              <a:extLst>
                <a:ext uri="{FF2B5EF4-FFF2-40B4-BE49-F238E27FC236}">
                  <a16:creationId xmlns:a16="http://schemas.microsoft.com/office/drawing/2014/main" id="{F6B48492-69C5-4FF9-BDE9-1F97063D8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0348F094-F573-4479-8908-261A6839B915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Program 1</a:t>
            </a:r>
          </a:p>
        </p:txBody>
      </p:sp>
    </p:spTree>
    <p:extLst>
      <p:ext uri="{BB962C8B-B14F-4D97-AF65-F5344CB8AC3E}">
        <p14:creationId xmlns:p14="http://schemas.microsoft.com/office/powerpoint/2010/main" val="2499293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968140"/>
            <a:ext cx="8851392" cy="3603230"/>
          </a:xfrm>
        </p:spPr>
        <p:txBody>
          <a:bodyPr>
            <a:normAutofit/>
          </a:bodyPr>
          <a:lstStyle/>
          <a:p>
            <a:r>
              <a:rPr lang="en-US" sz="2400" dirty="0"/>
              <a:t>Variables such as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reference </a:t>
            </a:r>
            <a:r>
              <a:rPr lang="en-US" sz="2400" dirty="0">
                <a:solidFill>
                  <a:schemeClr val="accent2"/>
                </a:solidFill>
              </a:rPr>
              <a:t>values</a:t>
            </a:r>
            <a:r>
              <a:rPr lang="en-US" sz="2400" dirty="0"/>
              <a:t> stored in memory.</a:t>
            </a:r>
          </a:p>
          <a:p>
            <a:r>
              <a:rPr lang="en-US" sz="2400" dirty="0"/>
              <a:t>Every variable has a </a:t>
            </a:r>
            <a:r>
              <a:rPr lang="en-US" sz="2400" dirty="0">
                <a:solidFill>
                  <a:schemeClr val="accent2"/>
                </a:solidFill>
              </a:rPr>
              <a:t>name</a:t>
            </a:r>
            <a:r>
              <a:rPr lang="en-US" sz="2400" dirty="0"/>
              <a:t> that refers to a value.</a:t>
            </a:r>
          </a:p>
          <a:p>
            <a:r>
              <a:rPr lang="en-US" sz="2400" dirty="0"/>
              <a:t>You can </a:t>
            </a:r>
            <a:r>
              <a:rPr lang="en-US" sz="2400" dirty="0">
                <a:solidFill>
                  <a:schemeClr val="accent2"/>
                </a:solidFill>
              </a:rPr>
              <a:t>assign a value </a:t>
            </a:r>
            <a:r>
              <a:rPr lang="en-US" sz="2400" dirty="0"/>
              <a:t>to 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using the </a:t>
            </a:r>
            <a:r>
              <a:rPr lang="en-US" sz="2400" dirty="0">
                <a:solidFill>
                  <a:schemeClr val="accent2"/>
                </a:solidFill>
              </a:rPr>
              <a:t>syntax</a:t>
            </a:r>
            <a:r>
              <a:rPr lang="en-US" sz="2400" dirty="0"/>
              <a:t> as shown </a:t>
            </a:r>
            <a:br>
              <a:rPr lang="en-US" sz="2400" dirty="0"/>
            </a:br>
            <a:r>
              <a:rPr lang="en-US" sz="2400" dirty="0"/>
              <a:t>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r>
              <a:rPr lang="en-US" sz="2400" dirty="0"/>
              <a:t>This </a:t>
            </a:r>
            <a:r>
              <a:rPr lang="en-US" sz="2400" dirty="0">
                <a:solidFill>
                  <a:schemeClr val="accent2"/>
                </a:solidFill>
              </a:rPr>
              <a:t>statement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assigns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2"/>
                </a:solidFill>
              </a:rPr>
              <a:t>20</a:t>
            </a:r>
            <a:r>
              <a:rPr lang="en-US" sz="2400" dirty="0"/>
              <a:t> to the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. So now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references</a:t>
            </a:r>
            <a:r>
              <a:rPr lang="en-US" sz="2400" dirty="0"/>
              <a:t> the value </a:t>
            </a:r>
            <a:r>
              <a:rPr lang="en-US" sz="2400" dirty="0">
                <a:solidFill>
                  <a:schemeClr val="tx2"/>
                </a:solidFill>
              </a:rPr>
              <a:t>20</a:t>
            </a:r>
            <a:r>
              <a:rPr lang="en-US" sz="2400" dirty="0"/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82BF820-A93F-4272-B5CD-007193BD4FDB}"/>
              </a:ext>
            </a:extLst>
          </p:cNvPr>
          <p:cNvGrpSpPr/>
          <p:nvPr/>
        </p:nvGrpSpPr>
        <p:grpSpPr>
          <a:xfrm>
            <a:off x="705031" y="1086295"/>
            <a:ext cx="7733938" cy="1814726"/>
            <a:chOff x="1068656" y="4895615"/>
            <a:chExt cx="7733938" cy="181472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7EC210-0CB4-4DAD-82EF-132EAEF9E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391" y="5140681"/>
              <a:ext cx="7451203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116C9A-1267-4555-91F5-1B6AAF7E2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5140681"/>
              <a:ext cx="28273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8DAED2-FB6D-4088-99DF-4F04F75420AB}"/>
                </a:ext>
              </a:extLst>
            </p:cNvPr>
            <p:cNvSpPr txBox="1"/>
            <p:nvPr/>
          </p:nvSpPr>
          <p:spPr>
            <a:xfrm>
              <a:off x="1068656" y="4895615"/>
              <a:ext cx="1908314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B1A073E4-AAAD-499B-ABC5-119F4CC69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523" y="5079610"/>
            <a:ext cx="882317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267FA0-6687-4234-A8CF-F4B003000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3" name="Picture 12">
            <a:hlinkClick r:id="rId3" action="ppaction://hlinksldjump"/>
            <a:extLst>
              <a:ext uri="{FF2B5EF4-FFF2-40B4-BE49-F238E27FC236}">
                <a16:creationId xmlns:a16="http://schemas.microsoft.com/office/drawing/2014/main" id="{7E231A98-EAB7-4235-89CB-D0F96F7218E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B4CB3895-C64A-4AC6-BCE7-23D4FF744AD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2622392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5B1F-C3C1-462F-8156-7D7135A5B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EE725-D32F-4C2D-86D9-6D69904F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EBB39-EE9D-4F8F-8C2F-AEB1D9343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1: Compute Area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Program 2: Compute Area With Console Input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Program 3: Compute Average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Program 4: Compute Average With Simultaneous Assignment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Program 5: Compute Area with a Constant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Program 6: Convert Time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Problem 7: Keeping Two Digits After Decimal Points</a:t>
            </a:r>
            <a:endParaRPr lang="en-US" dirty="0"/>
          </a:p>
          <a:p>
            <a:r>
              <a:rPr lang="en-US" dirty="0">
                <a:hlinkClick r:id="rId9" action="ppaction://hlinksldjump"/>
              </a:rPr>
              <a:t>Problem 8: Displaying Current Time</a:t>
            </a:r>
            <a:endParaRPr lang="en-US" dirty="0"/>
          </a:p>
          <a:p>
            <a:r>
              <a:rPr lang="en-US" dirty="0">
                <a:hlinkClick r:id="rId10" action="ppaction://hlinksldjump"/>
              </a:rPr>
              <a:t>Problem 9: Computing Loan Payments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hlinkClick r:id="rId11" action="ppaction://hlinksldjump"/>
            <a:extLst>
              <a:ext uri="{FF2B5EF4-FFF2-40B4-BE49-F238E27FC236}">
                <a16:creationId xmlns:a16="http://schemas.microsoft.com/office/drawing/2014/main" id="{FDA3EC59-03EC-43AF-A613-809C95D86618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0FF5B75-EB08-4C4F-95F7-7CCFADD29552}"/>
              </a:ext>
            </a:extLst>
          </p:cNvPr>
          <p:cNvGrpSpPr/>
          <p:nvPr/>
        </p:nvGrpSpPr>
        <p:grpSpPr>
          <a:xfrm>
            <a:off x="7425344" y="76200"/>
            <a:ext cx="1719873" cy="386966"/>
            <a:chOff x="7424126" y="533361"/>
            <a:chExt cx="1719873" cy="38696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708421-6527-4FDC-9BA1-8E87572480BE}"/>
                </a:ext>
              </a:extLst>
            </p:cNvPr>
            <p:cNvSpPr txBox="1"/>
            <p:nvPr/>
          </p:nvSpPr>
          <p:spPr>
            <a:xfrm>
              <a:off x="7424126" y="533361"/>
              <a:ext cx="1719873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8" name="TextBox 7">
              <a:hlinkClick r:id="rId13"/>
              <a:extLst>
                <a:ext uri="{FF2B5EF4-FFF2-40B4-BE49-F238E27FC236}">
                  <a16:creationId xmlns:a16="http://schemas.microsoft.com/office/drawing/2014/main" id="{C6538B09-F5D0-473E-9D24-9467B0D112F3}"/>
                </a:ext>
              </a:extLst>
            </p:cNvPr>
            <p:cNvSpPr txBox="1"/>
            <p:nvPr/>
          </p:nvSpPr>
          <p:spPr>
            <a:xfrm>
              <a:off x="7424126" y="598995"/>
              <a:ext cx="1573569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rgbClr val="0070C0"/>
                  </a:solidFill>
                </a:rPr>
                <a:t>Python Online IDE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DC3A06A-1209-41A5-B5C0-38674383AD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87783" y="64284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0297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30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968140"/>
            <a:ext cx="8851392" cy="3603230"/>
          </a:xfrm>
        </p:spPr>
        <p:txBody>
          <a:bodyPr>
            <a:normAutofit/>
          </a:bodyPr>
          <a:lstStyle/>
          <a:p>
            <a:r>
              <a:rPr lang="en-US" sz="2400" dirty="0"/>
              <a:t>The statement 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5</a:t>
            </a:r>
            <a:r>
              <a:rPr lang="en-US" sz="2400" dirty="0"/>
              <a:t> uses the value in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to compute the </a:t>
            </a:r>
            <a:r>
              <a:rPr lang="en-US" sz="2400" dirty="0">
                <a:solidFill>
                  <a:schemeClr val="accent2"/>
                </a:solidFill>
              </a:rPr>
              <a:t>expression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2"/>
                </a:solidFill>
              </a:rPr>
              <a:t>assigns the result into </a:t>
            </a:r>
            <a:r>
              <a:rPr lang="en-US" sz="2400" dirty="0"/>
              <a:t>the variable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A073E4-AAAD-499B-ABC5-119F4CC69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414" y="3774645"/>
            <a:ext cx="882317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area = radius * radius *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0600B19-4663-41A1-ACED-052B359B5E74}"/>
              </a:ext>
            </a:extLst>
          </p:cNvPr>
          <p:cNvGrpSpPr/>
          <p:nvPr/>
        </p:nvGrpSpPr>
        <p:grpSpPr>
          <a:xfrm>
            <a:off x="705031" y="1086295"/>
            <a:ext cx="7733938" cy="1814726"/>
            <a:chOff x="1068656" y="4895615"/>
            <a:chExt cx="7733938" cy="181472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CB42614-7361-48F6-9D2C-B48AECE5D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391" y="5140681"/>
              <a:ext cx="7451203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6C4F929-AB9C-45EB-B368-3854506EC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5140681"/>
              <a:ext cx="28273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C2885AD-FF70-4FB6-9712-677C2AA9CEAC}"/>
                </a:ext>
              </a:extLst>
            </p:cNvPr>
            <p:cNvSpPr txBox="1"/>
            <p:nvPr/>
          </p:nvSpPr>
          <p:spPr>
            <a:xfrm>
              <a:off x="1068656" y="4895615"/>
              <a:ext cx="1908314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1A521A-9C1D-4D04-8379-89E1084B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1" name="Picture 10">
            <a:hlinkClick r:id="rId3" action="ppaction://hlinksldjump"/>
            <a:extLst>
              <a:ext uri="{FF2B5EF4-FFF2-40B4-BE49-F238E27FC236}">
                <a16:creationId xmlns:a16="http://schemas.microsoft.com/office/drawing/2014/main" id="{CFD3B970-37B7-4DF2-A3D5-D14665243EB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A1ADE67-8F96-4E87-8867-FD7FF6F5D82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18194989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31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968140"/>
            <a:ext cx="8851392" cy="3603230"/>
          </a:xfrm>
        </p:spPr>
        <p:txBody>
          <a:bodyPr>
            <a:normAutofit/>
          </a:bodyPr>
          <a:lstStyle/>
          <a:p>
            <a:r>
              <a:rPr lang="en-US" sz="2400" dirty="0"/>
              <a:t>The following table shows the </a:t>
            </a:r>
            <a:r>
              <a:rPr lang="en-US" sz="2400" dirty="0">
                <a:solidFill>
                  <a:schemeClr val="accent2"/>
                </a:solidFill>
              </a:rPr>
              <a:t>value in memory </a:t>
            </a:r>
            <a:r>
              <a:rPr lang="en-US" sz="2400" dirty="0"/>
              <a:t>for the </a:t>
            </a:r>
            <a:r>
              <a:rPr lang="en-US" sz="2400" dirty="0">
                <a:solidFill>
                  <a:schemeClr val="accent2"/>
                </a:solidFill>
              </a:rPr>
              <a:t>variables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as the program is executed.</a:t>
            </a:r>
          </a:p>
          <a:p>
            <a:endParaRPr lang="en-US" sz="2400" dirty="0"/>
          </a:p>
          <a:p>
            <a:pPr marL="91440" indent="0">
              <a:buNone/>
            </a:pPr>
            <a:br>
              <a:rPr lang="en-US" sz="2400" dirty="0"/>
            </a:br>
            <a:endParaRPr lang="en-US" sz="2400" dirty="0"/>
          </a:p>
          <a:p>
            <a:r>
              <a:rPr lang="en-US" sz="2400" dirty="0"/>
              <a:t>This method of reviewing a program is called “</a:t>
            </a:r>
            <a:r>
              <a:rPr lang="en-US" sz="2400" dirty="0">
                <a:solidFill>
                  <a:schemeClr val="accent2"/>
                </a:solidFill>
              </a:rPr>
              <a:t>tracing a program</a:t>
            </a:r>
            <a:r>
              <a:rPr lang="en-US" sz="2400" dirty="0"/>
              <a:t>”.</a:t>
            </a:r>
          </a:p>
          <a:p>
            <a:r>
              <a:rPr lang="en-US" sz="2400" dirty="0"/>
              <a:t>It helps you to </a:t>
            </a:r>
            <a:r>
              <a:rPr lang="en-US" sz="2400" dirty="0">
                <a:solidFill>
                  <a:schemeClr val="accent2"/>
                </a:solidFill>
              </a:rPr>
              <a:t>understand how programs work</a:t>
            </a:r>
            <a:r>
              <a:rPr lang="en-US" sz="2400" dirty="0"/>
              <a:t>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2B3C8D-EDF6-4FAD-8BF6-6052E64CE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028468"/>
              </p:ext>
            </p:extLst>
          </p:nvPr>
        </p:nvGraphicFramePr>
        <p:xfrm>
          <a:off x="726939" y="3884780"/>
          <a:ext cx="7668655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951">
                  <a:extLst>
                    <a:ext uri="{9D8B030D-6E8A-4147-A177-3AD203B41FA5}">
                      <a16:colId xmlns:a16="http://schemas.microsoft.com/office/drawing/2014/main" val="1655335760"/>
                    </a:ext>
                  </a:extLst>
                </a:gridCol>
                <a:gridCol w="3102352">
                  <a:extLst>
                    <a:ext uri="{9D8B030D-6E8A-4147-A177-3AD203B41FA5}">
                      <a16:colId xmlns:a16="http://schemas.microsoft.com/office/drawing/2014/main" val="3398360771"/>
                    </a:ext>
                  </a:extLst>
                </a:gridCol>
                <a:gridCol w="3102352">
                  <a:extLst>
                    <a:ext uri="{9D8B030D-6E8A-4147-A177-3AD203B41FA5}">
                      <a16:colId xmlns:a16="http://schemas.microsoft.com/office/drawing/2014/main" val="2427232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Line #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radius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area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3470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It does not exist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1004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1256.636</a:t>
                      </a:r>
                      <a:endParaRPr lang="en-US" b="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924675"/>
                  </a:ext>
                </a:extLst>
              </a:tr>
            </a:tbl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00F5069C-5BEA-4969-A67C-0F31A7665774}"/>
              </a:ext>
            </a:extLst>
          </p:cNvPr>
          <p:cNvGrpSpPr/>
          <p:nvPr/>
        </p:nvGrpSpPr>
        <p:grpSpPr>
          <a:xfrm>
            <a:off x="705031" y="1086295"/>
            <a:ext cx="7733938" cy="1814726"/>
            <a:chOff x="1068656" y="4895615"/>
            <a:chExt cx="7733938" cy="181472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175587-F086-4DAF-A3AD-3D1FBD0AC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391" y="5140681"/>
              <a:ext cx="7451203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82494B1-9C68-4F41-AF97-D49270A18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5140681"/>
              <a:ext cx="28273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64EF400-C236-416F-A05D-58ACF1C19E1F}"/>
                </a:ext>
              </a:extLst>
            </p:cNvPr>
            <p:cNvSpPr txBox="1"/>
            <p:nvPr/>
          </p:nvSpPr>
          <p:spPr>
            <a:xfrm>
              <a:off x="1068656" y="4895615"/>
              <a:ext cx="1908314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138081-014D-4862-BA46-7E1608A9F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3" name="Picture 12">
            <a:hlinkClick r:id="rId3" action="ppaction://hlinksldjump"/>
            <a:extLst>
              <a:ext uri="{FF2B5EF4-FFF2-40B4-BE49-F238E27FC236}">
                <a16:creationId xmlns:a16="http://schemas.microsoft.com/office/drawing/2014/main" id="{6FE72B20-09D5-4BCB-81D9-EC7951E65D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1AC37D6-B2DC-4A5B-B666-D6F77A73592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8546153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32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968140"/>
            <a:ext cx="8851392" cy="3603230"/>
          </a:xfrm>
        </p:spPr>
        <p:txBody>
          <a:bodyPr>
            <a:normAutofit/>
          </a:bodyPr>
          <a:lstStyle/>
          <a:p>
            <a:r>
              <a:rPr lang="en-US" sz="2400" dirty="0"/>
              <a:t>The statement 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2400" dirty="0"/>
              <a:t> displays four items on the console.</a:t>
            </a:r>
          </a:p>
          <a:p>
            <a:endParaRPr lang="en-US" sz="1400" dirty="0"/>
          </a:p>
          <a:p>
            <a:r>
              <a:rPr lang="en-US" sz="2400" dirty="0"/>
              <a:t>You can </a:t>
            </a:r>
            <a:r>
              <a:rPr lang="en-US" sz="2400" dirty="0">
                <a:solidFill>
                  <a:schemeClr val="accent2"/>
                </a:solidFill>
              </a:rPr>
              <a:t>display any number of items in a print statement </a:t>
            </a:r>
            <a:r>
              <a:rPr lang="en-US" sz="2400" dirty="0"/>
              <a:t>using the following </a:t>
            </a:r>
            <a:r>
              <a:rPr lang="en-US" sz="2400" dirty="0">
                <a:solidFill>
                  <a:schemeClr val="accent2"/>
                </a:solidFill>
              </a:rPr>
              <a:t>syntax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r>
              <a:rPr lang="en-US" sz="2400" dirty="0"/>
              <a:t>If an item is a </a:t>
            </a:r>
            <a:r>
              <a:rPr lang="en-US" sz="2400" dirty="0">
                <a:solidFill>
                  <a:schemeClr val="accent2"/>
                </a:solidFill>
              </a:rPr>
              <a:t>number</a:t>
            </a:r>
            <a:r>
              <a:rPr lang="en-US" sz="2400" dirty="0"/>
              <a:t>, the number is </a:t>
            </a:r>
            <a:r>
              <a:rPr lang="en-US" sz="2400" dirty="0">
                <a:solidFill>
                  <a:schemeClr val="accent2"/>
                </a:solidFill>
              </a:rPr>
              <a:t>automatically converted </a:t>
            </a:r>
            <a:r>
              <a:rPr lang="en-US" sz="2400" dirty="0"/>
              <a:t>to a </a:t>
            </a:r>
            <a:r>
              <a:rPr lang="en-US" sz="2400" dirty="0">
                <a:solidFill>
                  <a:schemeClr val="accent2"/>
                </a:solidFill>
              </a:rPr>
              <a:t>string</a:t>
            </a:r>
            <a:r>
              <a:rPr lang="en-US" sz="2400" dirty="0"/>
              <a:t> for displaying.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A073E4-AAAD-499B-ABC5-119F4CC698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523" y="3429000"/>
            <a:ext cx="8823172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16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"The area for the circle of radius " 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radius , </a:t>
            </a:r>
            <a:r>
              <a:rPr lang="en-US" altLang="en-US" sz="16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 is " </a:t>
            </a:r>
            <a:r>
              <a: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area)</a:t>
            </a:r>
            <a:endParaRPr lang="en-US" altLang="en-US" sz="16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4A1000-B5EB-4BF6-9435-74197FD17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08" y="4619555"/>
            <a:ext cx="882317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(item1, item2 , ..., </a:t>
            </a:r>
            <a:r>
              <a:rPr lang="en-US" altLang="en-US" sz="24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itemk</a:t>
            </a: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24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F49DA5F-DA2F-4186-8D64-D4535749197E}"/>
              </a:ext>
            </a:extLst>
          </p:cNvPr>
          <p:cNvGrpSpPr/>
          <p:nvPr/>
        </p:nvGrpSpPr>
        <p:grpSpPr>
          <a:xfrm>
            <a:off x="705031" y="1086295"/>
            <a:ext cx="7733938" cy="1814726"/>
            <a:chOff x="1068656" y="4895615"/>
            <a:chExt cx="7733938" cy="181472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72E4FD9-8804-4F74-A584-DEA1FDD8F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391" y="5140681"/>
              <a:ext cx="7451203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</a:t>
              </a:r>
              <a:r>
                <a:rPr lang="ar-SA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9FA7A02-5667-4DF4-BA65-2C1B3A2F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5140681"/>
              <a:ext cx="28273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10721B-9BDD-44F3-87D2-2E0A6E15F37B}"/>
                </a:ext>
              </a:extLst>
            </p:cNvPr>
            <p:cNvSpPr txBox="1"/>
            <p:nvPr/>
          </p:nvSpPr>
          <p:spPr>
            <a:xfrm>
              <a:off x="1068656" y="4895615"/>
              <a:ext cx="1908314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2.1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ComputeArea.py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C8F1A57-8DDB-448D-BF13-B193B440E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1</a:t>
            </a:r>
            <a:endParaRPr lang="en-US" dirty="0"/>
          </a:p>
        </p:txBody>
      </p: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FB6B4802-AF9C-454C-8A0C-C95EF5E0C27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68A5F5FB-15C5-48C5-9792-854CB28562D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32003821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Types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represents a </a:t>
            </a:r>
            <a:r>
              <a:rPr lang="en-US" sz="2400" dirty="0">
                <a:solidFill>
                  <a:schemeClr val="accent2"/>
                </a:solidFill>
              </a:rPr>
              <a:t>value</a:t>
            </a:r>
            <a:r>
              <a:rPr lang="en-US" sz="2400" dirty="0"/>
              <a:t> stored in the computer’s </a:t>
            </a:r>
            <a:r>
              <a:rPr lang="en-US" sz="2400" dirty="0">
                <a:solidFill>
                  <a:schemeClr val="accent2"/>
                </a:solidFill>
              </a:rPr>
              <a:t>memory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Every variable has a </a:t>
            </a:r>
            <a:r>
              <a:rPr lang="en-US" sz="2400" dirty="0">
                <a:solidFill>
                  <a:schemeClr val="accent2"/>
                </a:solidFill>
              </a:rPr>
              <a:t>name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2"/>
                </a:solidFill>
              </a:rPr>
              <a:t>value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Every </a:t>
            </a:r>
            <a:r>
              <a:rPr lang="en-US" sz="2400" dirty="0">
                <a:solidFill>
                  <a:schemeClr val="accent2"/>
                </a:solidFill>
              </a:rPr>
              <a:t>value</a:t>
            </a:r>
            <a:r>
              <a:rPr lang="en-US" sz="2400" dirty="0"/>
              <a:t> has a </a:t>
            </a:r>
            <a:r>
              <a:rPr lang="en-US" sz="2400" dirty="0">
                <a:solidFill>
                  <a:schemeClr val="accent2"/>
                </a:solidFill>
              </a:rPr>
              <a:t>data type</a:t>
            </a:r>
            <a:r>
              <a:rPr lang="en-US" sz="2400" dirty="0"/>
              <a:t>, and the data type is to specify what type of the value are being used, such as </a:t>
            </a:r>
            <a:r>
              <a:rPr lang="en-US" sz="2400" dirty="0">
                <a:solidFill>
                  <a:schemeClr val="accent2"/>
                </a:solidFill>
              </a:rPr>
              <a:t>integers</a:t>
            </a:r>
            <a:r>
              <a:rPr lang="en-US" sz="2400" dirty="0"/>
              <a:t> or </a:t>
            </a:r>
            <a:r>
              <a:rPr lang="en-US" sz="2400" dirty="0">
                <a:solidFill>
                  <a:schemeClr val="accent2"/>
                </a:solidFill>
              </a:rPr>
              <a:t>strings</a:t>
            </a:r>
            <a:r>
              <a:rPr lang="en-US" sz="2400" dirty="0"/>
              <a:t> (text characters).</a:t>
            </a:r>
          </a:p>
          <a:p>
            <a:pPr algn="just"/>
            <a:r>
              <a:rPr lang="en-US" sz="2400" dirty="0"/>
              <a:t>In many programming languages such as </a:t>
            </a:r>
            <a:r>
              <a:rPr lang="en-US" sz="2400" dirty="0">
                <a:solidFill>
                  <a:srgbClr val="002060"/>
                </a:solidFill>
              </a:rPr>
              <a:t>Java</a:t>
            </a:r>
            <a:r>
              <a:rPr lang="en-US" sz="2400" dirty="0"/>
              <a:t>, you have to define the type of the variable before you can use it. You don’t do this in Python.</a:t>
            </a:r>
          </a:p>
          <a:p>
            <a:pPr algn="just"/>
            <a:r>
              <a:rPr lang="en-US" sz="2400" dirty="0"/>
              <a:t>However, Python automatically figures out the data type of a variable according to the value assigned to the variable.</a:t>
            </a:r>
          </a:p>
          <a:p>
            <a:pPr algn="just"/>
            <a:endParaRPr lang="en-US" sz="2400" dirty="0"/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B5405908-0FFA-4320-808D-BE3CC9398B8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9001B48-3EBE-47EB-8323-FC30B1FC9AD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39105667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Data Types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34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Python provides </a:t>
            </a:r>
            <a:r>
              <a:rPr lang="en-US" sz="2400" dirty="0">
                <a:solidFill>
                  <a:schemeClr val="accent2"/>
                </a:solidFill>
              </a:rPr>
              <a:t>basic (built-in) data types </a:t>
            </a:r>
            <a:r>
              <a:rPr lang="en-US" sz="2400" dirty="0"/>
              <a:t>for </a:t>
            </a:r>
            <a:r>
              <a:rPr lang="en-US" sz="2400" dirty="0">
                <a:solidFill>
                  <a:schemeClr val="accent2"/>
                </a:solidFill>
              </a:rPr>
              <a:t>integers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accent2"/>
                </a:solidFill>
              </a:rPr>
              <a:t>real numbers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accent2"/>
                </a:solidFill>
              </a:rPr>
              <a:t>string</a:t>
            </a:r>
            <a:r>
              <a:rPr lang="en-US" sz="2400" dirty="0"/>
              <a:t>, and </a:t>
            </a:r>
            <a:r>
              <a:rPr lang="en-US" sz="2400" dirty="0">
                <a:solidFill>
                  <a:schemeClr val="accent2"/>
                </a:solidFill>
              </a:rPr>
              <a:t>Boolean types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Here are some examples of different types of values </a:t>
            </a:r>
            <a:r>
              <a:rPr lang="en-US" sz="2400" dirty="0">
                <a:solidFill>
                  <a:schemeClr val="accent2"/>
                </a:solidFill>
              </a:rPr>
              <a:t>stored in different variables</a:t>
            </a:r>
            <a:r>
              <a:rPr lang="en-US" sz="2400" dirty="0"/>
              <a:t>:</a:t>
            </a:r>
          </a:p>
          <a:p>
            <a:pPr algn="just"/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16207F-F454-4E15-874E-E07A81288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590" y="3103018"/>
            <a:ext cx="8823172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var1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      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var2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25.8    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var3 = </a:t>
            </a:r>
            <a:r>
              <a:rPr lang="en-US" altLang="en-US" sz="24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"Ahmad" 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var4 = </a:t>
            </a:r>
            <a:r>
              <a:rPr lang="en-US" altLang="en-US" sz="24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'Python'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var5 = </a:t>
            </a:r>
            <a:r>
              <a:rPr lang="en-US" altLang="en-US" sz="24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True 	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Boolean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6C2F868B-8297-48E1-85BC-B918E7D2F76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28ADD6A-DD91-4C51-A95A-1478F625583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24837030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4D03E-F23C-4254-80D3-9E431BE31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32E86A-EC44-46DD-AEF6-4B6AC022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35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DEFA1-3241-4F90-ADCE-CFB45837F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Show the </a:t>
            </a:r>
            <a:r>
              <a:rPr lang="en-US" dirty="0">
                <a:solidFill>
                  <a:schemeClr val="accent2"/>
                </a:solidFill>
              </a:rPr>
              <a:t>printout</a:t>
            </a:r>
            <a:r>
              <a:rPr lang="en-US" dirty="0"/>
              <a:t> of the </a:t>
            </a:r>
            <a:r>
              <a:rPr lang="en-US" dirty="0">
                <a:solidFill>
                  <a:schemeClr val="accent2"/>
                </a:solidFill>
              </a:rPr>
              <a:t>following code</a:t>
            </a:r>
            <a:r>
              <a:rPr lang="en-US" dirty="0"/>
              <a:t>:</a:t>
            </a:r>
          </a:p>
          <a:p>
            <a:endParaRPr lang="en-US" dirty="0"/>
          </a:p>
          <a:p>
            <a:pPr marL="91440" indent="0">
              <a:buNone/>
            </a:pPr>
            <a:endParaRPr lang="en-US" sz="44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 </a:t>
            </a:r>
            <a:r>
              <a:rPr lang="en-US" dirty="0">
                <a:highlight>
                  <a:srgbClr val="DAF2FE"/>
                </a:highlight>
              </a:rPr>
              <a:t>area is 11.0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E2C388-F9B0-4C59-8D62-9C4FFD26B312}"/>
              </a:ext>
            </a:extLst>
          </p:cNvPr>
          <p:cNvGrpSpPr/>
          <p:nvPr/>
        </p:nvGrpSpPr>
        <p:grpSpPr>
          <a:xfrm>
            <a:off x="172936" y="1990881"/>
            <a:ext cx="8798128" cy="1015664"/>
            <a:chOff x="153829" y="3256033"/>
            <a:chExt cx="8798128" cy="10156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2207CB4-0574-4375-ACF8-A394F0E2F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75" y="3256033"/>
              <a:ext cx="8398582" cy="1015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width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5.5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height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"area 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width * height)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3CBFED-12DC-431B-9BB4-0688EAFF3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3256033"/>
              <a:ext cx="399546" cy="10156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CEF9A3C2-C932-405E-8658-13A8385C0F4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D6A9B10-4A85-403E-BFA0-746FE4E32BE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316418549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4D03E-F23C-4254-80D3-9E431BE31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#2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32E86A-EC44-46DD-AEF6-4B6AC0226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DEFA1-3241-4F90-ADCE-CFB45837F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>
                <a:solidFill>
                  <a:schemeClr val="accent2"/>
                </a:solidFill>
              </a:rPr>
              <a:t>Translate</a:t>
            </a:r>
            <a:r>
              <a:rPr lang="en-US" dirty="0"/>
              <a:t> the following </a:t>
            </a:r>
            <a:r>
              <a:rPr lang="en-US" dirty="0">
                <a:solidFill>
                  <a:schemeClr val="accent2"/>
                </a:solidFill>
              </a:rPr>
              <a:t>algorithm into Python code</a:t>
            </a:r>
            <a:r>
              <a:rPr lang="en-US" dirty="0"/>
              <a:t>:</a:t>
            </a:r>
          </a:p>
          <a:p>
            <a:pPr lvl="1"/>
            <a:r>
              <a:rPr lang="en-US" sz="2000" dirty="0"/>
              <a:t>Step 1: Use a variable named </a:t>
            </a:r>
            <a:r>
              <a:rPr lang="en-US" sz="2000" dirty="0">
                <a:solidFill>
                  <a:srgbClr val="0070C0"/>
                </a:solidFill>
              </a:rPr>
              <a:t>miles</a:t>
            </a:r>
            <a:r>
              <a:rPr lang="en-US" sz="2000" dirty="0"/>
              <a:t> with </a:t>
            </a:r>
            <a:r>
              <a:rPr lang="en-US" sz="2000" dirty="0">
                <a:solidFill>
                  <a:schemeClr val="accent2"/>
                </a:solidFill>
              </a:rPr>
              <a:t>initial</a:t>
            </a:r>
            <a:r>
              <a:rPr lang="en-US" sz="2000" dirty="0"/>
              <a:t> value </a:t>
            </a:r>
            <a:r>
              <a:rPr lang="en-US" sz="2000" b="1" dirty="0"/>
              <a:t>100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Step 2: </a:t>
            </a:r>
            <a:r>
              <a:rPr lang="en-US" sz="2000" dirty="0">
                <a:solidFill>
                  <a:schemeClr val="accent2"/>
                </a:solidFill>
              </a:rPr>
              <a:t>Multiply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0070C0"/>
                </a:solidFill>
              </a:rPr>
              <a:t>miles</a:t>
            </a:r>
            <a:r>
              <a:rPr lang="en-US" sz="2000" dirty="0"/>
              <a:t> by </a:t>
            </a:r>
            <a:r>
              <a:rPr lang="en-US" sz="2000" b="1" dirty="0"/>
              <a:t>1.609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2"/>
                </a:solidFill>
              </a:rPr>
              <a:t>assign</a:t>
            </a:r>
            <a:r>
              <a:rPr lang="en-US" sz="2000" dirty="0"/>
              <a:t> it to a </a:t>
            </a:r>
            <a:r>
              <a:rPr lang="en-US" sz="2000" dirty="0">
                <a:solidFill>
                  <a:schemeClr val="accent2"/>
                </a:solidFill>
              </a:rPr>
              <a:t>variable</a:t>
            </a:r>
            <a:r>
              <a:rPr lang="en-US" sz="2000" dirty="0"/>
              <a:t> named </a:t>
            </a:r>
            <a:r>
              <a:rPr lang="en-US" sz="2000" dirty="0">
                <a:solidFill>
                  <a:srgbClr val="0070C0"/>
                </a:solidFill>
              </a:rPr>
              <a:t>kilometers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Step 3: </a:t>
            </a:r>
            <a:r>
              <a:rPr lang="en-US" sz="2000" dirty="0">
                <a:solidFill>
                  <a:schemeClr val="accent2"/>
                </a:solidFill>
              </a:rPr>
              <a:t>Display</a:t>
            </a:r>
            <a:r>
              <a:rPr lang="en-US" sz="2000" dirty="0"/>
              <a:t> the value of </a:t>
            </a:r>
            <a:r>
              <a:rPr lang="en-US" sz="2000" dirty="0">
                <a:solidFill>
                  <a:srgbClr val="0070C0"/>
                </a:solidFill>
              </a:rPr>
              <a:t>kilometers</a:t>
            </a:r>
            <a:r>
              <a:rPr lang="en-US" sz="2000" dirty="0"/>
              <a:t>.</a:t>
            </a:r>
          </a:p>
          <a:p>
            <a:pPr marL="91440" indent="0">
              <a:buNone/>
            </a:pPr>
            <a:r>
              <a:rPr lang="en-US" dirty="0"/>
              <a:t>What is </a:t>
            </a:r>
            <a:r>
              <a:rPr lang="en-US" dirty="0">
                <a:solidFill>
                  <a:srgbClr val="0070C0"/>
                </a:solidFill>
              </a:rPr>
              <a:t>kilometers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after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Step 3</a:t>
            </a:r>
            <a:r>
              <a:rPr lang="en-US" dirty="0"/>
              <a:t>?</a:t>
            </a:r>
          </a:p>
          <a:p>
            <a:pPr marL="91440" indent="0">
              <a:buNone/>
            </a:pPr>
            <a:endParaRPr lang="en-US" sz="7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Solution:</a:t>
            </a:r>
          </a:p>
          <a:p>
            <a:endParaRPr lang="en-US" sz="3200" dirty="0"/>
          </a:p>
          <a:p>
            <a:endParaRPr lang="en-US" dirty="0"/>
          </a:p>
          <a:p>
            <a:pPr lvl="1"/>
            <a:r>
              <a:rPr lang="en-US" dirty="0">
                <a:solidFill>
                  <a:srgbClr val="0070C0"/>
                </a:solidFill>
              </a:rPr>
              <a:t>kilometers</a:t>
            </a:r>
            <a:r>
              <a:rPr lang="en-US" dirty="0"/>
              <a:t> after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Step 3 </a:t>
            </a:r>
            <a:r>
              <a:rPr lang="en-US" dirty="0"/>
              <a:t>is </a:t>
            </a:r>
            <a:r>
              <a:rPr lang="en-US" b="1" dirty="0"/>
              <a:t>160.9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E2C388-F9B0-4C59-8D62-9C4FFD26B312}"/>
              </a:ext>
            </a:extLst>
          </p:cNvPr>
          <p:cNvGrpSpPr/>
          <p:nvPr/>
        </p:nvGrpSpPr>
        <p:grpSpPr>
          <a:xfrm>
            <a:off x="146304" y="4312315"/>
            <a:ext cx="8851392" cy="1015664"/>
            <a:chOff x="153829" y="3256033"/>
            <a:chExt cx="8851392" cy="1015664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2207CB4-0574-4375-ACF8-A394F0E2F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75" y="3256033"/>
              <a:ext cx="8451846" cy="10156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miles =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kilometers = miles *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1.609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"kilometers =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kilometers)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3CBFED-12DC-431B-9BB4-0688EAFF3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3256033"/>
              <a:ext cx="399546" cy="101566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C63EB169-5700-4020-B798-C5098F650B9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35762B08-D5CB-4797-9C5E-D7526A3AA26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2.2</a:t>
            </a:r>
          </a:p>
        </p:txBody>
      </p:sp>
    </p:spTree>
    <p:extLst>
      <p:ext uri="{BB962C8B-B14F-4D97-AF65-F5344CB8AC3E}">
        <p14:creationId xmlns:p14="http://schemas.microsoft.com/office/powerpoint/2010/main" val="3425861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7FD161-86BE-4C73-9665-04553C45D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2.3. </a:t>
            </a:r>
            <a:r>
              <a:rPr lang="en-US" dirty="0"/>
              <a:t>Reading Input from the Console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3B5B09-2FD5-494D-9916-4B5C963D0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37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729192-94A4-4523-8010-8C91CA0C73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1"/>
              </a:buClr>
            </a:pPr>
            <a:r>
              <a:rPr lang="en-US" dirty="0">
                <a:hlinkClick r:id="rId2" action="ppaction://hlinksldjump"/>
              </a:rPr>
              <a:t>input(…)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3" action="ppaction://hlinksldjump"/>
              </a:rPr>
              <a:t>eval(…)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4" action="ppaction://hlinksldjump"/>
              </a:rPr>
              <a:t>Program 2: Compute Area With Console Input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5" action="ppaction://hlinksldjump"/>
              </a:rPr>
              <a:t>Program 3: Compute Average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6" action="ppaction://hlinksldjump"/>
              </a:rPr>
              <a:t>Line Continuation Symbol (\)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7" action="ppaction://hlinksldjump"/>
              </a:rPr>
              <a:t>IPO</a:t>
            </a:r>
            <a:endParaRPr lang="en-US" dirty="0"/>
          </a:p>
          <a:p>
            <a:pPr>
              <a:buClr>
                <a:schemeClr val="accent1"/>
              </a:buClr>
            </a:pPr>
            <a:r>
              <a:rPr lang="en-US" dirty="0">
                <a:hlinkClick r:id="rId8" action="ppaction://hlinksldjump"/>
              </a:rPr>
              <a:t>Check Point #3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hlinkClick r:id="rId9" action="ppaction://hlinksldjump"/>
            <a:extLst>
              <a:ext uri="{FF2B5EF4-FFF2-40B4-BE49-F238E27FC236}">
                <a16:creationId xmlns:a16="http://schemas.microsoft.com/office/drawing/2014/main" id="{286BE69F-4916-4C81-BBEE-E1D85A4FD425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11"/>
            <a:extLst>
              <a:ext uri="{FF2B5EF4-FFF2-40B4-BE49-F238E27FC236}">
                <a16:creationId xmlns:a16="http://schemas.microsoft.com/office/drawing/2014/main" id="{67F78E63-F07B-4116-AE41-FB594804DD04}"/>
              </a:ext>
            </a:extLst>
          </p:cNvPr>
          <p:cNvPicPr>
            <a:picLocks noChangeAspect="1"/>
          </p:cNvPicPr>
          <p:nvPr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404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input(…)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38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 the last example, the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>
                <a:solidFill>
                  <a:schemeClr val="accent2"/>
                </a:solidFill>
              </a:rPr>
              <a:t> was fixed</a:t>
            </a:r>
            <a:r>
              <a:rPr lang="en-US" sz="2400" dirty="0"/>
              <a:t>. </a:t>
            </a:r>
          </a:p>
          <a:p>
            <a:r>
              <a:rPr lang="en-US" sz="2400" dirty="0"/>
              <a:t>To use a </a:t>
            </a:r>
            <a:r>
              <a:rPr lang="en-US" sz="2400" dirty="0">
                <a:solidFill>
                  <a:schemeClr val="accent2"/>
                </a:solidFill>
              </a:rPr>
              <a:t>different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, you have </a:t>
            </a:r>
            <a:r>
              <a:rPr lang="en-US" sz="2400" dirty="0">
                <a:solidFill>
                  <a:schemeClr val="accent2"/>
                </a:solidFill>
              </a:rPr>
              <a:t>to modify the source code</a:t>
            </a:r>
            <a:r>
              <a:rPr lang="en-US" sz="2400" dirty="0"/>
              <a:t>.</a:t>
            </a:r>
          </a:p>
          <a:p>
            <a:r>
              <a:rPr lang="en-US" sz="2400" dirty="0"/>
              <a:t>Your program can be </a:t>
            </a:r>
            <a:r>
              <a:rPr lang="en-US" sz="2400" dirty="0">
                <a:solidFill>
                  <a:schemeClr val="accent2"/>
                </a:solidFill>
              </a:rPr>
              <a:t>better</a:t>
            </a:r>
            <a:r>
              <a:rPr lang="en-US" sz="2400" dirty="0"/>
              <a:t>, and </a:t>
            </a:r>
            <a:r>
              <a:rPr lang="en-US" sz="2400" dirty="0">
                <a:solidFill>
                  <a:schemeClr val="accent2"/>
                </a:solidFill>
              </a:rPr>
              <a:t>more interactive</a:t>
            </a:r>
            <a:r>
              <a:rPr lang="en-US" sz="2400" dirty="0"/>
              <a:t>, by </a:t>
            </a:r>
            <a:r>
              <a:rPr lang="en-US" sz="2400" dirty="0">
                <a:solidFill>
                  <a:schemeClr val="accent2"/>
                </a:solidFill>
              </a:rPr>
              <a:t>letting the user enter the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.</a:t>
            </a:r>
          </a:p>
          <a:p>
            <a:r>
              <a:rPr lang="en-US" sz="2400" dirty="0"/>
              <a:t>Python uses the </a:t>
            </a:r>
            <a:r>
              <a:rPr lang="en-US" sz="2400" dirty="0">
                <a:solidFill>
                  <a:srgbClr val="7030A0"/>
                </a:solidFill>
              </a:rPr>
              <a:t>input </a:t>
            </a:r>
            <a:r>
              <a:rPr lang="en-US" sz="2400" dirty="0"/>
              <a:t>function for </a:t>
            </a:r>
            <a:r>
              <a:rPr lang="en-US" sz="2400" dirty="0">
                <a:solidFill>
                  <a:schemeClr val="accent2"/>
                </a:solidFill>
              </a:rPr>
              <a:t>console input</a:t>
            </a:r>
            <a:r>
              <a:rPr lang="en-US" sz="2400" dirty="0"/>
              <a:t>.</a:t>
            </a:r>
          </a:p>
          <a:p>
            <a:r>
              <a:rPr lang="en-US" sz="2400" dirty="0"/>
              <a:t>The </a:t>
            </a:r>
            <a:r>
              <a:rPr lang="en-US" sz="2400" dirty="0">
                <a:solidFill>
                  <a:srgbClr val="7030A0"/>
                </a:solidFill>
              </a:rPr>
              <a:t>input </a:t>
            </a:r>
            <a:r>
              <a:rPr lang="en-US" sz="2400" dirty="0"/>
              <a:t>function is used to ask the user to input a value, and then </a:t>
            </a:r>
            <a:r>
              <a:rPr lang="en-US" sz="2400" dirty="0">
                <a:solidFill>
                  <a:schemeClr val="accent2"/>
                </a:solidFill>
              </a:rPr>
              <a:t>return the value </a:t>
            </a:r>
            <a:r>
              <a:rPr lang="en-US" sz="2400" dirty="0"/>
              <a:t>entered </a:t>
            </a:r>
            <a:r>
              <a:rPr lang="en-US" sz="2400" dirty="0">
                <a:solidFill>
                  <a:schemeClr val="accent2"/>
                </a:solidFill>
              </a:rPr>
              <a:t>as</a:t>
            </a:r>
            <a:r>
              <a:rPr lang="en-US" sz="2400" dirty="0"/>
              <a:t> a </a:t>
            </a:r>
            <a:r>
              <a:rPr lang="en-US" sz="2400" dirty="0">
                <a:solidFill>
                  <a:schemeClr val="accent2"/>
                </a:solidFill>
              </a:rPr>
              <a:t>string</a:t>
            </a:r>
            <a:r>
              <a:rPr lang="en-US" sz="2400" dirty="0"/>
              <a:t> (string data type).</a:t>
            </a:r>
          </a:p>
          <a:p>
            <a:r>
              <a:rPr lang="en-US" sz="2400" dirty="0"/>
              <a:t>The following </a:t>
            </a:r>
            <a:r>
              <a:rPr lang="en-US" sz="2400" dirty="0">
                <a:solidFill>
                  <a:schemeClr val="accent2"/>
                </a:solidFill>
              </a:rPr>
              <a:t>statement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prompts</a:t>
            </a:r>
            <a:r>
              <a:rPr lang="en-US" sz="2400" dirty="0"/>
              <a:t> (asks) the user to </a:t>
            </a:r>
            <a:r>
              <a:rPr lang="en-US" sz="2400" dirty="0">
                <a:solidFill>
                  <a:schemeClr val="accent2"/>
                </a:solidFill>
              </a:rPr>
              <a:t>enter a value</a:t>
            </a:r>
            <a:r>
              <a:rPr lang="en-US" sz="2400" dirty="0"/>
              <a:t>, and then it </a:t>
            </a:r>
            <a:r>
              <a:rPr lang="en-US" sz="2400" dirty="0">
                <a:solidFill>
                  <a:schemeClr val="accent2"/>
                </a:solidFill>
              </a:rPr>
              <a:t>assigns</a:t>
            </a:r>
            <a:r>
              <a:rPr lang="en-US" sz="2400" dirty="0"/>
              <a:t> the value to the </a:t>
            </a:r>
            <a:r>
              <a:rPr lang="en-US" sz="2400" dirty="0">
                <a:solidFill>
                  <a:srgbClr val="0070C0"/>
                </a:solidFill>
              </a:rPr>
              <a:t>variable</a:t>
            </a:r>
            <a:r>
              <a:rPr lang="en-US" sz="2400" dirty="0"/>
              <a:t>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2E7528-D2FB-4057-A3D3-BDCC3ADCB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410000"/>
            <a:ext cx="8851392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variable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value: 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1E204EAA-8737-4A64-B9A4-7CDF503A5CA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90D006B-DBF7-492C-9651-E80F51AC118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7504517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input(…)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39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example of the output of the previous statement is shown in the following figure (Python Shell – Interactive mode).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E303BD-8FB6-4086-8BC6-524E59F9A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410" y="2337313"/>
            <a:ext cx="6927180" cy="1668925"/>
          </a:xfrm>
          <a:prstGeom prst="rect">
            <a:avLst/>
          </a:prstGeom>
        </p:spPr>
      </p:pic>
      <p:sp>
        <p:nvSpPr>
          <p:cNvPr id="6" name="AutoShape 5">
            <a:extLst>
              <a:ext uri="{FF2B5EF4-FFF2-40B4-BE49-F238E27FC236}">
                <a16:creationId xmlns:a16="http://schemas.microsoft.com/office/drawing/2014/main" id="{7BCC32C0-59F7-4238-811C-0A15219965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150" y="3171775"/>
            <a:ext cx="3182078" cy="615950"/>
          </a:xfrm>
          <a:prstGeom prst="wedgeRoundRectCallout">
            <a:avLst>
              <a:gd name="adj1" fmla="val -125587"/>
              <a:gd name="adj2" fmla="val -34739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As you can see, </a:t>
            </a:r>
            <a:r>
              <a:rPr lang="en-US" altLang="en-US" sz="1800" b="1" dirty="0">
                <a:solidFill>
                  <a:schemeClr val="tx2"/>
                </a:solidFill>
                <a:latin typeface="+mn-lt"/>
              </a:rPr>
              <a:t>60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was entered as the value of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variable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  <p:sp>
        <p:nvSpPr>
          <p:cNvPr id="9" name="AutoShape 5">
            <a:extLst>
              <a:ext uri="{FF2B5EF4-FFF2-40B4-BE49-F238E27FC236}">
                <a16:creationId xmlns:a16="http://schemas.microsoft.com/office/drawing/2014/main" id="{E7909E82-3268-4569-B650-6916FA2D8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8460" y="3941068"/>
            <a:ext cx="6369693" cy="615950"/>
          </a:xfrm>
          <a:prstGeom prst="wedgeRoundRectCallout">
            <a:avLst>
              <a:gd name="adj1" fmla="val -47045"/>
              <a:gd name="adj2" fmla="val -121045"/>
              <a:gd name="adj3" fmla="val 16667"/>
            </a:avLst>
          </a:prstGeom>
          <a:ln>
            <a:solidFill>
              <a:schemeClr val="accent4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Remember that the Python Shell shows the result of the executed expression automatically even you didn't use the </a:t>
            </a:r>
            <a:r>
              <a:rPr lang="en-US" altLang="en-US" sz="1800" dirty="0">
                <a:solidFill>
                  <a:srgbClr val="7030A0"/>
                </a:solidFill>
                <a:latin typeface="+mn-lt"/>
              </a:rPr>
              <a:t>print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function.</a:t>
            </a:r>
          </a:p>
        </p:txBody>
      </p:sp>
      <p:sp>
        <p:nvSpPr>
          <p:cNvPr id="8" name="AutoShape 5">
            <a:extLst>
              <a:ext uri="{FF2B5EF4-FFF2-40B4-BE49-F238E27FC236}">
                <a16:creationId xmlns:a16="http://schemas.microsoft.com/office/drawing/2014/main" id="{00370F53-D49F-4471-9299-E93D2B6D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4762047"/>
            <a:ext cx="6202408" cy="1309692"/>
          </a:xfrm>
          <a:prstGeom prst="wedgeRoundRectCallout">
            <a:avLst>
              <a:gd name="adj1" fmla="val -29696"/>
              <a:gd name="adj2" fmla="val -123422"/>
              <a:gd name="adj3" fmla="val 16667"/>
            </a:avLst>
          </a:prstGeom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After showing up the value of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variable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, the value (</a:t>
            </a:r>
            <a:r>
              <a:rPr lang="en-US" altLang="en-US" sz="1800" b="1" dirty="0">
                <a:solidFill>
                  <a:schemeClr val="tx2"/>
                </a:solidFill>
                <a:latin typeface="+mn-lt"/>
              </a:rPr>
              <a:t>60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 is enclosed in matching </a:t>
            </a:r>
            <a:r>
              <a:rPr lang="en-US" altLang="en-US" sz="1800" dirty="0">
                <a:solidFill>
                  <a:srgbClr val="C00000"/>
                </a:solidFill>
                <a:latin typeface="+mn-lt"/>
              </a:rPr>
              <a:t>single quotes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(</a:t>
            </a:r>
            <a:r>
              <a:rPr lang="en-US" altLang="en-US" sz="1800" dirty="0">
                <a:solidFill>
                  <a:srgbClr val="FF0000"/>
                </a:solidFill>
                <a:latin typeface="+mn-lt"/>
              </a:rPr>
              <a:t>'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). This means that the value is stored as a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</a:rPr>
              <a:t>string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(text) not a </a:t>
            </a:r>
            <a:r>
              <a:rPr lang="en-US" altLang="en-US" sz="1800" dirty="0">
                <a:solidFill>
                  <a:schemeClr val="accent2"/>
                </a:solidFill>
                <a:latin typeface="+mn-lt"/>
              </a:rPr>
              <a:t>number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into </a:t>
            </a: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variable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</a:t>
            </a:r>
          </a:p>
        </p:txBody>
      </p:sp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DB654E66-8BB3-4228-9B59-E2F88F79DF8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8CA94F5-84F7-40ED-AFA1-486A1C1BE4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141159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D64552-D62A-4FCD-8AD5-A01CD1BBC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686CDC-F8B2-498B-ACD2-449A14B49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3">
            <a:normAutofit/>
          </a:bodyPr>
          <a:lstStyle/>
          <a:p>
            <a:r>
              <a:rPr lang="en-US" dirty="0">
                <a:solidFill>
                  <a:schemeClr val="accent3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2.2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rgbClr val="6B9F25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#1</a:t>
            </a:r>
            <a:endParaRPr lang="en-US" dirty="0">
              <a:solidFill>
                <a:srgbClr val="6B9F25"/>
              </a:solidFill>
            </a:endParaRPr>
          </a:p>
          <a:p>
            <a:pPr lvl="1"/>
            <a:r>
              <a:rPr lang="en-US" dirty="0">
                <a:solidFill>
                  <a:srgbClr val="6B9F25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#2</a:t>
            </a:r>
            <a:endParaRPr lang="en-US" dirty="0">
              <a:solidFill>
                <a:srgbClr val="6B9F25"/>
              </a:solidFill>
            </a:endParaRPr>
          </a:p>
          <a:p>
            <a:r>
              <a:rPr lang="en-US" dirty="0">
                <a:solidFill>
                  <a:schemeClr val="accent3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2.3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hlinkClick r:id="rId6" action="ppaction://hlinksldjump"/>
              </a:rPr>
              <a:t>#3</a:t>
            </a:r>
            <a:endParaRPr lang="en-US" dirty="0"/>
          </a:p>
          <a:p>
            <a:r>
              <a:rPr lang="en-US" dirty="0">
                <a:solidFill>
                  <a:schemeClr val="accent3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2.4 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8" action="ppaction://hlinksldjump"/>
              </a:rPr>
              <a:t>#4</a:t>
            </a:r>
            <a:endParaRPr lang="en-US" dirty="0">
              <a:solidFill>
                <a:schemeClr val="accent3"/>
              </a:solidFill>
            </a:endParaRPr>
          </a:p>
          <a:p>
            <a:pPr algn="l"/>
            <a:r>
              <a:rPr lang="en-US" dirty="0">
                <a:solidFill>
                  <a:schemeClr val="accent3"/>
                </a:solidFill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2.6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0" action="ppaction://hlinksldjump"/>
              </a:rPr>
              <a:t>#5</a:t>
            </a: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  <a:hlinkClick r:id="rId11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2.8</a:t>
            </a:r>
            <a:endParaRPr lang="en-US" dirty="0">
              <a:solidFill>
                <a:schemeClr val="accent3"/>
              </a:solidFill>
              <a:hlinkClick r:id="rId12" action="ppaction://hlinksldjump"/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2" action="ppaction://hlinksldjump"/>
              </a:rPr>
              <a:t>#6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3" action="ppaction://hlinksldjump"/>
              </a:rPr>
              <a:t>#7</a:t>
            </a: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  <a:hlinkClick r:id="rId1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2.9</a:t>
            </a:r>
            <a:endParaRPr lang="en-US" dirty="0">
              <a:solidFill>
                <a:schemeClr val="accent3"/>
              </a:solidFill>
              <a:hlinkClick r:id="rId15" action="ppaction://hlinksldjump"/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5" action="ppaction://hlinksldjump"/>
              </a:rPr>
              <a:t>#8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6" action="ppaction://hlinksldjump"/>
              </a:rPr>
              <a:t>#9</a:t>
            </a: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  <a:hlinkClick r:id="rId1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2.10</a:t>
            </a:r>
            <a:endParaRPr lang="en-US" dirty="0">
              <a:solidFill>
                <a:schemeClr val="accent3"/>
              </a:solidFill>
              <a:hlinkClick r:id="rId18" action="ppaction://hlinksldjump"/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18" action="ppaction://hlinksldjump"/>
              </a:rPr>
              <a:t>#10</a:t>
            </a:r>
            <a:endParaRPr lang="en-US" dirty="0">
              <a:solidFill>
                <a:schemeClr val="accent3"/>
              </a:solidFill>
            </a:endParaRPr>
          </a:p>
          <a:p>
            <a:r>
              <a:rPr lang="en-US" dirty="0">
                <a:solidFill>
                  <a:schemeClr val="accent3"/>
                </a:solidFill>
                <a:hlinkClick r:id="rId1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Section 2.11</a:t>
            </a:r>
            <a:endParaRPr lang="en-US" dirty="0">
              <a:solidFill>
                <a:schemeClr val="accent3"/>
              </a:solidFill>
              <a:hlinkClick r:id="rId20" action="ppaction://hlinksldjump"/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20" action="ppaction://hlinksldjump"/>
              </a:rPr>
              <a:t>#11</a:t>
            </a:r>
            <a:endParaRPr lang="en-US" dirty="0">
              <a:solidFill>
                <a:schemeClr val="accent3"/>
              </a:solidFill>
            </a:endParaRPr>
          </a:p>
          <a:p>
            <a:pPr lvl="1"/>
            <a:r>
              <a:rPr lang="en-US" dirty="0">
                <a:solidFill>
                  <a:schemeClr val="accent3"/>
                </a:solidFill>
                <a:hlinkClick r:id="rId21" action="ppaction://hlinksldjump"/>
              </a:rPr>
              <a:t>#12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5" name="Picture 4">
            <a:hlinkClick r:id="rId22" action="ppaction://hlinksldjump"/>
            <a:extLst>
              <a:ext uri="{FF2B5EF4-FFF2-40B4-BE49-F238E27FC236}">
                <a16:creationId xmlns:a16="http://schemas.microsoft.com/office/drawing/2014/main" id="{0C4330A4-F100-497B-A441-C2C95F820A65}"/>
              </a:ext>
            </a:extLst>
          </p:cNvPr>
          <p:cNvPicPr>
            <a:picLocks noChangeAspect="1"/>
          </p:cNvPicPr>
          <p:nvPr/>
        </p:nvPicPr>
        <p:blipFill>
          <a:blip r:embed="rId2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36D4FB-323B-4F0A-A1CC-F049AFCF5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296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input(…)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Does it matter if a numeric value is being stored as a string, not a number?</a:t>
            </a:r>
          </a:p>
          <a:p>
            <a:r>
              <a:rPr lang="en-US" sz="2400" b="1" dirty="0"/>
              <a:t>Yes, it does</a:t>
            </a:r>
            <a:r>
              <a:rPr lang="en-US" sz="2400" dirty="0"/>
              <a:t>. See the following examples: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02F14E-4992-49B4-981A-29F1D4AF3105}"/>
              </a:ext>
            </a:extLst>
          </p:cNvPr>
          <p:cNvGrpSpPr/>
          <p:nvPr/>
        </p:nvGrpSpPr>
        <p:grpSpPr>
          <a:xfrm>
            <a:off x="281237" y="2790217"/>
            <a:ext cx="8633914" cy="2751058"/>
            <a:chOff x="281237" y="2668418"/>
            <a:chExt cx="8633914" cy="275105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26D23F8-1716-46B7-A44F-7A7AD6EAC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1237" y="2668418"/>
              <a:ext cx="7414903" cy="2751058"/>
            </a:xfrm>
            <a:prstGeom prst="rect">
              <a:avLst/>
            </a:prstGeom>
          </p:spPr>
        </p:pic>
        <p:sp>
          <p:nvSpPr>
            <p:cNvPr id="10" name="AutoShape 5">
              <a:extLst>
                <a:ext uri="{FF2B5EF4-FFF2-40B4-BE49-F238E27FC236}">
                  <a16:creationId xmlns:a16="http://schemas.microsoft.com/office/drawing/2014/main" id="{5BBFA23E-0DF1-449E-924F-A3BD0D608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4330" y="2814520"/>
              <a:ext cx="4880820" cy="461595"/>
            </a:xfrm>
            <a:prstGeom prst="wedgeRoundRectCallout">
              <a:avLst>
                <a:gd name="adj1" fmla="val -86186"/>
                <a:gd name="adj2" fmla="val 55083"/>
                <a:gd name="adj3" fmla="val 16667"/>
              </a:avLst>
            </a:prstGeom>
            <a:ln>
              <a:solidFill>
                <a:schemeClr val="accent3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String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+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String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=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Concatenation of the Strings</a:t>
              </a:r>
            </a:p>
          </p:txBody>
        </p:sp>
        <p:sp>
          <p:nvSpPr>
            <p:cNvPr id="11" name="AutoShape 5">
              <a:extLst>
                <a:ext uri="{FF2B5EF4-FFF2-40B4-BE49-F238E27FC236}">
                  <a16:creationId xmlns:a16="http://schemas.microsoft.com/office/drawing/2014/main" id="{4411BDC6-AA57-4E3E-9B90-1D7F192C7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4331" y="3373514"/>
              <a:ext cx="4880820" cy="461595"/>
            </a:xfrm>
            <a:prstGeom prst="wedgeRoundRectCallout">
              <a:avLst>
                <a:gd name="adj1" fmla="val -96095"/>
                <a:gd name="adj2" fmla="val 26491"/>
                <a:gd name="adj3" fmla="val 16667"/>
              </a:avLst>
            </a:prstGeom>
            <a:ln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Number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+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Number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=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Summation of the numbers</a:t>
              </a:r>
            </a:p>
          </p:txBody>
        </p:sp>
        <p:sp>
          <p:nvSpPr>
            <p:cNvPr id="12" name="AutoShape 5">
              <a:extLst>
                <a:ext uri="{FF2B5EF4-FFF2-40B4-BE49-F238E27FC236}">
                  <a16:creationId xmlns:a16="http://schemas.microsoft.com/office/drawing/2014/main" id="{10FEC18A-26AF-4320-8E08-94E763E60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1695" y="3949460"/>
              <a:ext cx="3613454" cy="461595"/>
            </a:xfrm>
            <a:prstGeom prst="wedgeRoundRectCallout">
              <a:avLst>
                <a:gd name="adj1" fmla="val -139227"/>
                <a:gd name="adj2" fmla="val -435"/>
                <a:gd name="adj3" fmla="val 16667"/>
              </a:avLst>
            </a:prstGeom>
            <a:ln>
              <a:solidFill>
                <a:srgbClr val="C00000"/>
              </a:solidFill>
              <a:headEnd type="none" w="sm" len="sm"/>
              <a:tailEnd type="none" w="sm" len="sm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lr>
                  <a:schemeClr val="tx2"/>
                </a:buClr>
                <a:buSzPct val="75000"/>
                <a:buFont typeface="Monotype Sorts" pitchFamily="2" charset="2"/>
                <a:buChar char="F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1"/>
                </a:buClr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65000"/>
                <a:buFont typeface="Monotype Sorts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tx1"/>
                </a:buClr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Char char="•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dirty="0">
                  <a:solidFill>
                    <a:srgbClr val="0070C0"/>
                  </a:solidFill>
                  <a:latin typeface="+mn-lt"/>
                </a:rPr>
                <a:t>String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+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dirty="0">
                  <a:solidFill>
                    <a:schemeClr val="accent3">
                      <a:lumMod val="75000"/>
                    </a:schemeClr>
                  </a:solidFill>
                  <a:latin typeface="+mn-lt"/>
                </a:rPr>
                <a:t>Number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</a:t>
              </a:r>
              <a:r>
                <a:rPr lang="en-US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=</a:t>
              </a:r>
              <a:r>
                <a:rPr lang="en-US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</a:rPr>
                <a:t> Error (Type Error)</a:t>
              </a:r>
            </a:p>
          </p:txBody>
        </p:sp>
      </p:grpSp>
      <p:pic>
        <p:nvPicPr>
          <p:cNvPr id="14" name="Picture 13">
            <a:hlinkClick r:id="rId4" action="ppaction://hlinksldjump"/>
            <a:extLst>
              <a:ext uri="{FF2B5EF4-FFF2-40B4-BE49-F238E27FC236}">
                <a16:creationId xmlns:a16="http://schemas.microsoft.com/office/drawing/2014/main" id="{D1CDC6EE-9E1A-4B84-A15C-B91A9DDE56D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993CFF20-7CE1-48D9-AF57-D495D6BB668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8728915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eval(…)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You can use </a:t>
            </a:r>
            <a:r>
              <a:rPr lang="en-US" sz="2400" dirty="0">
                <a:solidFill>
                  <a:srgbClr val="7030A0"/>
                </a:solidFill>
              </a:rPr>
              <a:t>eval </a:t>
            </a:r>
            <a:r>
              <a:rPr lang="en-US" sz="2400" dirty="0"/>
              <a:t>function to </a:t>
            </a:r>
            <a:r>
              <a:rPr lang="en-US" sz="2400" dirty="0">
                <a:solidFill>
                  <a:schemeClr val="accent2"/>
                </a:solidFill>
              </a:rPr>
              <a:t>evaluate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2"/>
                </a:solidFill>
              </a:rPr>
              <a:t>convert</a:t>
            </a:r>
            <a:r>
              <a:rPr lang="en-US" sz="2400" dirty="0"/>
              <a:t> the passed value (</a:t>
            </a:r>
            <a:r>
              <a:rPr lang="en-US" sz="2400" dirty="0">
                <a:solidFill>
                  <a:schemeClr val="accent2"/>
                </a:solidFill>
              </a:rPr>
              <a:t>string</a:t>
            </a:r>
            <a:r>
              <a:rPr lang="en-US" sz="2400" dirty="0"/>
              <a:t>) </a:t>
            </a:r>
            <a:r>
              <a:rPr lang="en-US" sz="2400" dirty="0">
                <a:solidFill>
                  <a:schemeClr val="accent2"/>
                </a:solidFill>
              </a:rPr>
              <a:t>to a numeric value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So, to </a:t>
            </a:r>
            <a:r>
              <a:rPr lang="en-US" sz="2400" dirty="0">
                <a:solidFill>
                  <a:schemeClr val="accent2"/>
                </a:solidFill>
              </a:rPr>
              <a:t>get an input </a:t>
            </a:r>
            <a:r>
              <a:rPr lang="en-US" sz="2400" dirty="0"/>
              <a:t>(value) from the user </a:t>
            </a:r>
            <a:r>
              <a:rPr lang="en-US" sz="2400" dirty="0">
                <a:solidFill>
                  <a:schemeClr val="accent2"/>
                </a:solidFill>
              </a:rPr>
              <a:t>as a number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store</a:t>
            </a:r>
            <a:r>
              <a:rPr lang="en-US" sz="2400" dirty="0"/>
              <a:t> it into the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0070C0"/>
                </a:solidFill>
              </a:rPr>
              <a:t>x</a:t>
            </a:r>
            <a:r>
              <a:rPr lang="en-US" sz="2400" dirty="0"/>
              <a:t>, you can write the following code:</a:t>
            </a:r>
          </a:p>
          <a:p>
            <a:endParaRPr lang="en-US" sz="2400" dirty="0"/>
          </a:p>
          <a:p>
            <a:r>
              <a:rPr lang="en-US" sz="2400" dirty="0"/>
              <a:t>Also, you can </a:t>
            </a:r>
            <a:r>
              <a:rPr lang="en-US" sz="2400" dirty="0">
                <a:solidFill>
                  <a:schemeClr val="accent2"/>
                </a:solidFill>
              </a:rPr>
              <a:t>separate</a:t>
            </a:r>
            <a:r>
              <a:rPr lang="en-US" sz="2400" dirty="0"/>
              <a:t> the process into two lines if you would like:</a:t>
            </a:r>
          </a:p>
          <a:p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D449378-0175-4E49-8AD7-C280725C01A3}"/>
              </a:ext>
            </a:extLst>
          </p:cNvPr>
          <p:cNvGrpSpPr/>
          <p:nvPr/>
        </p:nvGrpSpPr>
        <p:grpSpPr>
          <a:xfrm>
            <a:off x="149344" y="2276850"/>
            <a:ext cx="8845313" cy="1326858"/>
            <a:chOff x="152380" y="3643640"/>
            <a:chExt cx="8845313" cy="132685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A2E7528-D2FB-4057-A3D3-BDCC3ADCB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69" y="3647059"/>
              <a:ext cx="8496624" cy="13234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"34.5"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               </a:t>
              </a: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returns 34.5 (float)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"345"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                </a:t>
              </a: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returns 345  (integer)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"3 + 4"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              </a:t>
              </a: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returns 7    (integer)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"51 + (54 * (3 + 2))"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</a:t>
              </a: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returns 321  (integer)</a:t>
              </a:r>
              <a:endParaRPr lang="en-US" altLang="en-US" sz="1600" dirty="0"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28149E-6BDB-4AAC-B346-C767F7F2D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380" y="3643640"/>
              <a:ext cx="348689" cy="132343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  <a:endPara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C7A8F5C-1E49-4802-ABA5-939DE4E8E1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4619555"/>
            <a:ext cx="8851392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value of x: 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FCFC96-7CF1-4111-A1C3-18586A104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601489"/>
            <a:ext cx="8851392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the value of x: 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Read x as string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(x)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Convert value x to number and save it to x  </a:t>
            </a:r>
            <a:endParaRPr lang="en-US" altLang="en-US" sz="20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EB58FF8D-C9FC-4714-B059-3D813BA3F4D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B56C9D4-4BFB-4C91-814A-7D1842CF6DD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2773467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 With Console Input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Now, let us revisit the last example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 1</a:t>
            </a:r>
            <a:r>
              <a:rPr lang="en-US" sz="2400" dirty="0"/>
              <a:t>), and</a:t>
            </a:r>
            <a:r>
              <a:rPr lang="en-US" sz="2400" dirty="0">
                <a:solidFill>
                  <a:schemeClr val="accent2"/>
                </a:solidFill>
              </a:rPr>
              <a:t> modify it</a:t>
            </a:r>
            <a:r>
              <a:rPr lang="en-US" sz="2400" dirty="0"/>
              <a:t> in order </a:t>
            </a:r>
            <a:r>
              <a:rPr lang="en-US" sz="2400" dirty="0">
                <a:solidFill>
                  <a:schemeClr val="accent2"/>
                </a:solidFill>
              </a:rPr>
              <a:t>to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let the user enter the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>
                <a:solidFill>
                  <a:schemeClr val="accent2"/>
                </a:solidFill>
              </a:rPr>
              <a:t> value</a:t>
            </a:r>
            <a:r>
              <a:rPr lang="en-US" sz="2400" dirty="0"/>
              <a:t>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E3DD86-2F33-4DDB-967A-110CA24E4979}"/>
              </a:ext>
            </a:extLst>
          </p:cNvPr>
          <p:cNvGrpSpPr/>
          <p:nvPr/>
        </p:nvGrpSpPr>
        <p:grpSpPr>
          <a:xfrm>
            <a:off x="189035" y="2306452"/>
            <a:ext cx="8808660" cy="2240320"/>
            <a:chOff x="1068656" y="4685466"/>
            <a:chExt cx="7733938" cy="224032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8C21055-AFD8-4A46-904E-CD33EF8B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391" y="4925238"/>
              <a:ext cx="7451203" cy="20005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55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55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50" dirty="0">
                  <a:solidFill>
                    <a:srgbClr val="000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55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50" dirty="0">
                  <a:solidFill>
                    <a:srgbClr val="00808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"Enter a value for radius: "</a:t>
              </a:r>
              <a:r>
                <a:rPr lang="en-US" altLang="en-US" sz="1550" dirty="0">
                  <a:solidFill>
                    <a:srgbClr val="000000"/>
                  </a:solidFill>
                  <a:highlight>
                    <a:srgbClr val="FFFFCC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en-US" altLang="en-US" sz="1550" dirty="0">
                <a:highlight>
                  <a:srgbClr val="FFFFCC"/>
                </a:highlight>
                <a:latin typeface="Arial" panose="020B060402020202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5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55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55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5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5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 </a:t>
              </a:r>
              <a:r>
                <a:rPr lang="en-US" altLang="en-US" sz="15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 , </a:t>
              </a:r>
              <a:r>
                <a:rPr lang="en-US" altLang="en-US" sz="155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 </a:t>
              </a:r>
              <a:r>
                <a:rPr lang="en-US" altLang="en-US" sz="155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  <a:endParaRPr lang="en-US" altLang="en-US" sz="155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BB9CAAD-1E80-4771-B8FF-FFD5804D1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4925237"/>
              <a:ext cx="282735" cy="20005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81D9478-95DC-4FC3-B31C-8016192FF63A}"/>
                </a:ext>
              </a:extLst>
            </p:cNvPr>
            <p:cNvSpPr txBox="1"/>
            <p:nvPr/>
          </p:nvSpPr>
          <p:spPr>
            <a:xfrm>
              <a:off x="1068656" y="4685466"/>
              <a:ext cx="2499439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2.2 </a:t>
              </a:r>
              <a:r>
                <a:rPr 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ComputeAreaWithConsoleInput.py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B9C3A76-301B-4590-B90D-14FA57691911}"/>
              </a:ext>
            </a:extLst>
          </p:cNvPr>
          <p:cNvGrpSpPr/>
          <p:nvPr/>
        </p:nvGrpSpPr>
        <p:grpSpPr>
          <a:xfrm>
            <a:off x="474628" y="4811581"/>
            <a:ext cx="8194744" cy="569387"/>
            <a:chOff x="769637" y="4811581"/>
            <a:chExt cx="8194744" cy="56938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016E2F-163A-4FE7-9C78-4F0EFD120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1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value for radius: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2.5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area for the circle of radius 2.5 is 19.6349375</a:t>
              </a:r>
            </a:p>
          </p:txBody>
        </p:sp>
        <p:pic>
          <p:nvPicPr>
            <p:cNvPr id="26" name="Picture 25" descr="A flat screen monitor&#10;&#10;Description automatically generated">
              <a:extLst>
                <a:ext uri="{FF2B5EF4-FFF2-40B4-BE49-F238E27FC236}">
                  <a16:creationId xmlns:a16="http://schemas.microsoft.com/office/drawing/2014/main" id="{13DE8D25-04B1-4A1E-853F-9B55FBB4D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9416899-6506-4DE9-B25E-8ADE51EEF32E}"/>
              </a:ext>
            </a:extLst>
          </p:cNvPr>
          <p:cNvGrpSpPr/>
          <p:nvPr/>
        </p:nvGrpSpPr>
        <p:grpSpPr>
          <a:xfrm>
            <a:off x="474762" y="5541276"/>
            <a:ext cx="8194476" cy="569387"/>
            <a:chOff x="769905" y="5541276"/>
            <a:chExt cx="8194476" cy="56938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B33809A-B6D5-480E-80B3-AFC39C95E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5541276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 value for radius: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23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area for the circle of radius 23 is 1661.90111</a:t>
              </a:r>
            </a:p>
          </p:txBody>
        </p:sp>
        <p:pic>
          <p:nvPicPr>
            <p:cNvPr id="28" name="Picture 27" descr="A flat screen monitor&#10;&#10;Description automatically generated">
              <a:extLst>
                <a:ext uri="{FF2B5EF4-FFF2-40B4-BE49-F238E27FC236}">
                  <a16:creationId xmlns:a16="http://schemas.microsoft.com/office/drawing/2014/main" id="{668CD3AC-CA53-4FF3-9943-745A94D36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905" y="5550287"/>
              <a:ext cx="551364" cy="551364"/>
            </a:xfrm>
            <a:prstGeom prst="rect">
              <a:avLst/>
            </a:prstGeom>
          </p:spPr>
        </p:pic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68EA12-FBC8-4C91-A4F4-20EBF4853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B16D283E-8678-48D6-A044-48DB0A4E528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67236341-E915-4D00-A685-4C0CC80B743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C2C44E-A372-4D62-B708-C216A1561A4E}"/>
              </a:ext>
            </a:extLst>
          </p:cNvPr>
          <p:cNvGrpSpPr/>
          <p:nvPr/>
        </p:nvGrpSpPr>
        <p:grpSpPr>
          <a:xfrm>
            <a:off x="8167057" y="2560368"/>
            <a:ext cx="830638" cy="386966"/>
            <a:chOff x="8133802" y="1326921"/>
            <a:chExt cx="830638" cy="38696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C2D461-2834-4F89-A063-C1A2BC80F023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1" name="TextBox 20">
              <a:hlinkClick r:id="rId8"/>
              <a:extLst>
                <a:ext uri="{FF2B5EF4-FFF2-40B4-BE49-F238E27FC236}">
                  <a16:creationId xmlns:a16="http://schemas.microsoft.com/office/drawing/2014/main" id="{891B9333-CE85-4BB1-BD06-69C025377A3B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58FBC234-AD93-4BC1-8C54-61B34CDA90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032393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CC3202-3528-44EB-9A58-AAD979874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 With Console Input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249D28-BEEE-4D08-AF16-613FB2986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43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C52932-64F9-42A8-A653-5D595E4BF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968140"/>
            <a:ext cx="8851392" cy="360323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sz="2400" dirty="0"/>
              <a:t> prompts the user to enter a value (in the form of a </a:t>
            </a:r>
            <a:r>
              <a:rPr lang="en-US" sz="2400" dirty="0">
                <a:solidFill>
                  <a:schemeClr val="accent2"/>
                </a:solidFill>
              </a:rPr>
              <a:t>string</a:t>
            </a:r>
            <a:r>
              <a:rPr lang="en-US" sz="2400" dirty="0"/>
              <a:t>) and </a:t>
            </a:r>
            <a:r>
              <a:rPr lang="en-US" sz="2400" dirty="0">
                <a:solidFill>
                  <a:schemeClr val="accent2"/>
                </a:solidFill>
              </a:rPr>
              <a:t>converts it to </a:t>
            </a:r>
            <a:r>
              <a:rPr lang="en-US" sz="2400" dirty="0"/>
              <a:t>a </a:t>
            </a:r>
            <a:r>
              <a:rPr lang="en-US" sz="2400" dirty="0">
                <a:solidFill>
                  <a:schemeClr val="accent2"/>
                </a:solidFill>
              </a:rPr>
              <a:t>number</a:t>
            </a:r>
            <a:r>
              <a:rPr lang="en-US" sz="2400" dirty="0"/>
              <a:t>, which is equivalent to: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After the user enters a number and presses the </a:t>
            </a:r>
            <a:r>
              <a:rPr lang="en-US" sz="2400" dirty="0">
                <a:solidFill>
                  <a:srgbClr val="002060"/>
                </a:solidFill>
              </a:rPr>
              <a:t>&lt;Enter&gt; key</a:t>
            </a:r>
            <a:r>
              <a:rPr lang="en-US" sz="2400" dirty="0"/>
              <a:t>, the </a:t>
            </a:r>
            <a:r>
              <a:rPr lang="en-US" sz="2400" dirty="0">
                <a:solidFill>
                  <a:schemeClr val="accent2"/>
                </a:solidFill>
              </a:rPr>
              <a:t>number is read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assigned</a:t>
            </a:r>
            <a:r>
              <a:rPr lang="en-US" sz="2400" dirty="0"/>
              <a:t> to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A6B3271-F266-4D28-8EED-0165BA66D257}"/>
              </a:ext>
            </a:extLst>
          </p:cNvPr>
          <p:cNvGrpSpPr/>
          <p:nvPr/>
        </p:nvGrpSpPr>
        <p:grpSpPr>
          <a:xfrm>
            <a:off x="705031" y="1095483"/>
            <a:ext cx="7733938" cy="1805538"/>
            <a:chOff x="705031" y="1095483"/>
            <a:chExt cx="7733938" cy="180553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D7EC210-0CB4-4DAD-82EF-132EAEF9E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766" y="1331361"/>
              <a:ext cx="7451203" cy="15696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 value for radius: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en-US" altLang="en-US" sz="1200" dirty="0">
                <a:latin typeface="Arial" panose="020B0604020202020204" pitchFamily="34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 "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 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 is " 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  <a:endParaRPr lang="en-US" altLang="en-US" sz="1100" dirty="0"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116C9A-1267-4555-91F5-1B6AAF7E2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31" y="1331361"/>
              <a:ext cx="282735" cy="156966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18DAED2-FB6D-4088-99DF-4F04F75420AB}"/>
                </a:ext>
              </a:extLst>
            </p:cNvPr>
            <p:cNvSpPr txBox="1"/>
            <p:nvPr/>
          </p:nvSpPr>
          <p:spPr>
            <a:xfrm>
              <a:off x="705031" y="1095483"/>
              <a:ext cx="2369174" cy="23083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accent3">
                      <a:lumMod val="50000"/>
                    </a:schemeClr>
                  </a:solidFill>
                </a:rPr>
                <a:t>LISTING 2.2 </a:t>
              </a:r>
              <a:r>
                <a:rPr 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ComputeAreaWithConsoleInput.py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9DF665D7-D604-49ED-8FF9-5F35B4DC9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032" y="3851455"/>
            <a:ext cx="7733937" cy="13234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Read input as a string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"Enter a value for radius: "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Convert the string to a number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radius = </a:t>
            </a: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(radius)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C472FF-1FBD-4796-9C63-9EDF72F826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2</a:t>
            </a:r>
            <a:endParaRPr lang="en-US" dirty="0"/>
          </a:p>
        </p:txBody>
      </p:sp>
      <p:pic>
        <p:nvPicPr>
          <p:cNvPr id="14" name="Picture 13">
            <a:hlinkClick r:id="rId3" action="ppaction://hlinksldjump"/>
            <a:extLst>
              <a:ext uri="{FF2B5EF4-FFF2-40B4-BE49-F238E27FC236}">
                <a16:creationId xmlns:a16="http://schemas.microsoft.com/office/drawing/2014/main" id="{DDCA575A-801E-46CF-B0EB-8FDBBBB4E8B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8FD98C7-6AB8-4704-8F5C-4D6A237DD27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5457010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to </a:t>
            </a:r>
            <a:r>
              <a:rPr lang="en-US" dirty="0">
                <a:solidFill>
                  <a:schemeClr val="accent2"/>
                </a:solidFill>
              </a:rPr>
              <a:t>get three values </a:t>
            </a:r>
            <a:r>
              <a:rPr lang="en-US" dirty="0"/>
              <a:t>from the user and </a:t>
            </a:r>
            <a:r>
              <a:rPr lang="en-US" dirty="0">
                <a:solidFill>
                  <a:schemeClr val="accent2"/>
                </a:solidFill>
              </a:rPr>
              <a:t>compute their average</a:t>
            </a:r>
            <a:r>
              <a:rPr lang="en-US" dirty="0"/>
              <a:t>.</a:t>
            </a:r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ar-SA" sz="2800" dirty="0"/>
          </a:p>
          <a:p>
            <a:r>
              <a:rPr lang="en-US" dirty="0">
                <a:solidFill>
                  <a:schemeClr val="accent2"/>
                </a:solidFill>
              </a:rPr>
              <a:t>Remember:</a:t>
            </a:r>
          </a:p>
          <a:p>
            <a:pPr lvl="1"/>
            <a:r>
              <a:rPr lang="en-US" sz="2600" dirty="0"/>
              <a:t>Phase 1: Problem-solving</a:t>
            </a:r>
          </a:p>
          <a:p>
            <a:pPr lvl="1"/>
            <a:r>
              <a:rPr lang="en-US" sz="2600" dirty="0"/>
              <a:t>Phase 2: Implementation</a:t>
            </a:r>
          </a:p>
          <a:p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366CC65-E72C-4283-8F00-3E3E0F4C0D02}"/>
              </a:ext>
            </a:extLst>
          </p:cNvPr>
          <p:cNvGrpSpPr/>
          <p:nvPr/>
        </p:nvGrpSpPr>
        <p:grpSpPr>
          <a:xfrm>
            <a:off x="474628" y="2507280"/>
            <a:ext cx="8194744" cy="1046440"/>
            <a:chOff x="769637" y="4573055"/>
            <a:chExt cx="8194744" cy="104644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05BFFC3-8990-43DD-8464-3FB6DE751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573055"/>
              <a:ext cx="7517340" cy="104644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third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average of 1 2 3 is 2.0</a:t>
              </a:r>
            </a:p>
          </p:txBody>
        </p:sp>
        <p:pic>
          <p:nvPicPr>
            <p:cNvPr id="7" name="Picture 6" descr="A flat screen monitor&#10;&#10;Description automatically generated">
              <a:extLst>
                <a:ext uri="{FF2B5EF4-FFF2-40B4-BE49-F238E27FC236}">
                  <a16:creationId xmlns:a16="http://schemas.microsoft.com/office/drawing/2014/main" id="{D4EF1F4D-A824-446C-98DB-938E77AC4A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E0A623-2A85-4C79-B6F0-3A57C734A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40BD6260-27B0-4AD5-9E0A-771C05EF4D0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D37A77E-AE4A-437D-8487-5D290215F55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21190798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to get three values from the user and compute their average.</a:t>
            </a:r>
            <a:endParaRPr lang="ar-SA" dirty="0"/>
          </a:p>
          <a:p>
            <a:r>
              <a:rPr lang="en-US" dirty="0">
                <a:solidFill>
                  <a:schemeClr val="accent2"/>
                </a:solidFill>
              </a:rPr>
              <a:t>Phase 1: Design your algorithm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600" dirty="0"/>
              <a:t>Get three numbers from the user.</a:t>
            </a:r>
          </a:p>
          <a:p>
            <a:pPr lvl="3">
              <a:buFont typeface="Wingdings" panose="05000000000000000000" pitchFamily="2" charset="2"/>
              <a:buChar char="§"/>
            </a:pPr>
            <a:r>
              <a:rPr lang="en-US" dirty="0"/>
              <a:t>Use the </a:t>
            </a:r>
            <a:r>
              <a:rPr lang="en-US" dirty="0">
                <a:solidFill>
                  <a:srgbClr val="7030A0"/>
                </a:solidFill>
              </a:rPr>
              <a:t>input</a:t>
            </a:r>
            <a:r>
              <a:rPr lang="en-US" dirty="0"/>
              <a:t> function.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600" dirty="0"/>
              <a:t>Compute the average of the three numbers:</a:t>
            </a:r>
            <a:br>
              <a:rPr lang="en-US" sz="2600" dirty="0"/>
            </a:br>
            <a:r>
              <a:rPr lang="pt-BR" sz="2600" b="1" dirty="0"/>
              <a:t>average = (num1 + num2 + num3) / 3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sz="2600" dirty="0"/>
              <a:t>Display the result</a:t>
            </a:r>
          </a:p>
          <a:p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3EEAA-B30C-4726-9FCA-446EF073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688A7F34-ABC3-4D8C-A5B9-3D1448CB573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11BE10E-27CE-4461-ADCA-89FDF249E09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6768732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to get three values from the user and compute their average.</a:t>
            </a:r>
            <a:endParaRPr lang="ar-SA" dirty="0"/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EF4005-BB3F-4046-90FD-E8C86334E1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523" y="3006545"/>
            <a:ext cx="8823172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Prompt the user to enter three numbers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8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Compute average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400" dirty="0">
              <a:solidFill>
                <a:srgbClr val="0000FF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Display result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808080"/>
              </a:solidFill>
              <a:latin typeface="Arial" panose="020B0604020202020204" pitchFamily="34" charset="0"/>
              <a:cs typeface="Courier New" panose="02070309020205020404" pitchFamily="49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F8F47-4AA3-4F59-93BD-CB5F7D552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D22F488-2352-4638-877E-450D485B405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91D0570-83F7-4B17-AAFE-00696AFBCD4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844004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47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dirty="0"/>
              <a:t>Write a program to get three values from the user and compute their average.</a:t>
            </a:r>
            <a:endParaRPr lang="ar-SA" dirty="0"/>
          </a:p>
          <a:p>
            <a:r>
              <a:rPr lang="en-US" dirty="0">
                <a:solidFill>
                  <a:schemeClr val="accent2"/>
                </a:solidFill>
              </a:rPr>
              <a:t>Phase 2: Implementation (code the algorithm)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D69527-C6A9-4E04-A001-5961975872E7}"/>
              </a:ext>
            </a:extLst>
          </p:cNvPr>
          <p:cNvGrpSpPr/>
          <p:nvPr/>
        </p:nvGrpSpPr>
        <p:grpSpPr>
          <a:xfrm>
            <a:off x="167669" y="2929735"/>
            <a:ext cx="8808662" cy="3108544"/>
            <a:chOff x="1068654" y="4217351"/>
            <a:chExt cx="7733940" cy="31085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0B3E739-C76B-4E7D-A045-BC5D85667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778" y="4525128"/>
              <a:ext cx="7358816" cy="280076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three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first number: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number2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second number: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number3 = 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third number: 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average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average = (number1 + number2 + number3) /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6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average of"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number2, number3,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average)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83B88D-A696-47A8-AD38-15F1459B8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6" y="4525128"/>
              <a:ext cx="375122" cy="280076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endParaRPr lang="ar-SA" altLang="en-US" sz="155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en-US" altLang="en-US" sz="155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1AA5B2-39D3-4C61-B471-BD159D3CFC5A}"/>
                </a:ext>
              </a:extLst>
            </p:cNvPr>
            <p:cNvSpPr txBox="1"/>
            <p:nvPr/>
          </p:nvSpPr>
          <p:spPr>
            <a:xfrm>
              <a:off x="1068654" y="4217351"/>
              <a:ext cx="2297125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2.3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ComputeAverage.py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55E767-CCD1-4CEC-AA80-4A4D0D168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14" name="Picture 13">
            <a:hlinkClick r:id="rId3" action="ppaction://hlinksldjump"/>
            <a:extLst>
              <a:ext uri="{FF2B5EF4-FFF2-40B4-BE49-F238E27FC236}">
                <a16:creationId xmlns:a16="http://schemas.microsoft.com/office/drawing/2014/main" id="{A21DB1BD-EE41-4CAB-BDC9-B518CDB66CD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F37E87A-04D0-497D-9D17-8D09679BC4A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4CF5342-1607-4565-B2B9-4B65DA360033}"/>
              </a:ext>
            </a:extLst>
          </p:cNvPr>
          <p:cNvGrpSpPr/>
          <p:nvPr/>
        </p:nvGrpSpPr>
        <p:grpSpPr>
          <a:xfrm>
            <a:off x="8167057" y="3239342"/>
            <a:ext cx="830638" cy="386966"/>
            <a:chOff x="8133802" y="1326921"/>
            <a:chExt cx="830638" cy="38696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959D82C-32A0-4C41-A55F-823F31EAEE2A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8" name="TextBox 17">
              <a:hlinkClick r:id="rId6"/>
              <a:extLst>
                <a:ext uri="{FF2B5EF4-FFF2-40B4-BE49-F238E27FC236}">
                  <a16:creationId xmlns:a16="http://schemas.microsoft.com/office/drawing/2014/main" id="{CEC0D9DA-6966-4C22-8685-10EBA0202B8A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908F562-6001-41C7-B2D6-70234CBBE5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32178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Runs of The Program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48</a:t>
            </a:fld>
            <a:endParaRPr lang="en-US" alt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B7E66A1-ECE4-438B-89F8-208B8FEC4133}"/>
              </a:ext>
            </a:extLst>
          </p:cNvPr>
          <p:cNvGrpSpPr/>
          <p:nvPr/>
        </p:nvGrpSpPr>
        <p:grpSpPr>
          <a:xfrm>
            <a:off x="474628" y="1969610"/>
            <a:ext cx="8194744" cy="1046440"/>
            <a:chOff x="769637" y="4573055"/>
            <a:chExt cx="8194744" cy="104644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1778A9C-FA6B-40BF-8137-4BF0C59F3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573055"/>
              <a:ext cx="7517340" cy="104644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third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average of 1 2 3 is 2.0</a:t>
              </a:r>
            </a:p>
          </p:txBody>
        </p:sp>
        <p:pic>
          <p:nvPicPr>
            <p:cNvPr id="15" name="Picture 14" descr="A flat screen monitor&#10;&#10;Description automatically generated">
              <a:extLst>
                <a:ext uri="{FF2B5EF4-FFF2-40B4-BE49-F238E27FC236}">
                  <a16:creationId xmlns:a16="http://schemas.microsoft.com/office/drawing/2014/main" id="{B5F287F4-AF29-47AC-B1B8-87B7DF0AF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28F47DD-D3C3-406D-B1BF-A7FF3729E8A8}"/>
              </a:ext>
            </a:extLst>
          </p:cNvPr>
          <p:cNvGrpSpPr/>
          <p:nvPr/>
        </p:nvGrpSpPr>
        <p:grpSpPr>
          <a:xfrm>
            <a:off x="474628" y="3352190"/>
            <a:ext cx="8194744" cy="1046440"/>
            <a:chOff x="769637" y="4573055"/>
            <a:chExt cx="8194744" cy="104644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413F104-9C8C-4896-89C1-0D3F0684E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573055"/>
              <a:ext cx="7517340" cy="1046440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first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10.5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second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the third number: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11.5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endParaRPr lang="en-US" altLang="en-US" sz="1100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average of 10.5 11 11.5 is 11.0</a:t>
              </a:r>
            </a:p>
          </p:txBody>
        </p:sp>
        <p:pic>
          <p:nvPicPr>
            <p:cNvPr id="18" name="Picture 17" descr="A flat screen monitor&#10;&#10;Description automatically generated">
              <a:extLst>
                <a:ext uri="{FF2B5EF4-FFF2-40B4-BE49-F238E27FC236}">
                  <a16:creationId xmlns:a16="http://schemas.microsoft.com/office/drawing/2014/main" id="{C7DE8B64-82F6-4994-A2C5-9692641FB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019B6-9997-40C0-B223-AAD3ACF69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5148EECB-7349-4215-82C4-A822A56A22C6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B01BF71-AF4F-4227-936D-01C5DF72A15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9273893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49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492587"/>
            <a:ext cx="8851392" cy="3078783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The program prompts the user to enter three integers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lines 2–4</a:t>
            </a:r>
            <a:r>
              <a:rPr lang="en-US" sz="2400" dirty="0"/>
              <a:t>), computes their average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7</a:t>
            </a:r>
            <a:r>
              <a:rPr lang="en-US" sz="2400" dirty="0"/>
              <a:t>), and displays the result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lines 10–11</a:t>
            </a:r>
            <a:r>
              <a:rPr lang="en-US" sz="2400" dirty="0"/>
              <a:t>).</a:t>
            </a:r>
          </a:p>
          <a:p>
            <a:pPr algn="just"/>
            <a:r>
              <a:rPr lang="en-US" sz="2400" dirty="0">
                <a:solidFill>
                  <a:schemeClr val="accent2"/>
                </a:solidFill>
              </a:rPr>
              <a:t>If the user enters something other than a number</a:t>
            </a:r>
            <a:r>
              <a:rPr lang="en-US" sz="2400" dirty="0"/>
              <a:t>, the program </a:t>
            </a:r>
            <a:r>
              <a:rPr lang="en-US" sz="2400" dirty="0">
                <a:solidFill>
                  <a:schemeClr val="accent2"/>
                </a:solidFill>
              </a:rPr>
              <a:t>will terminate with</a:t>
            </a:r>
            <a:r>
              <a:rPr lang="en-US" sz="2400" dirty="0"/>
              <a:t> a </a:t>
            </a:r>
            <a:r>
              <a:rPr lang="en-US" sz="2400" dirty="0">
                <a:solidFill>
                  <a:srgbClr val="C00000"/>
                </a:solidFill>
              </a:rPr>
              <a:t>runtime error</a:t>
            </a:r>
            <a:r>
              <a:rPr lang="en-US" sz="2400" dirty="0"/>
              <a:t>.</a:t>
            </a:r>
            <a:endParaRPr lang="ar-SA" sz="2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D69527-C6A9-4E04-A001-5961975872E7}"/>
              </a:ext>
            </a:extLst>
          </p:cNvPr>
          <p:cNvGrpSpPr/>
          <p:nvPr/>
        </p:nvGrpSpPr>
        <p:grpSpPr>
          <a:xfrm>
            <a:off x="167669" y="1086295"/>
            <a:ext cx="8808662" cy="2367887"/>
            <a:chOff x="1068654" y="4217351"/>
            <a:chExt cx="7733940" cy="236788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0B3E739-C76B-4E7D-A045-BC5D85667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778" y="4461580"/>
              <a:ext cx="735881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three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first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number2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second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number3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third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average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average = (number1 + number2 + number3) /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average of"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number2, number3,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average)</a:t>
              </a:r>
              <a:endParaRPr lang="en-US" altLang="en-US" sz="105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83B88D-A696-47A8-AD38-15F1459B8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4" y="4461579"/>
              <a:ext cx="375122" cy="21236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endParaRPr lang="ar-SA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1AA5B2-39D3-4C61-B471-BD159D3CFC5A}"/>
                </a:ext>
              </a:extLst>
            </p:cNvPr>
            <p:cNvSpPr txBox="1"/>
            <p:nvPr/>
          </p:nvSpPr>
          <p:spPr>
            <a:xfrm>
              <a:off x="1068654" y="4217351"/>
              <a:ext cx="1757615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2.3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ComputeAverage.py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B40DF-E516-450C-ABB8-C9DD05C6A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14" name="Picture 13">
            <a:hlinkClick r:id="rId3" action="ppaction://hlinksldjump"/>
            <a:extLst>
              <a:ext uri="{FF2B5EF4-FFF2-40B4-BE49-F238E27FC236}">
                <a16:creationId xmlns:a16="http://schemas.microsoft.com/office/drawing/2014/main" id="{EF2D5D95-3951-400A-A7AB-5EF45BF1E1F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1CFF884-AD0C-4B2C-806A-0C7807CD361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287415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>
            <a:extLst>
              <a:ext uri="{FF2B5EF4-FFF2-40B4-BE49-F238E27FC236}">
                <a16:creationId xmlns:a16="http://schemas.microsoft.com/office/drawing/2014/main" id="{FA552517-FBB3-400F-AB9B-88E1FB4169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Objectives</a:t>
            </a:r>
            <a:endParaRPr lang="en-US" altLang="en-US" sz="3600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16B1D7DA-CC77-427C-87B4-6919A104C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59388-D0C6-4D04-B8B4-69162146F862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147459" name="Rectangle 3">
            <a:extLst>
              <a:ext uri="{FF2B5EF4-FFF2-40B4-BE49-F238E27FC236}">
                <a16:creationId xmlns:a16="http://schemas.microsoft.com/office/drawing/2014/main" id="{42A2E356-5F95-4CBE-86B6-27400E43310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en-US" altLang="en-US" sz="2000" dirty="0"/>
              <a:t>To write programs that perform simple computations (</a:t>
            </a:r>
            <a:r>
              <a:rPr lang="en-US" altLang="en-US" sz="2000" dirty="0">
                <a:hlinkClick r:id="rId2" action="ppaction://hlinksldjump"/>
              </a:rPr>
              <a:t>2.2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obtain input from a program’s user by using the input function (</a:t>
            </a:r>
            <a:r>
              <a:rPr lang="en-US" altLang="en-US" sz="2000" dirty="0">
                <a:hlinkClick r:id="rId3" action="ppaction://hlinksldjump"/>
              </a:rPr>
              <a:t>2.3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use identifiers to name elements such as variables and functions (</a:t>
            </a:r>
            <a:r>
              <a:rPr lang="en-US" altLang="en-US" sz="2000" dirty="0">
                <a:hlinkClick r:id="rId4" action="ppaction://hlinksldjump"/>
              </a:rPr>
              <a:t>2.4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assign data to variables (</a:t>
            </a:r>
            <a:r>
              <a:rPr lang="en-US" altLang="en-US" sz="2000" dirty="0">
                <a:hlinkClick r:id="rId5" action="ppaction://hlinksldjump"/>
              </a:rPr>
              <a:t>2.5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perform simultaneous assignment (</a:t>
            </a:r>
            <a:r>
              <a:rPr lang="en-US" altLang="en-US" sz="2000" dirty="0">
                <a:hlinkClick r:id="rId6" action="ppaction://hlinksldjump"/>
              </a:rPr>
              <a:t>2.6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define named constants (</a:t>
            </a:r>
            <a:r>
              <a:rPr lang="en-US" altLang="en-US" sz="2000" dirty="0">
                <a:hlinkClick r:id="rId7" action="ppaction://hlinksldjump"/>
              </a:rPr>
              <a:t>2.7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use the operators +, -, *, /, //, %, and ** (</a:t>
            </a:r>
            <a:r>
              <a:rPr lang="en-US" altLang="en-US" sz="2000" dirty="0">
                <a:hlinkClick r:id="rId8" action="ppaction://hlinksldjump"/>
              </a:rPr>
              <a:t>2.8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write and evaluate numeric expressions (</a:t>
            </a:r>
            <a:r>
              <a:rPr lang="en-US" altLang="en-US" sz="2000" dirty="0">
                <a:hlinkClick r:id="rId9" action="ppaction://hlinksldjump"/>
              </a:rPr>
              <a:t>2.9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use augmented assignment operators to simplify coding (</a:t>
            </a:r>
            <a:r>
              <a:rPr lang="en-US" altLang="en-US" sz="2000" dirty="0">
                <a:hlinkClick r:id="rId10" action="ppaction://hlinksldjump"/>
              </a:rPr>
              <a:t>2.10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perform numeric type conversion and rounding with the int and round functions (</a:t>
            </a:r>
            <a:r>
              <a:rPr lang="en-US" altLang="en-US" sz="2000" dirty="0">
                <a:hlinkClick r:id="rId11" action="ppaction://hlinksldjump"/>
              </a:rPr>
              <a:t>2.11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obtain the current system time by using </a:t>
            </a:r>
            <a:r>
              <a:rPr lang="en-US" altLang="en-US" sz="2000" dirty="0" err="1"/>
              <a:t>time.time</a:t>
            </a:r>
            <a:r>
              <a:rPr lang="en-US" altLang="en-US" sz="2000" dirty="0"/>
              <a:t>() (</a:t>
            </a:r>
            <a:r>
              <a:rPr lang="en-US" altLang="en-US" sz="2000" dirty="0">
                <a:hlinkClick r:id="rId12" action="ppaction://hlinksldjump"/>
              </a:rPr>
              <a:t>2.12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describe the software development process and apply it to develop a loan payment program (</a:t>
            </a:r>
            <a:r>
              <a:rPr lang="en-US" altLang="en-US" sz="2000" dirty="0">
                <a:hlinkClick r:id="rId13" action="ppaction://hlinksldjump"/>
              </a:rPr>
              <a:t>2.13</a:t>
            </a:r>
            <a:r>
              <a:rPr lang="en-US" altLang="en-US" sz="2000" dirty="0"/>
              <a:t>).</a:t>
            </a:r>
          </a:p>
          <a:p>
            <a:pPr>
              <a:lnSpc>
                <a:spcPct val="100000"/>
              </a:lnSpc>
            </a:pPr>
            <a:r>
              <a:rPr lang="en-US" altLang="en-US" sz="2000" dirty="0"/>
              <a:t>To compute and display the distance between two points (</a:t>
            </a:r>
            <a:r>
              <a:rPr lang="en-US" altLang="en-US" sz="2000" dirty="0">
                <a:hlinkClick r:id="rId14" action="ppaction://hlinksldjump"/>
              </a:rPr>
              <a:t>2.14</a:t>
            </a:r>
            <a:r>
              <a:rPr lang="en-US" altLang="en-US" sz="2000" dirty="0"/>
              <a:t>).</a:t>
            </a:r>
          </a:p>
        </p:txBody>
      </p:sp>
      <p:pic>
        <p:nvPicPr>
          <p:cNvPr id="5" name="Picture 4">
            <a:hlinkClick r:id="rId15" action="ppaction://hlinksldjump"/>
            <a:extLst>
              <a:ext uri="{FF2B5EF4-FFF2-40B4-BE49-F238E27FC236}">
                <a16:creationId xmlns:a16="http://schemas.microsoft.com/office/drawing/2014/main" id="{32B1DACD-5FD2-4A62-9E71-4F66AC4046BB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2D676-69C5-4301-8C63-11F76B120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Average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Discussion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D90762-3E4F-42A4-90A9-4A8A6DB95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805D4B-ECFB-4618-B850-C6F0A3BAF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3492587"/>
            <a:ext cx="8851392" cy="3078783"/>
          </a:xfrm>
        </p:spPr>
        <p:txBody>
          <a:bodyPr>
            <a:normAutofit/>
          </a:bodyPr>
          <a:lstStyle/>
          <a:p>
            <a:pPr algn="just"/>
            <a:r>
              <a:rPr lang="en-US" sz="2400" dirty="0">
                <a:solidFill>
                  <a:schemeClr val="accent2"/>
                </a:solidFill>
              </a:rPr>
              <a:t>Normally</a:t>
            </a:r>
            <a:r>
              <a:rPr lang="en-US" sz="2400" dirty="0"/>
              <a:t> a </a:t>
            </a:r>
            <a:r>
              <a:rPr lang="en-US" sz="2400" dirty="0">
                <a:solidFill>
                  <a:schemeClr val="accent2"/>
                </a:solidFill>
              </a:rPr>
              <a:t>statement</a:t>
            </a:r>
            <a:r>
              <a:rPr lang="en-US" sz="2400" dirty="0"/>
              <a:t> ends at the </a:t>
            </a:r>
            <a:r>
              <a:rPr lang="en-US" sz="2400" dirty="0">
                <a:solidFill>
                  <a:schemeClr val="accent2"/>
                </a:solidFill>
              </a:rPr>
              <a:t>end of the line</a:t>
            </a:r>
            <a:r>
              <a:rPr lang="en-US" sz="2400" dirty="0"/>
              <a:t>. </a:t>
            </a:r>
          </a:p>
          <a:p>
            <a:pPr algn="just"/>
            <a:r>
              <a:rPr lang="en-US" sz="2400" dirty="0"/>
              <a:t>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10</a:t>
            </a:r>
            <a:r>
              <a:rPr lang="en-US" sz="2400" dirty="0"/>
              <a:t>, the print statement is split into two lines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lines 10–11</a:t>
            </a:r>
            <a:r>
              <a:rPr lang="en-US" sz="2400" dirty="0"/>
              <a:t>). </a:t>
            </a:r>
          </a:p>
          <a:p>
            <a:pPr algn="just"/>
            <a:r>
              <a:rPr lang="en-US" sz="2400" dirty="0"/>
              <a:t>This is okay, because Python scans the print statement 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10 </a:t>
            </a:r>
            <a:r>
              <a:rPr lang="en-US" sz="2400" dirty="0"/>
              <a:t>and knows it is not finished until it finds the closing parenthesis in 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11</a:t>
            </a:r>
            <a:r>
              <a:rPr lang="en-US" sz="2400" dirty="0"/>
              <a:t>. </a:t>
            </a:r>
          </a:p>
          <a:p>
            <a:pPr algn="just"/>
            <a:r>
              <a:rPr lang="en-US" sz="2400" dirty="0"/>
              <a:t>We say that these two lines are </a:t>
            </a:r>
            <a:r>
              <a:rPr lang="en-US" sz="2400" dirty="0">
                <a:solidFill>
                  <a:schemeClr val="accent2"/>
                </a:solidFill>
              </a:rPr>
              <a:t>joined implicitly</a:t>
            </a:r>
            <a:r>
              <a:rPr lang="en-US" sz="2400" dirty="0"/>
              <a:t>.</a:t>
            </a:r>
            <a:endParaRPr lang="ar-SA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03974A4-5E18-4BB8-921A-9BCA55648D8C}"/>
              </a:ext>
            </a:extLst>
          </p:cNvPr>
          <p:cNvGrpSpPr/>
          <p:nvPr/>
        </p:nvGrpSpPr>
        <p:grpSpPr>
          <a:xfrm>
            <a:off x="167669" y="1086295"/>
            <a:ext cx="8808662" cy="2367887"/>
            <a:chOff x="1068654" y="4217351"/>
            <a:chExt cx="7733940" cy="236788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2139FE-2AB5-472B-A7F8-6BED3E62D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3778" y="4461580"/>
              <a:ext cx="7358816" cy="21236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three numbers</a:t>
              </a:r>
              <a:b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first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b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number2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second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b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number3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the third number: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b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b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average</a:t>
              </a:r>
              <a:b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average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(number1 + number2 + number3) /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  <a:b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b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  <a:b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average of"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number2, number3,</a:t>
              </a:r>
              <a:b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</a:b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average)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2B9653A-A06F-453B-891C-219C8E20A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8654" y="4461579"/>
              <a:ext cx="375122" cy="21236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  <a:endParaRPr lang="ar-SA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ar-SA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11</a:t>
              </a: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1E81847-34B1-45A0-A940-38C50A22504D}"/>
                </a:ext>
              </a:extLst>
            </p:cNvPr>
            <p:cNvSpPr txBox="1"/>
            <p:nvPr/>
          </p:nvSpPr>
          <p:spPr>
            <a:xfrm>
              <a:off x="1068654" y="4217351"/>
              <a:ext cx="1757615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accent3">
                      <a:lumMod val="50000"/>
                    </a:schemeClr>
                  </a:solidFill>
                </a:rPr>
                <a:t>LISTING 2.3 </a:t>
              </a:r>
              <a:r>
                <a:rPr 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ComputeAverage.py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391B2-26E1-47B4-B378-AC740027F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3</a:t>
            </a:r>
            <a:endParaRPr lang="en-US" dirty="0"/>
          </a:p>
        </p:txBody>
      </p:sp>
      <p:pic>
        <p:nvPicPr>
          <p:cNvPr id="10" name="Picture 9">
            <a:hlinkClick r:id="rId3" action="ppaction://hlinksldjump"/>
            <a:extLst>
              <a:ext uri="{FF2B5EF4-FFF2-40B4-BE49-F238E27FC236}">
                <a16:creationId xmlns:a16="http://schemas.microsoft.com/office/drawing/2014/main" id="{712C216E-503A-4CF0-99A1-2D848F6AE71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A7CFC413-AD42-4428-8718-0491BFA6583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20563427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44427-A4FE-4A50-8F9E-745AF71CA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Line Continuation Symbol (\)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43D30F-7A93-430C-A6E7-660554FBE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58FEE6-A9E3-4B5B-A89A-546180ED7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In some cases, the Python interpreter </a:t>
            </a:r>
            <a:r>
              <a:rPr lang="en-US" sz="2400" dirty="0">
                <a:solidFill>
                  <a:schemeClr val="accent2"/>
                </a:solidFill>
              </a:rPr>
              <a:t>cannot determine the end of the statement</a:t>
            </a:r>
            <a:r>
              <a:rPr lang="en-US" sz="2400" dirty="0"/>
              <a:t> written in </a:t>
            </a:r>
            <a:r>
              <a:rPr lang="en-US" sz="2400" dirty="0">
                <a:solidFill>
                  <a:schemeClr val="accent2"/>
                </a:solidFill>
              </a:rPr>
              <a:t>multiple lines</a:t>
            </a:r>
            <a:r>
              <a:rPr lang="en-US" sz="2400" dirty="0"/>
              <a:t>. You can place the </a:t>
            </a:r>
            <a:r>
              <a:rPr lang="en-US" sz="2400" dirty="0">
                <a:solidFill>
                  <a:srgbClr val="002060"/>
                </a:solidFill>
              </a:rPr>
              <a:t>line continuation symbol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2060"/>
                </a:solidFill>
              </a:rPr>
              <a:t>\</a:t>
            </a:r>
            <a:r>
              <a:rPr lang="en-US" sz="2400" dirty="0"/>
              <a:t>) at the </a:t>
            </a:r>
            <a:r>
              <a:rPr lang="en-US" sz="2400" dirty="0">
                <a:solidFill>
                  <a:schemeClr val="accent2"/>
                </a:solidFill>
              </a:rPr>
              <a:t>end of a line </a:t>
            </a:r>
            <a:r>
              <a:rPr lang="en-US" sz="2400" dirty="0"/>
              <a:t>to tell the interpreter that the </a:t>
            </a:r>
            <a:r>
              <a:rPr lang="en-US" sz="2400" dirty="0">
                <a:solidFill>
                  <a:schemeClr val="accent2"/>
                </a:solidFill>
              </a:rPr>
              <a:t>statement is continued on the next line</a:t>
            </a:r>
            <a:r>
              <a:rPr lang="en-US" sz="2400" dirty="0"/>
              <a:t>. </a:t>
            </a:r>
          </a:p>
          <a:p>
            <a:pPr algn="just"/>
            <a:r>
              <a:rPr lang="en-US" sz="2400" dirty="0"/>
              <a:t>For example, the following statement:</a:t>
            </a:r>
          </a:p>
          <a:p>
            <a:endParaRPr lang="en-US" sz="3200" dirty="0"/>
          </a:p>
          <a:p>
            <a:pPr marL="91440" indent="0">
              <a:buNone/>
            </a:pPr>
            <a:r>
              <a:rPr lang="en-US" sz="2400" dirty="0"/>
              <a:t>    is equivalent to</a:t>
            </a:r>
          </a:p>
          <a:p>
            <a:pPr marL="91440" indent="0">
              <a:buNone/>
            </a:pPr>
            <a:endParaRPr lang="en-US" sz="1600" dirty="0"/>
          </a:p>
          <a:p>
            <a:r>
              <a:rPr lang="en-US" sz="2400" dirty="0"/>
              <a:t>Note that the following statement will cause a </a:t>
            </a:r>
            <a:r>
              <a:rPr lang="en-US" sz="2400" dirty="0">
                <a:solidFill>
                  <a:srgbClr val="C00000"/>
                </a:solidFill>
              </a:rPr>
              <a:t>syntax error</a:t>
            </a:r>
            <a:r>
              <a:rPr lang="en-US" sz="2400" dirty="0"/>
              <a:t>:</a:t>
            </a:r>
          </a:p>
          <a:p>
            <a:pPr marL="91440" indent="0">
              <a:buNone/>
            </a:pPr>
            <a:endParaRPr lang="en-US" sz="24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0B357C-07C9-4504-AB75-83A580773DA3}"/>
              </a:ext>
            </a:extLst>
          </p:cNvPr>
          <p:cNvGrpSpPr/>
          <p:nvPr/>
        </p:nvGrpSpPr>
        <p:grpSpPr>
          <a:xfrm>
            <a:off x="167670" y="3390595"/>
            <a:ext cx="8808660" cy="584775"/>
            <a:chOff x="189035" y="3352727"/>
            <a:chExt cx="8808660" cy="58477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F9AB5D5-ABEF-49F3-9460-98F7ABBAF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85" y="3352727"/>
              <a:ext cx="8381410" cy="5847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\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7D6C4ED-F298-45F9-9074-86A9BC051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35" y="3352727"/>
              <a:ext cx="427250" cy="5847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2F02C0-10E0-4A05-8CAD-C5F158FEB924}"/>
              </a:ext>
            </a:extLst>
          </p:cNvPr>
          <p:cNvGrpSpPr/>
          <p:nvPr/>
        </p:nvGrpSpPr>
        <p:grpSpPr>
          <a:xfrm>
            <a:off x="167670" y="4542745"/>
            <a:ext cx="8808660" cy="338555"/>
            <a:chOff x="189035" y="3475837"/>
            <a:chExt cx="8808660" cy="33855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D9CA270-A786-48FF-93B0-A56606D99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85" y="3475837"/>
              <a:ext cx="8381410" cy="33855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0A33B0F-C161-4464-96E6-F5ED17E6B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35" y="3475838"/>
              <a:ext cx="427250" cy="338554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CA67BB-D5F9-453A-A5A3-EF24EE848C13}"/>
              </a:ext>
            </a:extLst>
          </p:cNvPr>
          <p:cNvGrpSpPr/>
          <p:nvPr/>
        </p:nvGrpSpPr>
        <p:grpSpPr>
          <a:xfrm>
            <a:off x="167670" y="5478303"/>
            <a:ext cx="8808660" cy="584775"/>
            <a:chOff x="189035" y="3352727"/>
            <a:chExt cx="8808660" cy="58477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BCEAA55-EF3E-48EC-8058-5343E0053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285" y="3352727"/>
              <a:ext cx="8381410" cy="5847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sum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    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  <a:endParaRPr lang="en-US" altLang="en-US" sz="120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E38570E-26EE-454A-942F-987E38F44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35" y="3352727"/>
              <a:ext cx="427250" cy="58477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</p:txBody>
        </p:sp>
      </p:grpSp>
      <p:pic>
        <p:nvPicPr>
          <p:cNvPr id="17" name="Picture 16">
            <a:hlinkClick r:id="rId3" action="ppaction://hlinksldjump"/>
            <a:extLst>
              <a:ext uri="{FF2B5EF4-FFF2-40B4-BE49-F238E27FC236}">
                <a16:creationId xmlns:a16="http://schemas.microsoft.com/office/drawing/2014/main" id="{5DB549BD-B0DD-4E40-BB8A-7AC009C5C4B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11383722-535C-4514-AFC4-3A27A61973B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8E656DD-A062-4FF5-971C-765E8C22956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983" y="5543997"/>
            <a:ext cx="453385" cy="45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2625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00274-3B5B-45AF-91EC-BA968086D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376924-DBA8-4E6F-A0BB-7386A31CC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B875C-EE11-4027-AE1A-05541BF512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Most of the programs in early chapters of this book perform three steps: </a:t>
            </a:r>
            <a:r>
              <a:rPr lang="en-US" b="1" dirty="0">
                <a:solidFill>
                  <a:schemeClr val="accent3"/>
                </a:solidFill>
              </a:rPr>
              <a:t>I</a:t>
            </a:r>
            <a:r>
              <a:rPr lang="en-US" dirty="0">
                <a:solidFill>
                  <a:schemeClr val="accent2"/>
                </a:solidFill>
              </a:rPr>
              <a:t>nput</a:t>
            </a:r>
            <a:r>
              <a:rPr lang="en-US" dirty="0"/>
              <a:t>, </a:t>
            </a:r>
            <a:r>
              <a:rPr lang="en-US" b="1" dirty="0">
                <a:solidFill>
                  <a:schemeClr val="accent3"/>
                </a:solidFill>
              </a:rPr>
              <a:t>P</a:t>
            </a:r>
            <a:r>
              <a:rPr lang="en-US" dirty="0">
                <a:solidFill>
                  <a:schemeClr val="accent2"/>
                </a:solidFill>
              </a:rPr>
              <a:t>rocess</a:t>
            </a:r>
            <a:r>
              <a:rPr lang="en-US" dirty="0"/>
              <a:t>, and </a:t>
            </a:r>
            <a:r>
              <a:rPr lang="en-US" b="1" dirty="0">
                <a:solidFill>
                  <a:schemeClr val="accent3"/>
                </a:solidFill>
              </a:rPr>
              <a:t>O</a:t>
            </a:r>
            <a:r>
              <a:rPr lang="en-US" dirty="0">
                <a:solidFill>
                  <a:schemeClr val="accent2"/>
                </a:solidFill>
              </a:rPr>
              <a:t>utput</a:t>
            </a:r>
            <a:r>
              <a:rPr lang="en-US" dirty="0"/>
              <a:t>, called </a:t>
            </a:r>
            <a:r>
              <a:rPr lang="en-US" b="1" dirty="0">
                <a:solidFill>
                  <a:schemeClr val="accent3"/>
                </a:solidFill>
              </a:rPr>
              <a:t>IPO</a:t>
            </a:r>
            <a:r>
              <a:rPr lang="en-US" dirty="0"/>
              <a:t>. </a:t>
            </a:r>
          </a:p>
          <a:p>
            <a:r>
              <a:rPr lang="en-US" dirty="0">
                <a:solidFill>
                  <a:schemeClr val="accent2"/>
                </a:solidFill>
              </a:rPr>
              <a:t>Input</a:t>
            </a:r>
            <a:r>
              <a:rPr lang="en-US" dirty="0"/>
              <a:t> is to receive input from the user. </a:t>
            </a:r>
          </a:p>
          <a:p>
            <a:r>
              <a:rPr lang="en-US" dirty="0">
                <a:solidFill>
                  <a:schemeClr val="accent2"/>
                </a:solidFill>
              </a:rPr>
              <a:t>Process</a:t>
            </a:r>
            <a:r>
              <a:rPr lang="en-US" dirty="0"/>
              <a:t> is to produce results using the input. </a:t>
            </a:r>
          </a:p>
          <a:p>
            <a:r>
              <a:rPr lang="en-US" dirty="0">
                <a:solidFill>
                  <a:schemeClr val="accent2"/>
                </a:solidFill>
              </a:rPr>
              <a:t>Output</a:t>
            </a:r>
            <a:r>
              <a:rPr lang="en-US" dirty="0"/>
              <a:t> is to display the results.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8945C74-E65F-4B7E-B2C6-7375EC7AD3B0}"/>
              </a:ext>
            </a:extLst>
          </p:cNvPr>
          <p:cNvGrpSpPr/>
          <p:nvPr/>
        </p:nvGrpSpPr>
        <p:grpSpPr>
          <a:xfrm>
            <a:off x="323688" y="4504340"/>
            <a:ext cx="8496625" cy="740801"/>
            <a:chOff x="501070" y="5133538"/>
            <a:chExt cx="8496625" cy="74080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02BA6DB-87F0-4A3A-B98D-AD91EFEE14EE}"/>
                </a:ext>
              </a:extLst>
            </p:cNvPr>
            <p:cNvSpPr/>
            <p:nvPr/>
          </p:nvSpPr>
          <p:spPr>
            <a:xfrm>
              <a:off x="501070" y="5195630"/>
              <a:ext cx="1574605" cy="678709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Input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CF876BE4-78AE-44D9-9CB6-8115C46D407F}"/>
                </a:ext>
              </a:extLst>
            </p:cNvPr>
            <p:cNvCxnSpPr/>
            <p:nvPr/>
          </p:nvCxnSpPr>
          <p:spPr>
            <a:xfrm>
              <a:off x="2190890" y="5542928"/>
              <a:ext cx="1574605" cy="0"/>
            </a:xfrm>
            <a:prstGeom prst="straightConnector1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908B24E-2B3D-4EC6-8834-5B0CBEE07A1F}"/>
                </a:ext>
              </a:extLst>
            </p:cNvPr>
            <p:cNvSpPr/>
            <p:nvPr/>
          </p:nvSpPr>
          <p:spPr>
            <a:xfrm>
              <a:off x="3962080" y="5195629"/>
              <a:ext cx="1574605" cy="678709"/>
            </a:xfrm>
            <a:prstGeom prst="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Process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65F71EDA-76B9-421F-88EA-D8C97A6964FD}"/>
                </a:ext>
              </a:extLst>
            </p:cNvPr>
            <p:cNvCxnSpPr/>
            <p:nvPr/>
          </p:nvCxnSpPr>
          <p:spPr>
            <a:xfrm>
              <a:off x="5651900" y="5542928"/>
              <a:ext cx="1574605" cy="0"/>
            </a:xfrm>
            <a:prstGeom prst="straightConnector1">
              <a:avLst/>
            </a:prstGeom>
            <a:ln w="571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D0750D7-192A-45BC-BADA-CE73A97C9ABC}"/>
                </a:ext>
              </a:extLst>
            </p:cNvPr>
            <p:cNvSpPr/>
            <p:nvPr/>
          </p:nvSpPr>
          <p:spPr>
            <a:xfrm>
              <a:off x="7423090" y="5195629"/>
              <a:ext cx="1574605" cy="67870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Output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CE155C9-A26C-461C-8B97-8E3FE0C82255}"/>
                </a:ext>
              </a:extLst>
            </p:cNvPr>
            <p:cNvSpPr txBox="1"/>
            <p:nvPr/>
          </p:nvSpPr>
          <p:spPr>
            <a:xfrm>
              <a:off x="2190890" y="5133538"/>
              <a:ext cx="14164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8CE067-39DB-4D50-A33E-9B11DF2BFF3C}"/>
                </a:ext>
              </a:extLst>
            </p:cNvPr>
            <p:cNvSpPr txBox="1"/>
            <p:nvPr/>
          </p:nvSpPr>
          <p:spPr>
            <a:xfrm>
              <a:off x="5685745" y="5133538"/>
              <a:ext cx="13350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2060"/>
                  </a:solidFill>
                </a:rPr>
                <a:t>Information</a:t>
              </a:r>
            </a:p>
          </p:txBody>
        </p:sp>
      </p:grpSp>
      <p:pic>
        <p:nvPicPr>
          <p:cNvPr id="16" name="Picture 15">
            <a:hlinkClick r:id="rId2" action="ppaction://hlinksldjump"/>
            <a:extLst>
              <a:ext uri="{FF2B5EF4-FFF2-40B4-BE49-F238E27FC236}">
                <a16:creationId xmlns:a16="http://schemas.microsoft.com/office/drawing/2014/main" id="{09B0EEE9-DEE7-41DA-B678-45FC837FD42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5EEB2B8-1BB6-4ED0-9DC2-AE813D056B1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12962026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99341-4C4E-47AC-B937-F3F142D6F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69A6E8-28CC-4AC8-845C-89FFA185A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B80BA7-B3C8-4EDB-99B6-A07BDA208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What happens </a:t>
            </a:r>
            <a:r>
              <a:rPr lang="en-US" dirty="0">
                <a:solidFill>
                  <a:schemeClr val="accent2"/>
                </a:solidFill>
              </a:rPr>
              <a:t>if the user enters </a:t>
            </a:r>
            <a:r>
              <a:rPr lang="en-US" dirty="0">
                <a:highlight>
                  <a:srgbClr val="B3E6FF"/>
                </a:highlight>
              </a:rPr>
              <a:t>5a</a:t>
            </a:r>
            <a:r>
              <a:rPr lang="en-US" dirty="0"/>
              <a:t> when executing the following code?</a:t>
            </a:r>
          </a:p>
          <a:p>
            <a:pPr marL="0" indent="0">
              <a:buNone/>
            </a:pPr>
            <a:endParaRPr lang="en-US" sz="3600" dirty="0"/>
          </a:p>
          <a:p>
            <a:pPr indent="-365760">
              <a:buFont typeface="Wingdings" panose="05000000000000000000" pitchFamily="2" charset="2"/>
              <a:buChar char="Ø"/>
            </a:pPr>
            <a:r>
              <a:rPr lang="en-US" dirty="0"/>
              <a:t>Answer: </a:t>
            </a:r>
            <a:r>
              <a:rPr lang="en-US" dirty="0">
                <a:solidFill>
                  <a:srgbClr val="C00000"/>
                </a:solidFill>
              </a:rPr>
              <a:t>Runtime error</a:t>
            </a:r>
          </a:p>
          <a:p>
            <a:pPr marL="91440" indent="0">
              <a:buNone/>
            </a:pP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F66543-50DF-4B9E-81B8-E80790067AA5}"/>
              </a:ext>
            </a:extLst>
          </p:cNvPr>
          <p:cNvGrpSpPr/>
          <p:nvPr/>
        </p:nvGrpSpPr>
        <p:grpSpPr>
          <a:xfrm>
            <a:off x="199567" y="2353660"/>
            <a:ext cx="8798128" cy="400110"/>
            <a:chOff x="153829" y="3563809"/>
            <a:chExt cx="8798128" cy="40011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31A175E-6A7B-44BA-8058-CAEBD4D79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75" y="3563809"/>
              <a:ext cx="8398582" cy="40011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 radius: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67182E3-11F2-40E6-B6D4-AF296071D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3563809"/>
              <a:ext cx="399546" cy="40011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EEDBD3B6-3CEE-42FE-9AC6-9EBA7D7C8C6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404D288-03A7-4C91-AE15-07AF2BC6210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21871900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D64DE6E-4119-4DEC-95C0-7092610E9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2.4.</a:t>
            </a:r>
            <a:r>
              <a:rPr lang="en-US" dirty="0"/>
              <a:t> Identifiers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9D6231-C960-4E26-AE33-7FBF54E25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54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9975A-5905-4C7F-8F5A-2DB73D07C2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Python Keywords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Check Point #4</a:t>
            </a:r>
            <a:endParaRPr lang="en-US" dirty="0"/>
          </a:p>
        </p:txBody>
      </p:sp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6D1C8578-9A45-4DB2-944E-0B7565B1F22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F5928FE3-54DC-4316-87D8-B399A745B41D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7" y="118037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0342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EBB8A3FB-6611-48B8-B1BB-4588AEE8FF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Identifiers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73B89CA-A757-43B5-B1B5-04260B5B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C3283-1A1E-47FA-907E-272456F0D7C3}" type="slidenum">
              <a:rPr lang="en-US" altLang="en-US"/>
              <a:pPr/>
              <a:t>55</a:t>
            </a:fld>
            <a:endParaRPr lang="en-US" altLang="en-US"/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5F63285D-2477-4890-94D4-2EFFE2D192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Identifiers are the names that identify the elements such as </a:t>
            </a:r>
            <a:r>
              <a:rPr lang="en-US" altLang="en-US" dirty="0">
                <a:solidFill>
                  <a:schemeClr val="accent2"/>
                </a:solidFill>
              </a:rPr>
              <a:t>variables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chemeClr val="accent2"/>
                </a:solidFill>
              </a:rPr>
              <a:t>functions</a:t>
            </a:r>
            <a:r>
              <a:rPr lang="en-US" altLang="en-US" dirty="0"/>
              <a:t> in a program.</a:t>
            </a:r>
          </a:p>
          <a:p>
            <a:r>
              <a:rPr lang="en-US" altLang="en-US" dirty="0"/>
              <a:t>All identifiers must obey the following rules:</a:t>
            </a:r>
          </a:p>
          <a:p>
            <a:pPr lvl="1"/>
            <a:r>
              <a:rPr lang="en-US" altLang="en-US" sz="2400" dirty="0"/>
              <a:t>An identifier is a </a:t>
            </a:r>
            <a:r>
              <a:rPr lang="en-US" altLang="en-US" sz="2400" dirty="0">
                <a:solidFill>
                  <a:schemeClr val="accent2"/>
                </a:solidFill>
              </a:rPr>
              <a:t>sequence of characters </a:t>
            </a:r>
            <a:r>
              <a:rPr lang="en-US" altLang="en-US" sz="2400" dirty="0"/>
              <a:t>that consists of </a:t>
            </a:r>
            <a:r>
              <a:rPr lang="en-US" altLang="en-US" sz="2400" dirty="0">
                <a:solidFill>
                  <a:schemeClr val="accent2"/>
                </a:solidFill>
              </a:rPr>
              <a:t>letters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digits</a:t>
            </a:r>
            <a:r>
              <a:rPr lang="en-US" altLang="en-US" sz="2400" dirty="0"/>
              <a:t>, and </a:t>
            </a:r>
            <a:r>
              <a:rPr lang="en-US" altLang="en-US" sz="2400" dirty="0">
                <a:solidFill>
                  <a:schemeClr val="accent2"/>
                </a:solidFill>
              </a:rPr>
              <a:t>underscores</a:t>
            </a:r>
            <a:r>
              <a:rPr lang="en-US" altLang="en-US" sz="2400" dirty="0"/>
              <a:t> (</a:t>
            </a:r>
            <a:r>
              <a:rPr lang="en-US" altLang="en-US" sz="2400" dirty="0">
                <a:solidFill>
                  <a:srgbClr val="C00000"/>
                </a:solidFill>
              </a:rPr>
              <a:t>_</a:t>
            </a:r>
            <a:r>
              <a:rPr lang="en-US" altLang="en-US" sz="2400" dirty="0"/>
              <a:t>).</a:t>
            </a:r>
          </a:p>
          <a:p>
            <a:pPr lvl="1"/>
            <a:r>
              <a:rPr lang="en-US" altLang="en-US" sz="2400" dirty="0"/>
              <a:t>An identifier must start with a </a:t>
            </a:r>
            <a:r>
              <a:rPr lang="en-US" altLang="en-US" sz="2400" dirty="0">
                <a:solidFill>
                  <a:schemeClr val="accent2"/>
                </a:solidFill>
              </a:rPr>
              <a:t>letter</a:t>
            </a:r>
            <a:r>
              <a:rPr lang="en-US" altLang="en-US" sz="2400" dirty="0"/>
              <a:t> or an </a:t>
            </a:r>
            <a:r>
              <a:rPr lang="en-US" altLang="en-US" sz="2400" dirty="0">
                <a:solidFill>
                  <a:schemeClr val="accent2"/>
                </a:solidFill>
              </a:rPr>
              <a:t>underscore</a:t>
            </a:r>
            <a:r>
              <a:rPr lang="en-US" altLang="en-US" sz="2400" dirty="0"/>
              <a:t>. It cannot start with a </a:t>
            </a:r>
            <a:r>
              <a:rPr lang="en-US" altLang="en-US" sz="2400" dirty="0">
                <a:solidFill>
                  <a:schemeClr val="accent2"/>
                </a:solidFill>
              </a:rPr>
              <a:t>digit</a:t>
            </a:r>
            <a:r>
              <a:rPr lang="en-US" altLang="en-US" sz="2400" dirty="0"/>
              <a:t>.</a:t>
            </a:r>
          </a:p>
          <a:p>
            <a:pPr lvl="1"/>
            <a:r>
              <a:rPr lang="en-US" altLang="en-US" sz="2400" dirty="0"/>
              <a:t>An identifier cannot be a </a:t>
            </a:r>
            <a:r>
              <a:rPr lang="en-US" altLang="en-US" sz="2400" dirty="0">
                <a:solidFill>
                  <a:schemeClr val="accent2"/>
                </a:solidFill>
              </a:rPr>
              <a:t>Keyword</a:t>
            </a:r>
            <a:r>
              <a:rPr lang="en-US" altLang="en-US" sz="2400" dirty="0"/>
              <a:t>. </a:t>
            </a:r>
          </a:p>
          <a:p>
            <a:pPr lvl="2"/>
            <a:r>
              <a:rPr lang="en-US" altLang="en-US" sz="2000" dirty="0">
                <a:solidFill>
                  <a:schemeClr val="accent2"/>
                </a:solidFill>
              </a:rPr>
              <a:t>Keywords</a:t>
            </a:r>
            <a:r>
              <a:rPr lang="en-US" altLang="en-US" sz="2000" dirty="0"/>
              <a:t>, also called </a:t>
            </a:r>
            <a:r>
              <a:rPr lang="en-US" altLang="en-US" sz="2000" dirty="0">
                <a:solidFill>
                  <a:schemeClr val="accent2"/>
                </a:solidFill>
              </a:rPr>
              <a:t>reserved words</a:t>
            </a:r>
            <a:r>
              <a:rPr lang="en-US" altLang="en-US" sz="2000" dirty="0"/>
              <a:t>, have special meanings in Python. </a:t>
            </a:r>
          </a:p>
          <a:p>
            <a:pPr lvl="2"/>
            <a:r>
              <a:rPr lang="en-US" altLang="en-US" sz="2000" dirty="0"/>
              <a:t>For example, </a:t>
            </a:r>
            <a:r>
              <a:rPr lang="en-US" altLang="en-US" sz="2000" dirty="0">
                <a:solidFill>
                  <a:srgbClr val="7030A0"/>
                </a:solidFill>
              </a:rPr>
              <a:t>import</a:t>
            </a:r>
            <a:r>
              <a:rPr lang="en-US" altLang="en-US" sz="2000" dirty="0"/>
              <a:t> is a keyword, which tells the Python interpreter to import a module to the program.</a:t>
            </a:r>
          </a:p>
          <a:p>
            <a:pPr lvl="1"/>
            <a:r>
              <a:rPr lang="en-US" altLang="en-US" sz="2400" dirty="0"/>
              <a:t>An identifier can be of any length.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F3F7440C-D1C4-49BA-8002-818428A2D2E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7035815-66B5-4A68-A639-EDDA7AA1671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2.4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EBB8A3FB-6611-48B8-B1BB-4588AEE8FF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Identifiers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73B89CA-A757-43B5-B1B5-04260B5B4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C3283-1A1E-47FA-907E-272456F0D7C3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5F63285D-2477-4890-94D4-2EFFE2D1923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altLang="en-US" dirty="0"/>
              <a:t>Examples of legal identifiers:</a:t>
            </a:r>
          </a:p>
          <a:p>
            <a:pPr lvl="1"/>
            <a:r>
              <a:rPr lang="en-US" altLang="en-US" sz="2400" dirty="0">
                <a:solidFill>
                  <a:srgbClr val="0070C0"/>
                </a:solidFill>
              </a:rPr>
              <a:t>area 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radius</a:t>
            </a:r>
            <a:r>
              <a:rPr lang="en-US" altLang="en-US" sz="2400" dirty="0"/>
              <a:t>, </a:t>
            </a:r>
            <a:r>
              <a:rPr lang="en-US" altLang="en-US" sz="2400" dirty="0" err="1">
                <a:solidFill>
                  <a:srgbClr val="0070C0"/>
                </a:solidFill>
              </a:rPr>
              <a:t>ComputeArea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_2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average, If, IN</a:t>
            </a:r>
            <a:endParaRPr lang="en-US" altLang="en-US" sz="2400" dirty="0"/>
          </a:p>
          <a:p>
            <a:r>
              <a:rPr lang="en-US" altLang="en-US" dirty="0"/>
              <a:t>Examples of illegal identifiers:</a:t>
            </a:r>
          </a:p>
          <a:p>
            <a:pPr lvl="1"/>
            <a:r>
              <a:rPr lang="en-US" altLang="en-US" sz="2400" dirty="0">
                <a:solidFill>
                  <a:srgbClr val="0070C0"/>
                </a:solidFill>
              </a:rPr>
              <a:t>2A</a:t>
            </a:r>
            <a:r>
              <a:rPr lang="en-US" altLang="en-US" sz="2400" dirty="0"/>
              <a:t>,</a:t>
            </a:r>
            <a:r>
              <a:rPr lang="en-US" altLang="en-US" sz="2400" dirty="0">
                <a:solidFill>
                  <a:srgbClr val="0070C0"/>
                </a:solidFill>
              </a:rPr>
              <a:t> d+4</a:t>
            </a:r>
            <a:r>
              <a:rPr lang="en-US" altLang="en-US" sz="2400" dirty="0"/>
              <a:t>,</a:t>
            </a:r>
            <a:r>
              <a:rPr lang="en-US" altLang="en-US" sz="2400" dirty="0">
                <a:solidFill>
                  <a:srgbClr val="0070C0"/>
                </a:solidFill>
              </a:rPr>
              <a:t> a*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test#</a:t>
            </a:r>
            <a:r>
              <a:rPr lang="en-US" altLang="en-US" sz="2400" dirty="0"/>
              <a:t>,</a:t>
            </a:r>
            <a:r>
              <a:rPr lang="en-US" altLang="en-US" sz="2400" dirty="0">
                <a:solidFill>
                  <a:srgbClr val="0070C0"/>
                </a:solidFill>
              </a:rPr>
              <a:t> @</a:t>
            </a:r>
            <a:r>
              <a:rPr lang="en-US" altLang="en-US" sz="2400" dirty="0" err="1">
                <a:solidFill>
                  <a:srgbClr val="0070C0"/>
                </a:solidFill>
              </a:rPr>
              <a:t>hmad</a:t>
            </a:r>
            <a:r>
              <a:rPr lang="en-US" altLang="en-US" sz="2400" dirty="0"/>
              <a:t>,</a:t>
            </a:r>
            <a:r>
              <a:rPr lang="en-US" altLang="en-US" sz="2400" dirty="0">
                <a:solidFill>
                  <a:srgbClr val="0070C0"/>
                </a:solidFill>
              </a:rPr>
              <a:t> if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in</a:t>
            </a:r>
          </a:p>
          <a:p>
            <a:pPr lvl="2"/>
            <a:r>
              <a:rPr lang="en-US" altLang="en-US" dirty="0"/>
              <a:t>These do not follow the rules.</a:t>
            </a:r>
          </a:p>
          <a:p>
            <a:pPr lvl="2"/>
            <a:r>
              <a:rPr lang="en-US" altLang="en-US" dirty="0">
                <a:solidFill>
                  <a:srgbClr val="0070C0"/>
                </a:solidFill>
              </a:rPr>
              <a:t>if</a:t>
            </a:r>
            <a:r>
              <a:rPr lang="en-US" altLang="en-US" dirty="0"/>
              <a:t> and </a:t>
            </a:r>
            <a:r>
              <a:rPr lang="en-US" altLang="en-US" dirty="0">
                <a:solidFill>
                  <a:srgbClr val="0070C0"/>
                </a:solidFill>
              </a:rPr>
              <a:t>in</a:t>
            </a:r>
            <a:r>
              <a:rPr lang="en-US" altLang="en-US" dirty="0"/>
              <a:t> are keywords in Python.</a:t>
            </a:r>
          </a:p>
          <a:p>
            <a:pPr lvl="2"/>
            <a:r>
              <a:rPr lang="en-US" altLang="en-US" dirty="0"/>
              <a:t>Python will report that you have a </a:t>
            </a:r>
            <a:r>
              <a:rPr lang="en-US" altLang="en-US" dirty="0">
                <a:solidFill>
                  <a:srgbClr val="C00000"/>
                </a:solidFill>
              </a:rPr>
              <a:t>syntax error</a:t>
            </a:r>
            <a:r>
              <a:rPr lang="en-US" altLang="en-US" dirty="0"/>
              <a:t>!</a:t>
            </a:r>
          </a:p>
          <a:p>
            <a:r>
              <a:rPr lang="en-US" altLang="en-US" dirty="0"/>
              <a:t>Note: Python is </a:t>
            </a:r>
            <a:r>
              <a:rPr lang="en-US" altLang="en-US" dirty="0">
                <a:solidFill>
                  <a:schemeClr val="accent2"/>
                </a:solidFill>
              </a:rPr>
              <a:t>case sensitive</a:t>
            </a:r>
            <a:r>
              <a:rPr lang="en-US" altLang="en-US" dirty="0"/>
              <a:t>.</a:t>
            </a:r>
          </a:p>
          <a:p>
            <a:pPr lvl="1"/>
            <a:r>
              <a:rPr lang="en-US" altLang="en-US" sz="2400" dirty="0">
                <a:solidFill>
                  <a:srgbClr val="0070C0"/>
                </a:solidFill>
              </a:rPr>
              <a:t>area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Area</a:t>
            </a:r>
            <a:r>
              <a:rPr lang="en-US" altLang="en-US" sz="2400" dirty="0"/>
              <a:t>, and all are different identifiers.</a:t>
            </a:r>
            <a:endParaRPr lang="en-US" altLang="en-US" sz="1600" dirty="0"/>
          </a:p>
          <a:p>
            <a:pPr lvl="2"/>
            <a:r>
              <a:rPr lang="en-US" altLang="en-US" sz="1600" dirty="0">
                <a:solidFill>
                  <a:srgbClr val="0070C0"/>
                </a:solidFill>
              </a:rPr>
              <a:t>AREA</a:t>
            </a:r>
            <a:endParaRPr lang="en-US" altLang="en-US" sz="16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CBAE8C2B-A039-446C-9CB8-505B3DE4BDC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418B3A9-F358-4DD5-AFEC-D1236A8DD13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2.4</a:t>
            </a:r>
          </a:p>
        </p:txBody>
      </p:sp>
    </p:spTree>
    <p:extLst>
      <p:ext uri="{BB962C8B-B14F-4D97-AF65-F5344CB8AC3E}">
        <p14:creationId xmlns:p14="http://schemas.microsoft.com/office/powerpoint/2010/main" val="232574317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86AB6-BE4E-4883-A55C-B472FFA68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Keywords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915F07-5E83-4C75-8C5E-01B3C6136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57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967128-422C-423B-BE06-C34B10100C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Keywords are </a:t>
            </a:r>
            <a:r>
              <a:rPr lang="en-US" sz="2400" dirty="0">
                <a:solidFill>
                  <a:schemeClr val="accent2"/>
                </a:solidFill>
              </a:rPr>
              <a:t>reserved words </a:t>
            </a:r>
            <a:r>
              <a:rPr lang="en-US" sz="2400" dirty="0"/>
              <a:t>by programming language. </a:t>
            </a:r>
          </a:p>
          <a:p>
            <a:r>
              <a:rPr lang="en-US" sz="2400" dirty="0"/>
              <a:t>Keywords </a:t>
            </a:r>
            <a:r>
              <a:rPr lang="en-US" sz="2400" dirty="0">
                <a:solidFill>
                  <a:schemeClr val="accent2"/>
                </a:solidFill>
              </a:rPr>
              <a:t>can not be used as identifiers</a:t>
            </a:r>
            <a:r>
              <a:rPr lang="en-US" sz="2400" dirty="0"/>
              <a:t>. </a:t>
            </a:r>
          </a:p>
          <a:p>
            <a:r>
              <a:rPr lang="en-US" sz="2400" dirty="0"/>
              <a:t>The following is the list of Python keywords:</a:t>
            </a:r>
          </a:p>
          <a:p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001D14-9C0F-476A-9E06-598C71A60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38" y="3044950"/>
            <a:ext cx="8641125" cy="3200174"/>
          </a:xfrm>
          <a:prstGeom prst="rect">
            <a:avLst/>
          </a:prstGeom>
        </p:spPr>
      </p:pic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740A11A0-8236-462D-A4AB-1BC82F5DAB1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10078B1-3A74-4467-833E-E2F1994DA87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2.4</a:t>
            </a:r>
          </a:p>
        </p:txBody>
      </p:sp>
    </p:spTree>
    <p:extLst>
      <p:ext uri="{BB962C8B-B14F-4D97-AF65-F5344CB8AC3E}">
        <p14:creationId xmlns:p14="http://schemas.microsoft.com/office/powerpoint/2010/main" val="20040202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467D2-502A-44B3-86F4-E69BEB261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07E6AF-409B-4728-BA55-773249434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58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5EFACE-3C5F-4F35-96C5-4BB2388E02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1440" indent="0">
              <a:buNone/>
            </a:pPr>
            <a:r>
              <a:rPr lang="en-US" dirty="0"/>
              <a:t>Which of the following identifiers are valid? Which are Python keywords?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miles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Test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err="1"/>
              <a:t>a+b</a:t>
            </a:r>
            <a:endParaRPr lang="en-US" dirty="0"/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b–a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4#R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$4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#44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apps 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err="1"/>
              <a:t>elif</a:t>
            </a:r>
            <a:endParaRPr lang="en-US" dirty="0"/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if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/>
              <a:t>y </a:t>
            </a:r>
          </a:p>
          <a:p>
            <a:pPr marL="788670" lvl="1" indent="-514350">
              <a:buFont typeface="+mj-lt"/>
              <a:buAutoNum type="arabicPeriod"/>
            </a:pPr>
            <a:r>
              <a:rPr lang="en-US" dirty="0" err="1"/>
              <a:t>iF</a:t>
            </a:r>
            <a:endParaRPr lang="en-US" dirty="0"/>
          </a:p>
          <a:p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489F04-CCA8-4978-9C87-E813FEEAEA56}"/>
              </a:ext>
            </a:extLst>
          </p:cNvPr>
          <p:cNvGrpSpPr/>
          <p:nvPr/>
        </p:nvGrpSpPr>
        <p:grpSpPr>
          <a:xfrm>
            <a:off x="2058385" y="2053779"/>
            <a:ext cx="1745515" cy="369332"/>
            <a:chOff x="1768435" y="2053779"/>
            <a:chExt cx="1745515" cy="369332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8D76868-64BA-47F3-9552-44F51ED78EA7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FC012BE-D8A3-4DA3-A7BF-B71C1F28CD7B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B34C0DB-A121-46DF-B4B4-B56AD5ADB2EC}"/>
              </a:ext>
            </a:extLst>
          </p:cNvPr>
          <p:cNvGrpSpPr/>
          <p:nvPr/>
        </p:nvGrpSpPr>
        <p:grpSpPr>
          <a:xfrm>
            <a:off x="2058385" y="2400267"/>
            <a:ext cx="1745515" cy="369332"/>
            <a:chOff x="1768435" y="2053779"/>
            <a:chExt cx="1745515" cy="369332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15DCCCF0-C58F-40C8-B531-A410A93A6575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94E5933-D1EA-4649-8F6F-BF7A5C56E682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F0374F-0A10-4CD5-B90F-068B98B75F23}"/>
              </a:ext>
            </a:extLst>
          </p:cNvPr>
          <p:cNvGrpSpPr/>
          <p:nvPr/>
        </p:nvGrpSpPr>
        <p:grpSpPr>
          <a:xfrm>
            <a:off x="2058385" y="2746755"/>
            <a:ext cx="1745515" cy="369332"/>
            <a:chOff x="1768435" y="2053779"/>
            <a:chExt cx="1745515" cy="369332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6D43816-B589-4893-8409-14E4EC151C3E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C512481-5CE7-4547-ADE2-117BB2687685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9014F16-2B45-4570-ABBF-35487E953D3D}"/>
              </a:ext>
            </a:extLst>
          </p:cNvPr>
          <p:cNvGrpSpPr/>
          <p:nvPr/>
        </p:nvGrpSpPr>
        <p:grpSpPr>
          <a:xfrm>
            <a:off x="2058385" y="3093243"/>
            <a:ext cx="1745515" cy="369332"/>
            <a:chOff x="1768435" y="2053779"/>
            <a:chExt cx="1745515" cy="369332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3C2272E-46C5-4A42-9861-121A7D5943DD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C952D39-C902-43BD-8B19-C199FFE9F14E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E3F7D7-357E-4355-99AE-23A137FD53AC}"/>
              </a:ext>
            </a:extLst>
          </p:cNvPr>
          <p:cNvGrpSpPr/>
          <p:nvPr/>
        </p:nvGrpSpPr>
        <p:grpSpPr>
          <a:xfrm>
            <a:off x="2058385" y="3439731"/>
            <a:ext cx="1745515" cy="369332"/>
            <a:chOff x="1768435" y="2053779"/>
            <a:chExt cx="1745515" cy="369332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7D8DBFD-45EB-4EE3-BFCE-3B6BAD88F243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E011745-0943-4E15-936B-E866C3CC38DF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BEA54DB-90FC-42BC-A70F-B6BF76523BAC}"/>
              </a:ext>
            </a:extLst>
          </p:cNvPr>
          <p:cNvGrpSpPr/>
          <p:nvPr/>
        </p:nvGrpSpPr>
        <p:grpSpPr>
          <a:xfrm>
            <a:off x="2058385" y="3786219"/>
            <a:ext cx="1745515" cy="369332"/>
            <a:chOff x="1768435" y="2053779"/>
            <a:chExt cx="1745515" cy="369332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56B933C-CFF3-46C9-A1B3-71188DA3A0D8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7DB9051-68EC-4B59-9E06-20574D8BA7AB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D3DB267-988B-45D0-B2DF-9D292AB76380}"/>
              </a:ext>
            </a:extLst>
          </p:cNvPr>
          <p:cNvGrpSpPr/>
          <p:nvPr/>
        </p:nvGrpSpPr>
        <p:grpSpPr>
          <a:xfrm>
            <a:off x="2058385" y="4132707"/>
            <a:ext cx="1745515" cy="369332"/>
            <a:chOff x="1768435" y="2053779"/>
            <a:chExt cx="1745515" cy="36933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52AC7E0-A3E5-4EAA-8324-FFA48CCD72E2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2F2370D-A098-45D4-A7F9-BEED44CC9D76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721C63E-9A48-426A-8A0E-907668211F51}"/>
              </a:ext>
            </a:extLst>
          </p:cNvPr>
          <p:cNvGrpSpPr/>
          <p:nvPr/>
        </p:nvGrpSpPr>
        <p:grpSpPr>
          <a:xfrm>
            <a:off x="2058385" y="4479195"/>
            <a:ext cx="1745515" cy="369332"/>
            <a:chOff x="1768435" y="2053779"/>
            <a:chExt cx="1745515" cy="369332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63918D4-798F-4E14-859E-C5163C097B2B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EB82F45-7400-4574-A6DC-43253193E307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FFCBD6B-ADAC-4F72-9AEC-A0A2B2701E99}"/>
              </a:ext>
            </a:extLst>
          </p:cNvPr>
          <p:cNvGrpSpPr/>
          <p:nvPr/>
        </p:nvGrpSpPr>
        <p:grpSpPr>
          <a:xfrm>
            <a:off x="2058385" y="4825683"/>
            <a:ext cx="2744045" cy="369332"/>
            <a:chOff x="1768435" y="2053779"/>
            <a:chExt cx="2744045" cy="369332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8A28A6BC-F6FF-457A-B382-BAA382DB0743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E4BC2E1-E0E2-4E05-AE46-890C74C98301}"/>
                </a:ext>
              </a:extLst>
            </p:cNvPr>
            <p:cNvSpPr txBox="1"/>
            <p:nvPr/>
          </p:nvSpPr>
          <p:spPr>
            <a:xfrm>
              <a:off x="2958990" y="2053779"/>
              <a:ext cx="1553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 (Keyword)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9970C5A-2C01-4562-B421-658D672456E2}"/>
              </a:ext>
            </a:extLst>
          </p:cNvPr>
          <p:cNvGrpSpPr/>
          <p:nvPr/>
        </p:nvGrpSpPr>
        <p:grpSpPr>
          <a:xfrm>
            <a:off x="2058385" y="5172171"/>
            <a:ext cx="2811127" cy="369332"/>
            <a:chOff x="1768435" y="2053779"/>
            <a:chExt cx="2811127" cy="369332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8ED195B2-0F22-4D92-B17F-E5059AF7E22C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B560AE6-F1AE-49CA-B8D7-86BAF9804832}"/>
                </a:ext>
              </a:extLst>
            </p:cNvPr>
            <p:cNvSpPr txBox="1"/>
            <p:nvPr/>
          </p:nvSpPr>
          <p:spPr>
            <a:xfrm>
              <a:off x="2958990" y="2053779"/>
              <a:ext cx="16205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❌ (Keyword)</a:t>
              </a:r>
              <a:r>
                <a:rPr lang="en-US" dirty="0"/>
                <a:t>  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43F29ED-450B-4206-B013-2AE12D2C1D0C}"/>
              </a:ext>
            </a:extLst>
          </p:cNvPr>
          <p:cNvGrpSpPr/>
          <p:nvPr/>
        </p:nvGrpSpPr>
        <p:grpSpPr>
          <a:xfrm>
            <a:off x="2058385" y="5518659"/>
            <a:ext cx="1745515" cy="369332"/>
            <a:chOff x="1768435" y="2053779"/>
            <a:chExt cx="1745515" cy="369332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512BAAC1-3709-4264-8756-7DD0A014115A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6B5B0F9-9FED-470E-9D50-F28C03D44D8D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3D36A04-3D8E-4B77-8079-87AF91B3922D}"/>
              </a:ext>
            </a:extLst>
          </p:cNvPr>
          <p:cNvGrpSpPr/>
          <p:nvPr/>
        </p:nvGrpSpPr>
        <p:grpSpPr>
          <a:xfrm>
            <a:off x="2058385" y="5865152"/>
            <a:ext cx="1745515" cy="369332"/>
            <a:chOff x="1768435" y="2053779"/>
            <a:chExt cx="1745515" cy="369332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0AA1803-5305-43AF-946F-6707927E75DC}"/>
                </a:ext>
              </a:extLst>
            </p:cNvPr>
            <p:cNvCxnSpPr/>
            <p:nvPr/>
          </p:nvCxnSpPr>
          <p:spPr>
            <a:xfrm>
              <a:off x="1768435" y="2238445"/>
              <a:ext cx="111374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EA2DCB7-812D-424A-BCB2-00D23085F372}"/>
                </a:ext>
              </a:extLst>
            </p:cNvPr>
            <p:cNvSpPr txBox="1"/>
            <p:nvPr/>
          </p:nvSpPr>
          <p:spPr>
            <a:xfrm>
              <a:off x="2958990" y="2053779"/>
              <a:ext cx="554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/>
                  </a:solidFill>
                </a:rPr>
                <a:t>✔</a:t>
              </a:r>
              <a:r>
                <a:rPr lang="en-US" dirty="0"/>
                <a:t> </a:t>
              </a:r>
            </a:p>
          </p:txBody>
        </p:sp>
      </p:grpSp>
      <p:pic>
        <p:nvPicPr>
          <p:cNvPr id="42" name="Picture 41">
            <a:hlinkClick r:id="rId2" action="ppaction://hlinksldjump"/>
            <a:extLst>
              <a:ext uri="{FF2B5EF4-FFF2-40B4-BE49-F238E27FC236}">
                <a16:creationId xmlns:a16="http://schemas.microsoft.com/office/drawing/2014/main" id="{294FD4AC-88BF-42B5-B798-858D7C6DFDC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3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66D256A-4AFC-43D7-B23A-DBC2893AC72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2.4</a:t>
            </a:r>
          </a:p>
        </p:txBody>
      </p:sp>
    </p:spTree>
    <p:extLst>
      <p:ext uri="{BB962C8B-B14F-4D97-AF65-F5344CB8AC3E}">
        <p14:creationId xmlns:p14="http://schemas.microsoft.com/office/powerpoint/2010/main" val="262281630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47106-967C-490F-BD52-5EB804329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2.5. </a:t>
            </a:r>
            <a:r>
              <a:rPr lang="en-US" dirty="0"/>
              <a:t>Variables, Assignment Statements, and Expressions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AD21C6-9BBF-49D0-A6B6-783980B7A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59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5731E7-B2EB-4010-9CF9-CE474E0CF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Variables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Assignment Statements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Expression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Assigning a Value To Multiple Variables</a:t>
            </a:r>
            <a:endParaRPr lang="en-US" dirty="0"/>
          </a:p>
          <a:p>
            <a:r>
              <a:rPr lang="en-US" dirty="0">
                <a:hlinkClick r:id="rId6" action="ppaction://hlinksldjump"/>
              </a:rPr>
              <a:t>Scope of Variables</a:t>
            </a:r>
            <a:endParaRPr lang="en-US" dirty="0"/>
          </a:p>
        </p:txBody>
      </p:sp>
      <p:pic>
        <p:nvPicPr>
          <p:cNvPr id="5" name="Picture 4">
            <a:hlinkClick r:id="rId7" action="ppaction://hlinksldjump"/>
            <a:extLst>
              <a:ext uri="{FF2B5EF4-FFF2-40B4-BE49-F238E27FC236}">
                <a16:creationId xmlns:a16="http://schemas.microsoft.com/office/drawing/2014/main" id="{5FB5DCAA-6C2F-4EDF-9EE1-1765F51FA6E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hlinkClick r:id="rId9"/>
            <a:extLst>
              <a:ext uri="{FF2B5EF4-FFF2-40B4-BE49-F238E27FC236}">
                <a16:creationId xmlns:a16="http://schemas.microsoft.com/office/drawing/2014/main" id="{5884914B-90EF-44DD-B4BA-1F593EEE157D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253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E993E7-B949-49D7-9B00-4221E9D95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Ready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A298B-4C26-49C6-B80E-1095AA80A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4" name="Picture 3">
            <a:hlinkClick r:id="rId2" action="ppaction://hlinksldjump"/>
            <a:extLst>
              <a:ext uri="{FF2B5EF4-FFF2-40B4-BE49-F238E27FC236}">
                <a16:creationId xmlns:a16="http://schemas.microsoft.com/office/drawing/2014/main" id="{CD59510D-F318-4022-868F-29B261189B1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759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B2A730-5365-44A7-BC90-68F2F19852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962D2A-1CBD-427B-8D76-389D59CE02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C546F-0438-4796-BF8E-3B0AFDB8802E}" type="slidenum">
              <a:rPr lang="en-US" altLang="en-US" smtClean="0"/>
              <a:pPr/>
              <a:t>60</a:t>
            </a:fld>
            <a:endParaRPr lang="en-US" alt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9A7E78-8A36-4E70-9362-846B90471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Variables are used to </a:t>
            </a:r>
            <a:r>
              <a:rPr lang="en-US" dirty="0">
                <a:solidFill>
                  <a:schemeClr val="accent2"/>
                </a:solidFill>
              </a:rPr>
              <a:t>reference</a:t>
            </a:r>
            <a:r>
              <a:rPr lang="en-US" dirty="0"/>
              <a:t> (represent) </a:t>
            </a:r>
            <a:r>
              <a:rPr lang="en-US" dirty="0">
                <a:solidFill>
                  <a:schemeClr val="accent2"/>
                </a:solidFill>
              </a:rPr>
              <a:t>values</a:t>
            </a:r>
            <a:r>
              <a:rPr lang="en-US" dirty="0"/>
              <a:t> that may be changed in the program.</a:t>
            </a:r>
          </a:p>
          <a:p>
            <a:pPr lvl="1" algn="just"/>
            <a:r>
              <a:rPr lang="en-US" sz="2400" dirty="0"/>
              <a:t>In the previous programs, we used variables to store values: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0070C0"/>
                </a:solidFill>
              </a:rPr>
              <a:t>average</a:t>
            </a:r>
            <a:r>
              <a:rPr lang="en-US" sz="2400" dirty="0"/>
              <a:t>.</a:t>
            </a:r>
          </a:p>
          <a:p>
            <a:pPr algn="just"/>
            <a:r>
              <a:rPr lang="en-US" dirty="0"/>
              <a:t>They are called variables </a:t>
            </a:r>
            <a:r>
              <a:rPr lang="en-US" dirty="0">
                <a:solidFill>
                  <a:schemeClr val="accent2"/>
                </a:solidFill>
              </a:rPr>
              <a:t>because their values can be changed</a:t>
            </a:r>
            <a:r>
              <a:rPr lang="en-US" dirty="0"/>
              <a:t>!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C5DB8337-2246-46E2-8D0C-E7E46254172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67DFBC5-1C09-4E0F-AA48-22E7D86E418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99434455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62DBC-63B1-437E-86CC-1FFFA82D1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EBD86D-16C0-459B-B595-3DC631459F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206C3F-5E7D-4F1C-BEDE-1EC2F22B8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For example, see the following code:</a:t>
            </a:r>
          </a:p>
          <a:p>
            <a:endParaRPr lang="en-US" sz="12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Discussion: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radius</a:t>
            </a:r>
            <a:r>
              <a:rPr lang="en-US" sz="2400" dirty="0"/>
              <a:t> is initially </a:t>
            </a:r>
            <a:r>
              <a:rPr lang="en-US" sz="2400" dirty="0">
                <a:solidFill>
                  <a:schemeClr val="tx2"/>
                </a:solidFill>
              </a:rPr>
              <a:t>1.0</a:t>
            </a:r>
            <a:r>
              <a:rPr lang="en-US" sz="2400" dirty="0"/>
              <a:t>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2</a:t>
            </a:r>
            <a:r>
              <a:rPr lang="en-US" sz="2400" dirty="0"/>
              <a:t>) </a:t>
            </a:r>
          </a:p>
          <a:p>
            <a:pPr marL="274320" lvl="1" indent="0">
              <a:buNone/>
            </a:pPr>
            <a:r>
              <a:rPr lang="en-US" sz="2400" dirty="0"/>
              <a:t>    then changed to </a:t>
            </a:r>
            <a:r>
              <a:rPr lang="en-US" sz="2400" dirty="0">
                <a:solidFill>
                  <a:schemeClr val="tx2"/>
                </a:solidFill>
              </a:rPr>
              <a:t>2.0</a:t>
            </a:r>
            <a:r>
              <a:rPr lang="en-US" sz="2400" dirty="0"/>
              <a:t>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7</a:t>
            </a:r>
            <a:r>
              <a:rPr lang="en-US" sz="2400" dirty="0"/>
              <a:t>)</a:t>
            </a:r>
          </a:p>
          <a:p>
            <a:pPr lvl="1"/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is set to </a:t>
            </a:r>
            <a:r>
              <a:rPr lang="en-US" sz="2400" dirty="0">
                <a:solidFill>
                  <a:schemeClr val="tx2"/>
                </a:solidFill>
              </a:rPr>
              <a:t>3.14159</a:t>
            </a:r>
            <a:r>
              <a:rPr lang="en-US" sz="2400" dirty="0"/>
              <a:t>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3</a:t>
            </a:r>
            <a:r>
              <a:rPr lang="en-US" sz="2400" dirty="0"/>
              <a:t>) </a:t>
            </a:r>
          </a:p>
          <a:p>
            <a:pPr marL="274320" lvl="1" indent="0">
              <a:buNone/>
            </a:pPr>
            <a:r>
              <a:rPr lang="en-US" sz="2400" dirty="0"/>
              <a:t>    then reset to </a:t>
            </a:r>
            <a:r>
              <a:rPr lang="en-US" sz="2400" dirty="0">
                <a:solidFill>
                  <a:schemeClr val="tx2"/>
                </a:solidFill>
              </a:rPr>
              <a:t>12.56636</a:t>
            </a:r>
            <a:r>
              <a:rPr lang="en-US" sz="2400" dirty="0"/>
              <a:t>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</a:rPr>
              <a:t>line 8</a:t>
            </a:r>
            <a:r>
              <a:rPr lang="en-US" sz="2400" dirty="0"/>
              <a:t>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CDD496-687F-436F-A83A-7C45B75F9281}"/>
              </a:ext>
            </a:extLst>
          </p:cNvPr>
          <p:cNvGrpSpPr/>
          <p:nvPr/>
        </p:nvGrpSpPr>
        <p:grpSpPr>
          <a:xfrm>
            <a:off x="161353" y="1892800"/>
            <a:ext cx="8836342" cy="2308324"/>
            <a:chOff x="146529" y="2572037"/>
            <a:chExt cx="8836342" cy="230832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BF02BD7-DBA3-435B-9B90-27D9AE4FB6EC}"/>
                </a:ext>
              </a:extLst>
            </p:cNvPr>
            <p:cNvGrpSpPr/>
            <p:nvPr/>
          </p:nvGrpSpPr>
          <p:grpSpPr>
            <a:xfrm>
              <a:off x="146529" y="2572037"/>
              <a:ext cx="8836342" cy="2308324"/>
              <a:chOff x="153829" y="2332702"/>
              <a:chExt cx="8836342" cy="2308324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0E8AE3A-19BE-4CED-AB98-7CEE34C45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9475" y="2332702"/>
                <a:ext cx="8450696" cy="230832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8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# Compute the first area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radius =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1.0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area = radius * radius *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3.14159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area is"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area, 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"for radius"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radius)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endParaRP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8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# Compute the second area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radius =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2.0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area = radius * radius * </a:t>
                </a:r>
                <a:r>
                  <a:rPr lang="en-US" altLang="en-US" sz="1600" dirty="0">
                    <a:solidFill>
                      <a:srgbClr val="0000FF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3.14159</a:t>
                </a:r>
              </a:p>
              <a:p>
                <a:pPr lvl="0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00" dirty="0">
                    <a:solidFill>
                      <a:srgbClr val="000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print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(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"The area is"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area, </a:t>
                </a:r>
                <a:r>
                  <a:rPr lang="en-US" altLang="en-US" sz="1600" dirty="0">
                    <a:solidFill>
                      <a:srgbClr val="00808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"for radius"</a:t>
                </a:r>
                <a:r>
                  <a:rPr lang="en-US" altLang="en-US" sz="1600" dirty="0">
                    <a:solidFill>
                      <a:srgbClr val="000000"/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, radius)</a:t>
                </a:r>
                <a:endParaRPr lang="en-US" altLang="en-US" sz="1600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F32232C-4995-4089-B617-DA1D2D14F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829" y="2332702"/>
                <a:ext cx="385646" cy="2308324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1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2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3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4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5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6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7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8</a:t>
                </a:r>
              </a:p>
              <a:p>
                <a:pPr lvl="0" algn="ctr"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6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ourier New" panose="02070309020205020404" pitchFamily="49" charset="0"/>
                    <a:cs typeface="Courier New" panose="02070309020205020404" pitchFamily="49" charset="0"/>
                  </a:rPr>
                  <a:t>9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0A85380-7183-4899-B5DD-09FF47332494}"/>
                </a:ext>
              </a:extLst>
            </p:cNvPr>
            <p:cNvGrpSpPr/>
            <p:nvPr/>
          </p:nvGrpSpPr>
          <p:grpSpPr>
            <a:xfrm>
              <a:off x="6339772" y="2699305"/>
              <a:ext cx="2571993" cy="723900"/>
              <a:chOff x="6261820" y="2715790"/>
              <a:chExt cx="2571993" cy="72390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65DC02F-FDD7-4E64-9899-B2A6187766D5}"/>
                  </a:ext>
                </a:extLst>
              </p:cNvPr>
              <p:cNvGrpSpPr/>
              <p:nvPr/>
            </p:nvGrpSpPr>
            <p:grpSpPr>
              <a:xfrm>
                <a:off x="6261820" y="2715790"/>
                <a:ext cx="2571993" cy="369332"/>
                <a:chOff x="6242291" y="2332911"/>
                <a:chExt cx="2571993" cy="369332"/>
              </a:xfrm>
            </p:grpSpPr>
            <p:sp>
              <p:nvSpPr>
                <p:cNvPr id="20" name="Rectangle 8">
                  <a:extLst>
                    <a:ext uri="{FF2B5EF4-FFF2-40B4-BE49-F238E27FC236}">
                      <a16:creationId xmlns:a16="http://schemas.microsoft.com/office/drawing/2014/main" id="{79018D3D-F683-42EB-936B-C93F00A082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0284" y="2358311"/>
                  <a:ext cx="1524000" cy="30638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9144" tIns="9144" rIns="9144" bIns="9144" anchor="ctr"/>
                <a:lstStyle/>
                <a:p>
                  <a:pPr algn="ctr"/>
                  <a:r>
                    <a:rPr lang="en-US" altLang="en-US" dirty="0">
                      <a:solidFill>
                        <a:schemeClr val="tx2"/>
                      </a:solidFill>
                    </a:rPr>
                    <a:t>1.0</a:t>
                  </a:r>
                  <a:endParaRPr lang="en-US" altLang="en-US" sz="180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1" name="Text Box 9">
                  <a:extLst>
                    <a:ext uri="{FF2B5EF4-FFF2-40B4-BE49-F238E27FC236}">
                      <a16:creationId xmlns:a16="http://schemas.microsoft.com/office/drawing/2014/main" id="{600462AE-E5AF-41CE-AA08-662E1815FBE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42291" y="2332911"/>
                  <a:ext cx="1047994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altLang="en-US" sz="1800" dirty="0"/>
                    <a:t>radius → 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BA74932-9305-41CE-8E00-559EBF3FA91D}"/>
                  </a:ext>
                </a:extLst>
              </p:cNvPr>
              <p:cNvGrpSpPr/>
              <p:nvPr/>
            </p:nvGrpSpPr>
            <p:grpSpPr>
              <a:xfrm>
                <a:off x="6338630" y="3072978"/>
                <a:ext cx="2495183" cy="366712"/>
                <a:chOff x="6319101" y="3518815"/>
                <a:chExt cx="2495183" cy="366712"/>
              </a:xfrm>
            </p:grpSpPr>
            <p:sp>
              <p:nvSpPr>
                <p:cNvPr id="18" name="Rectangle 10">
                  <a:extLst>
                    <a:ext uri="{FF2B5EF4-FFF2-40B4-BE49-F238E27FC236}">
                      <a16:creationId xmlns:a16="http://schemas.microsoft.com/office/drawing/2014/main" id="{E3B22358-FDE2-4297-9E23-C8FB2D300C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0284" y="3544215"/>
                  <a:ext cx="1524000" cy="30638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9144" tIns="9144" rIns="9144" bIns="9144" anchor="ctr"/>
                <a:lstStyle/>
                <a:p>
                  <a:pPr algn="ctr"/>
                  <a:r>
                    <a:rPr lang="en-US" altLang="en-US" dirty="0">
                      <a:solidFill>
                        <a:schemeClr val="tx2"/>
                      </a:solidFill>
                    </a:rPr>
                    <a:t>3.14159</a:t>
                  </a:r>
                </a:p>
              </p:txBody>
            </p:sp>
            <p:sp>
              <p:nvSpPr>
                <p:cNvPr id="19" name="Text Box 11">
                  <a:extLst>
                    <a:ext uri="{FF2B5EF4-FFF2-40B4-BE49-F238E27FC236}">
                      <a16:creationId xmlns:a16="http://schemas.microsoft.com/office/drawing/2014/main" id="{561A1C20-CB66-48FA-8F7A-A10EA956C2B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19101" y="3518815"/>
                  <a:ext cx="971183" cy="3667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altLang="en-US" dirty="0"/>
                    <a:t>area → </a:t>
                  </a:r>
                  <a:endParaRPr lang="en-US" altLang="en-US" sz="1800" dirty="0"/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11E7A57-876C-4710-8062-4A3DEF86323B}"/>
                </a:ext>
              </a:extLst>
            </p:cNvPr>
            <p:cNvGrpSpPr/>
            <p:nvPr/>
          </p:nvGrpSpPr>
          <p:grpSpPr>
            <a:xfrm>
              <a:off x="6301367" y="3966670"/>
              <a:ext cx="2571993" cy="723900"/>
              <a:chOff x="6261820" y="2715790"/>
              <a:chExt cx="2571993" cy="723900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FFD25AF1-8AEA-482C-B67E-3E5D8EA1FEA7}"/>
                  </a:ext>
                </a:extLst>
              </p:cNvPr>
              <p:cNvGrpSpPr/>
              <p:nvPr/>
            </p:nvGrpSpPr>
            <p:grpSpPr>
              <a:xfrm>
                <a:off x="6261820" y="2715790"/>
                <a:ext cx="2571993" cy="369332"/>
                <a:chOff x="6242291" y="2332911"/>
                <a:chExt cx="2571993" cy="369332"/>
              </a:xfrm>
            </p:grpSpPr>
            <p:sp>
              <p:nvSpPr>
                <p:cNvPr id="14" name="Rectangle 8">
                  <a:extLst>
                    <a:ext uri="{FF2B5EF4-FFF2-40B4-BE49-F238E27FC236}">
                      <a16:creationId xmlns:a16="http://schemas.microsoft.com/office/drawing/2014/main" id="{1828B625-6625-4D3F-B186-1C3DA34C79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0284" y="2358311"/>
                  <a:ext cx="1524000" cy="306388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9144" tIns="9144" rIns="9144" bIns="9144" anchor="ctr"/>
                <a:lstStyle/>
                <a:p>
                  <a:pPr algn="ctr"/>
                  <a:r>
                    <a:rPr lang="en-US" altLang="en-US" sz="1800" dirty="0">
                      <a:solidFill>
                        <a:schemeClr val="tx2"/>
                      </a:solidFill>
                    </a:rPr>
                    <a:t>2.0</a:t>
                  </a:r>
                </a:p>
              </p:txBody>
            </p:sp>
            <p:sp>
              <p:nvSpPr>
                <p:cNvPr id="15" name="Text Box 9">
                  <a:extLst>
                    <a:ext uri="{FF2B5EF4-FFF2-40B4-BE49-F238E27FC236}">
                      <a16:creationId xmlns:a16="http://schemas.microsoft.com/office/drawing/2014/main" id="{8BBEC4E8-0834-4562-9BF3-3CF852C24E5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242291" y="2332911"/>
                  <a:ext cx="1047994" cy="36933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altLang="en-US" sz="1800" dirty="0"/>
                    <a:t>radius → </a:t>
                  </a:r>
                </a:p>
              </p:txBody>
            </p:sp>
          </p:grp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26ED560-5F0C-41B9-9B4E-33F69F35D5B9}"/>
                  </a:ext>
                </a:extLst>
              </p:cNvPr>
              <p:cNvGrpSpPr/>
              <p:nvPr/>
            </p:nvGrpSpPr>
            <p:grpSpPr>
              <a:xfrm>
                <a:off x="6338630" y="3072978"/>
                <a:ext cx="2495183" cy="366712"/>
                <a:chOff x="6319101" y="3518815"/>
                <a:chExt cx="2495183" cy="366712"/>
              </a:xfrm>
            </p:grpSpPr>
            <p:sp>
              <p:nvSpPr>
                <p:cNvPr id="12" name="Rectangle 10">
                  <a:extLst>
                    <a:ext uri="{FF2B5EF4-FFF2-40B4-BE49-F238E27FC236}">
                      <a16:creationId xmlns:a16="http://schemas.microsoft.com/office/drawing/2014/main" id="{568D0C05-6B9E-4B86-91EF-4B36C65F3E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90284" y="3544215"/>
                  <a:ext cx="1524000" cy="306387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lIns="9144" tIns="9144" rIns="9144" bIns="9144" anchor="ctr"/>
                <a:lstStyle/>
                <a:p>
                  <a:pPr algn="ctr"/>
                  <a:r>
                    <a:rPr lang="en-US" altLang="en-US" dirty="0">
                      <a:solidFill>
                        <a:schemeClr val="tx2"/>
                      </a:solidFill>
                    </a:rPr>
                    <a:t>12.56636</a:t>
                  </a:r>
                </a:p>
              </p:txBody>
            </p:sp>
            <p:sp>
              <p:nvSpPr>
                <p:cNvPr id="13" name="Text Box 11">
                  <a:extLst>
                    <a:ext uri="{FF2B5EF4-FFF2-40B4-BE49-F238E27FC236}">
                      <a16:creationId xmlns:a16="http://schemas.microsoft.com/office/drawing/2014/main" id="{D1FD968B-B822-448E-B714-F51F2C209B7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319101" y="3518815"/>
                  <a:ext cx="971183" cy="3667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pPr algn="r">
                    <a:spcBef>
                      <a:spcPct val="50000"/>
                    </a:spcBef>
                  </a:pPr>
                  <a:r>
                    <a:rPr lang="en-US" altLang="en-US" dirty="0"/>
                    <a:t>area → </a:t>
                  </a:r>
                  <a:endParaRPr lang="en-US" altLang="en-US" sz="1800" dirty="0"/>
                </a:p>
              </p:txBody>
            </p:sp>
          </p:grpSp>
        </p:grpSp>
      </p:grpSp>
      <p:pic>
        <p:nvPicPr>
          <p:cNvPr id="24" name="Picture 23">
            <a:hlinkClick r:id="rId3" action="ppaction://hlinksldjump"/>
            <a:extLst>
              <a:ext uri="{FF2B5EF4-FFF2-40B4-BE49-F238E27FC236}">
                <a16:creationId xmlns:a16="http://schemas.microsoft.com/office/drawing/2014/main" id="{5907C7CE-3FD5-476B-9523-AAC6666D539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5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474B17C-857A-40A1-960D-47C4FA072AD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6385123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C7ED2-8054-42F9-839C-6CC45281A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Statements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3DE8A0C-1639-45E0-A299-9A3AE35A3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8BDFCF-8331-49E5-BF3F-53CCDC538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statement for assigning a value to a variable is called an </a:t>
            </a:r>
            <a:r>
              <a:rPr lang="en-US" dirty="0">
                <a:solidFill>
                  <a:schemeClr val="accent2"/>
                </a:solidFill>
              </a:rPr>
              <a:t>assignment statement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In Python, the </a:t>
            </a:r>
            <a:r>
              <a:rPr lang="en-US" dirty="0">
                <a:solidFill>
                  <a:schemeClr val="accent2"/>
                </a:solidFill>
              </a:rPr>
              <a:t>equal sign </a:t>
            </a:r>
            <a:r>
              <a:rPr lang="en-US" dirty="0"/>
              <a:t>(=) is used as the </a:t>
            </a:r>
            <a:r>
              <a:rPr lang="en-US" dirty="0">
                <a:solidFill>
                  <a:schemeClr val="accent2"/>
                </a:solidFill>
              </a:rPr>
              <a:t>assignment operator</a:t>
            </a:r>
            <a:r>
              <a:rPr lang="en-US" dirty="0"/>
              <a:t>. The syntax for assignment statements is as follows:</a:t>
            </a:r>
          </a:p>
          <a:p>
            <a:pPr algn="just"/>
            <a:endParaRPr lang="en-US" dirty="0"/>
          </a:p>
          <a:p>
            <a:pPr algn="just"/>
            <a:r>
              <a:rPr lang="en-US" dirty="0"/>
              <a:t>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27E1C-9574-41B8-AB86-857E6E0F4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015" y="3236170"/>
            <a:ext cx="778397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variable = value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A26281-9777-4067-9CA6-3087516DF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015" y="4273910"/>
            <a:ext cx="778397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variable = expression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6515CDEB-FC71-4E94-910A-C3AE86981A4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9000677-088D-4A07-8069-DAC32B11745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186069472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79FBB-3FA5-4098-A85E-58D405DA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3E4F7-A7C5-4E66-B48D-3ADB814B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4BE19-CD2C-4F00-BAF9-462AA8E08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An </a:t>
            </a:r>
            <a:r>
              <a:rPr lang="en-US" dirty="0">
                <a:solidFill>
                  <a:schemeClr val="accent2"/>
                </a:solidFill>
              </a:rPr>
              <a:t>expression</a:t>
            </a:r>
            <a:r>
              <a:rPr lang="en-US" dirty="0"/>
              <a:t> represents a computation involving </a:t>
            </a:r>
            <a:r>
              <a:rPr lang="en-US" dirty="0">
                <a:solidFill>
                  <a:schemeClr val="accent2"/>
                </a:solidFill>
              </a:rPr>
              <a:t>values</a:t>
            </a:r>
            <a:r>
              <a:rPr lang="en-US" dirty="0"/>
              <a:t>, </a:t>
            </a:r>
            <a:r>
              <a:rPr lang="en-US" dirty="0">
                <a:solidFill>
                  <a:schemeClr val="accent2"/>
                </a:solidFill>
              </a:rPr>
              <a:t>variables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operators</a:t>
            </a:r>
            <a:r>
              <a:rPr lang="en-US" dirty="0"/>
              <a:t> that, taken together, </a:t>
            </a:r>
            <a:r>
              <a:rPr lang="en-US" dirty="0">
                <a:solidFill>
                  <a:schemeClr val="accent2"/>
                </a:solidFill>
              </a:rPr>
              <a:t>evaluate to a value</a:t>
            </a:r>
            <a:r>
              <a:rPr lang="en-US" dirty="0"/>
              <a:t>. </a:t>
            </a:r>
          </a:p>
          <a:p>
            <a:r>
              <a:rPr lang="en-US" dirty="0"/>
              <a:t>For example, consider the following code:</a:t>
            </a:r>
          </a:p>
          <a:p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sz="1400" dirty="0"/>
          </a:p>
          <a:p>
            <a:r>
              <a:rPr lang="en-US" dirty="0"/>
              <a:t>You can use a </a:t>
            </a:r>
            <a:r>
              <a:rPr lang="en-US" dirty="0">
                <a:solidFill>
                  <a:schemeClr val="accent2"/>
                </a:solidFill>
              </a:rPr>
              <a:t>variable in an expression</a:t>
            </a:r>
            <a:r>
              <a:rPr lang="en-US" dirty="0"/>
              <a:t>.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0648B95-6C02-4F29-8E43-5FB0296D2445}"/>
              </a:ext>
            </a:extLst>
          </p:cNvPr>
          <p:cNvGrpSpPr/>
          <p:nvPr/>
        </p:nvGrpSpPr>
        <p:grpSpPr>
          <a:xfrm>
            <a:off x="146303" y="3198570"/>
            <a:ext cx="8836342" cy="1323439"/>
            <a:chOff x="153829" y="2825144"/>
            <a:chExt cx="8836342" cy="132343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ED3AD6F3-243F-45DA-9D03-509E84FC5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475" y="2825144"/>
              <a:ext cx="8450696" cy="132343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y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          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1 to variable y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1.0    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1.0 to variable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 (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/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 </a:t>
              </a: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*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the value of the expression to 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 = y +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              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the addition of y and 1 to x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</a:t>
              </a:r>
              <a:r>
                <a:rPr lang="en-US" altLang="en-US" sz="16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 </a:t>
              </a:r>
              <a:r>
                <a:rPr lang="en-US" altLang="en-US" sz="16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282097F-5F31-4C06-992D-DE8ED71E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829" y="2825144"/>
              <a:ext cx="385646" cy="132343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</p:txBody>
        </p:sp>
      </p:grp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18AFC0FA-9001-42FE-8B54-9DE53276F05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392338C-1C2C-406D-B409-26DED4FF2F9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91959422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79FBB-3FA5-4098-A85E-58D405DA8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73E4F7-A7C5-4E66-B48D-3ADB814B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4BE19-CD2C-4F00-BAF9-462AA8E08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can also be used in </a:t>
            </a:r>
            <a:r>
              <a:rPr lang="en-US" dirty="0">
                <a:solidFill>
                  <a:schemeClr val="accent2"/>
                </a:solidFill>
              </a:rPr>
              <a:t>both sides of the </a:t>
            </a:r>
            <a:r>
              <a:rPr lang="en-US" b="1" dirty="0">
                <a:solidFill>
                  <a:schemeClr val="accent2"/>
                </a:solidFill>
              </a:rPr>
              <a:t>= </a:t>
            </a:r>
            <a:r>
              <a:rPr lang="en-US" dirty="0">
                <a:solidFill>
                  <a:schemeClr val="accent2"/>
                </a:solidFill>
              </a:rPr>
              <a:t>operator</a:t>
            </a:r>
            <a:r>
              <a:rPr lang="en-US" dirty="0"/>
              <a:t>. </a:t>
            </a:r>
          </a:p>
          <a:p>
            <a:r>
              <a:rPr lang="en-US" dirty="0"/>
              <a:t>For example:</a:t>
            </a:r>
          </a:p>
          <a:p>
            <a:endParaRPr lang="en-US" dirty="0"/>
          </a:p>
          <a:p>
            <a:pPr algn="just"/>
            <a:r>
              <a:rPr lang="en-US" dirty="0"/>
              <a:t>In this assignment statement, the result of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+ </a:t>
            </a:r>
            <a:r>
              <a:rPr lang="en-US" dirty="0">
                <a:solidFill>
                  <a:schemeClr val="tx2"/>
                </a:solidFill>
              </a:rPr>
              <a:t>1</a:t>
            </a:r>
            <a:r>
              <a:rPr lang="en-US" dirty="0"/>
              <a:t> is assigned to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. If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is </a:t>
            </a:r>
            <a:r>
              <a:rPr lang="en-US" dirty="0">
                <a:solidFill>
                  <a:schemeClr val="tx2"/>
                </a:solidFill>
              </a:rPr>
              <a:t>1</a:t>
            </a:r>
            <a:r>
              <a:rPr lang="en-US" dirty="0"/>
              <a:t> before the statement is executed, then it becomes </a:t>
            </a:r>
            <a:r>
              <a:rPr lang="en-US" dirty="0">
                <a:solidFill>
                  <a:schemeClr val="tx2"/>
                </a:solidFill>
              </a:rPr>
              <a:t>2</a:t>
            </a:r>
            <a:r>
              <a:rPr lang="en-US" dirty="0"/>
              <a:t> after the statement is executed.</a:t>
            </a:r>
          </a:p>
          <a:p>
            <a:pPr algn="just"/>
            <a:r>
              <a:rPr lang="en-US" dirty="0"/>
              <a:t>If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is not created before, Python will report an error.</a:t>
            </a:r>
          </a:p>
          <a:p>
            <a:pPr marL="91440" indent="0">
              <a:buNone/>
            </a:pP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A7BA9B-7BC6-4575-AAA7-1E96DCF9E1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2468875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x + 1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B17D73A1-7556-4223-B4C6-58A716B0115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5F63013-BBB1-4084-9644-D85A8725FCC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65406079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5E9C6-08A9-4213-AD20-57A0E6DEF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7442B8-38E3-46F3-88D6-09F840A2A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26196B-10D7-4BC0-B890-FB7E23FD4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In mathematics, </a:t>
            </a:r>
            <a:r>
              <a:rPr lang="en-US" b="1" dirty="0">
                <a:highlight>
                  <a:srgbClr val="F2FFEB"/>
                </a:highlight>
              </a:rPr>
              <a:t>x = 2 * x + 1 </a:t>
            </a:r>
            <a:r>
              <a:rPr lang="en-US" dirty="0"/>
              <a:t>denotes an </a:t>
            </a:r>
            <a:r>
              <a:rPr lang="en-US" dirty="0">
                <a:solidFill>
                  <a:schemeClr val="accent2"/>
                </a:solidFill>
              </a:rPr>
              <a:t>equation</a:t>
            </a:r>
            <a:r>
              <a:rPr lang="en-US" dirty="0"/>
              <a:t>. </a:t>
            </a:r>
          </a:p>
          <a:p>
            <a:pPr algn="just"/>
            <a:r>
              <a:rPr lang="en-US" dirty="0"/>
              <a:t>However, in Python, </a:t>
            </a:r>
            <a:r>
              <a:rPr lang="en-US" b="1" dirty="0">
                <a:highlight>
                  <a:srgbClr val="F2FFEB"/>
                </a:highlight>
              </a:rPr>
              <a:t>x = 2 * x + 1</a:t>
            </a:r>
            <a:r>
              <a:rPr lang="en-US" b="1" dirty="0"/>
              <a:t> </a:t>
            </a:r>
            <a:r>
              <a:rPr lang="en-US" dirty="0"/>
              <a:t>is an </a:t>
            </a:r>
            <a:r>
              <a:rPr lang="en-US" dirty="0">
                <a:solidFill>
                  <a:schemeClr val="accent2"/>
                </a:solidFill>
              </a:rPr>
              <a:t>assignment statement</a:t>
            </a:r>
            <a:r>
              <a:rPr lang="en-US" dirty="0"/>
              <a:t> that evaluates the </a:t>
            </a:r>
            <a:r>
              <a:rPr lang="en-US" dirty="0">
                <a:solidFill>
                  <a:schemeClr val="accent2"/>
                </a:solidFill>
              </a:rPr>
              <a:t>expression</a:t>
            </a:r>
            <a:r>
              <a:rPr lang="en-US" dirty="0"/>
              <a:t> </a:t>
            </a:r>
            <a:r>
              <a:rPr lang="en-US" b="1" dirty="0">
                <a:highlight>
                  <a:srgbClr val="F2FFEB"/>
                </a:highlight>
              </a:rPr>
              <a:t>2 * </a:t>
            </a:r>
            <a:r>
              <a:rPr lang="en-US" b="1" dirty="0">
                <a:solidFill>
                  <a:srgbClr val="0070C0"/>
                </a:solidFill>
                <a:highlight>
                  <a:srgbClr val="F2FFEB"/>
                </a:highlight>
              </a:rPr>
              <a:t>x</a:t>
            </a:r>
            <a:r>
              <a:rPr lang="en-US" b="1" dirty="0">
                <a:highlight>
                  <a:srgbClr val="F2FFEB"/>
                </a:highlight>
              </a:rPr>
              <a:t> + 1</a:t>
            </a:r>
            <a:r>
              <a:rPr lang="en-US" b="1" dirty="0"/>
              <a:t> </a:t>
            </a:r>
            <a:r>
              <a:rPr lang="en-US" dirty="0"/>
              <a:t>and assigns the </a:t>
            </a:r>
            <a:br>
              <a:rPr lang="en-US" dirty="0"/>
            </a:br>
            <a:r>
              <a:rPr lang="en-US" dirty="0"/>
              <a:t>result to 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2A5F4698-0AC9-4C1D-B15B-A4AD7408471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0DBD033-FB9B-4FC0-A303-9248E5AF308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152463489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3B303-C366-4FC9-8567-396F86FDC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a Value To Multiple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D6A013-3E99-48E3-9643-753012E9F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1E3A76-7DA4-4522-82FD-B9CC6340C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If a value is assigned to multiple variables, you can use a syntax like this:</a:t>
            </a:r>
          </a:p>
          <a:p>
            <a:pPr marL="91440" indent="0" algn="just">
              <a:buNone/>
            </a:pPr>
            <a:endParaRPr lang="en-US" dirty="0"/>
          </a:p>
          <a:p>
            <a:pPr algn="just"/>
            <a:r>
              <a:rPr lang="en-US" dirty="0"/>
              <a:t>which is equivalent to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45C1A9-9276-4CBE-85F1-4FA9673BB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2314450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j = k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5772FA-E8DA-4708-8329-2D509100C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3390595"/>
            <a:ext cx="8851392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endParaRPr lang="en-US" altLang="en-US" sz="24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 = k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 = j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D1639883-F41E-43F4-8C31-AF13A81385F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0AF7C5E-5A9F-41EC-9BBA-F15160FA249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261911977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158E-861E-4EF2-A9CF-692F3C570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76B29-E789-4A11-92DF-BADB7D3E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67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BA8CE-9F5D-4392-A40C-6A639C08B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Every variable has a </a:t>
            </a:r>
            <a:r>
              <a:rPr lang="en-US" dirty="0">
                <a:solidFill>
                  <a:schemeClr val="accent2"/>
                </a:solidFill>
              </a:rPr>
              <a:t>scope</a:t>
            </a:r>
            <a:r>
              <a:rPr lang="en-US" dirty="0"/>
              <a:t>. 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scope of a variable </a:t>
            </a:r>
            <a:r>
              <a:rPr lang="en-US" dirty="0"/>
              <a:t>is the </a:t>
            </a:r>
            <a:r>
              <a:rPr lang="en-US" dirty="0">
                <a:solidFill>
                  <a:schemeClr val="accent2"/>
                </a:solidFill>
              </a:rPr>
              <a:t>part of the program where the variable can be referenced</a:t>
            </a:r>
            <a:r>
              <a:rPr lang="en-US" dirty="0"/>
              <a:t> (used).</a:t>
            </a:r>
          </a:p>
          <a:p>
            <a:r>
              <a:rPr lang="en-US" dirty="0">
                <a:solidFill>
                  <a:schemeClr val="accent2"/>
                </a:solidFill>
              </a:rPr>
              <a:t>A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variable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must be created before it can be used</a:t>
            </a:r>
            <a:r>
              <a:rPr lang="en-US" dirty="0"/>
              <a:t>.</a:t>
            </a:r>
          </a:p>
          <a:p>
            <a:r>
              <a:rPr lang="en-US" dirty="0"/>
              <a:t>For example, the following code is </a:t>
            </a:r>
            <a:r>
              <a:rPr lang="en-US" dirty="0">
                <a:solidFill>
                  <a:srgbClr val="C00000"/>
                </a:solidFill>
              </a:rPr>
              <a:t>wrong</a:t>
            </a:r>
            <a:r>
              <a:rPr lang="en-US" dirty="0"/>
              <a:t>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3D81C5-BE4E-4BE7-8F6F-80FB43383C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0891" y="4388969"/>
            <a:ext cx="5982218" cy="1920406"/>
          </a:xfrm>
          <a:prstGeom prst="rect">
            <a:avLst/>
          </a:prstGeom>
        </p:spPr>
      </p:pic>
      <p:sp>
        <p:nvSpPr>
          <p:cNvPr id="6" name="AutoShape 5">
            <a:extLst>
              <a:ext uri="{FF2B5EF4-FFF2-40B4-BE49-F238E27FC236}">
                <a16:creationId xmlns:a16="http://schemas.microsoft.com/office/drawing/2014/main" id="{29D4EE00-031F-4CB9-A37D-C7429F285B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6965" y="4083269"/>
            <a:ext cx="2938240" cy="461595"/>
          </a:xfrm>
          <a:prstGeom prst="wedgeRoundRectCallout">
            <a:avLst>
              <a:gd name="adj1" fmla="val -29705"/>
              <a:gd name="adj2" fmla="val 141886"/>
              <a:gd name="adj3" fmla="val 16667"/>
            </a:avLst>
          </a:prstGeom>
          <a:ln>
            <a:solidFill>
              <a:schemeClr val="accent3"/>
            </a:solidFill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</a:rPr>
              <a:t>count</a:t>
            </a:r>
            <a:r>
              <a:rPr lang="en-US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 is not defined yet.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6EBDEBD3-C1C6-4B5D-BDCA-C9E252949DB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4F3FE64-8DF1-4EE0-B712-74C33F0F40B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0592629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158E-861E-4EF2-A9CF-692F3C570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Variables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76B29-E789-4A11-92DF-BADB7D3E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BA8CE-9F5D-4392-A40C-6A639C08B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 fix the previous example, you may write the code like this: </a:t>
            </a:r>
          </a:p>
          <a:p>
            <a:endParaRPr lang="en-US" sz="2800" dirty="0"/>
          </a:p>
          <a:p>
            <a:endParaRPr lang="en-US" sz="43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FB78A4-93FB-4644-918B-369B07CF13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361" y="2584090"/>
            <a:ext cx="7333277" cy="1382580"/>
          </a:xfrm>
          <a:prstGeom prst="rect">
            <a:avLst/>
          </a:prstGeom>
        </p:spPr>
      </p:pic>
      <p:pic>
        <p:nvPicPr>
          <p:cNvPr id="6" name="Picture 5">
            <a:hlinkClick r:id="rId4" action="ppaction://hlinksldjump"/>
            <a:extLst>
              <a:ext uri="{FF2B5EF4-FFF2-40B4-BE49-F238E27FC236}">
                <a16:creationId xmlns:a16="http://schemas.microsoft.com/office/drawing/2014/main" id="{D0B906AE-4E3B-46B8-A66C-2DD97390D2C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C117F36-8081-4B25-874F-F2A29C3A31D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</p:spTree>
    <p:extLst>
      <p:ext uri="{BB962C8B-B14F-4D97-AF65-F5344CB8AC3E}">
        <p14:creationId xmlns:p14="http://schemas.microsoft.com/office/powerpoint/2010/main" val="328235359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2158E-861E-4EF2-A9CF-692F3C570E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76B29-E789-4A11-92DF-BADB7D3E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69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3BA8CE-9F5D-4392-A40C-6A639C08B5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variable </a:t>
            </a:r>
            <a:r>
              <a:rPr lang="en-US" dirty="0">
                <a:solidFill>
                  <a:schemeClr val="accent2"/>
                </a:solidFill>
              </a:rPr>
              <a:t>must be assigned a value before it can be used </a:t>
            </a:r>
            <a:r>
              <a:rPr lang="en-US" dirty="0"/>
              <a:t>in an expression. </a:t>
            </a:r>
          </a:p>
          <a:p>
            <a:r>
              <a:rPr lang="en-US" dirty="0"/>
              <a:t>For example:</a:t>
            </a:r>
          </a:p>
          <a:p>
            <a:endParaRPr lang="en-US" sz="1800" dirty="0"/>
          </a:p>
          <a:p>
            <a:endParaRPr lang="en-US" sz="1100" dirty="0"/>
          </a:p>
          <a:p>
            <a:r>
              <a:rPr lang="en-US" dirty="0"/>
              <a:t>This code is </a:t>
            </a:r>
            <a:r>
              <a:rPr lang="en-US" dirty="0">
                <a:solidFill>
                  <a:srgbClr val="C00000"/>
                </a:solidFill>
              </a:rPr>
              <a:t>wrong</a:t>
            </a:r>
            <a:r>
              <a:rPr lang="en-US" dirty="0"/>
              <a:t>, because </a:t>
            </a:r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 is assigned a value </a:t>
            </a:r>
            <a:r>
              <a:rPr lang="en-US" dirty="0">
                <a:solidFill>
                  <a:schemeClr val="tx2"/>
                </a:solidFill>
              </a:rPr>
              <a:t>0.05</a:t>
            </a:r>
            <a:r>
              <a:rPr lang="en-US" dirty="0"/>
              <a:t>, but </a:t>
            </a:r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not defined</a:t>
            </a:r>
            <a:r>
              <a:rPr lang="en-US" dirty="0"/>
              <a:t>. </a:t>
            </a:r>
          </a:p>
          <a:p>
            <a:r>
              <a:rPr lang="en-US" dirty="0"/>
              <a:t>Python is </a:t>
            </a:r>
            <a:r>
              <a:rPr lang="en-US" dirty="0">
                <a:solidFill>
                  <a:schemeClr val="accent2"/>
                </a:solidFill>
              </a:rPr>
              <a:t>case-sensitive</a:t>
            </a:r>
            <a:r>
              <a:rPr lang="en-US" dirty="0"/>
              <a:t>. </a:t>
            </a:r>
          </a:p>
          <a:p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 and </a:t>
            </a:r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 are two </a:t>
            </a:r>
            <a:r>
              <a:rPr lang="en-US" dirty="0">
                <a:solidFill>
                  <a:schemeClr val="accent2"/>
                </a:solidFill>
              </a:rPr>
              <a:t>different variables</a:t>
            </a:r>
            <a:r>
              <a:rPr lang="en-US" dirty="0"/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CF32896-38B9-4211-9C6B-D02434515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2836329"/>
            <a:ext cx="8851392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0.05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 = </a:t>
            </a:r>
            <a:r>
              <a:rPr lang="en-US" altLang="en-US" sz="20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interestrate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*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5F149F40-2BFB-457A-AEBB-60D8880D982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1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C979150-DE2D-446D-BADE-4EA74C9EA0D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CAB223-4334-43C4-BFD3-62D4A772737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822" y="2891055"/>
            <a:ext cx="598434" cy="59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64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17FA3-F039-4526-978D-6FB548A4D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 Ready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EAD8CA-DD3D-45A7-81F2-58CD2AE5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BAB07-C46F-4E9B-97D5-6D947471F7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/>
            <a:r>
              <a:rPr lang="en-US" sz="2000" dirty="0"/>
              <a:t>In this chapter, you will learn many </a:t>
            </a:r>
            <a:r>
              <a:rPr lang="en-US" sz="2000" dirty="0">
                <a:solidFill>
                  <a:schemeClr val="accent2"/>
                </a:solidFill>
              </a:rPr>
              <a:t>basic concepts </a:t>
            </a:r>
            <a:r>
              <a:rPr lang="en-US" sz="2000" dirty="0"/>
              <a:t>in Python programming. So, You may need to try some codes in a quick way.</a:t>
            </a:r>
          </a:p>
          <a:p>
            <a:pPr algn="justLow"/>
            <a:r>
              <a:rPr lang="en-US" sz="2000" dirty="0"/>
              <a:t>You learned in the previous chapter that Python has two modes: </a:t>
            </a:r>
            <a:r>
              <a:rPr lang="en-US" sz="2000" dirty="0">
                <a:solidFill>
                  <a:schemeClr val="accent2"/>
                </a:solidFill>
              </a:rPr>
              <a:t>interactive mode </a:t>
            </a:r>
            <a:r>
              <a:rPr lang="en-US" sz="2000" dirty="0"/>
              <a:t>and </a:t>
            </a:r>
            <a:r>
              <a:rPr lang="en-US" sz="2000" dirty="0">
                <a:solidFill>
                  <a:schemeClr val="accent2"/>
                </a:solidFill>
              </a:rPr>
              <a:t>script mode</a:t>
            </a:r>
            <a:r>
              <a:rPr lang="en-US" sz="2000" dirty="0"/>
              <a:t>.</a:t>
            </a:r>
          </a:p>
          <a:p>
            <a:pPr algn="justLow"/>
            <a:r>
              <a:rPr lang="en-US" sz="2000" dirty="0"/>
              <a:t>In the </a:t>
            </a:r>
            <a:r>
              <a:rPr lang="en-US" sz="2000" dirty="0">
                <a:solidFill>
                  <a:schemeClr val="accent2"/>
                </a:solidFill>
              </a:rPr>
              <a:t>interactive mode</a:t>
            </a:r>
            <a:r>
              <a:rPr lang="en-US" sz="2000" dirty="0"/>
              <a:t>, you </a:t>
            </a:r>
            <a:r>
              <a:rPr lang="en-US" sz="2000" dirty="0">
                <a:solidFill>
                  <a:schemeClr val="accent2"/>
                </a:solidFill>
              </a:rPr>
              <a:t>don’t have to create a file </a:t>
            </a:r>
            <a:r>
              <a:rPr lang="en-US" sz="2000" dirty="0"/>
              <a:t>to execute the code. Also, you </a:t>
            </a:r>
            <a:r>
              <a:rPr lang="en-US" sz="2000" dirty="0">
                <a:solidFill>
                  <a:schemeClr val="accent2"/>
                </a:solidFill>
              </a:rPr>
              <a:t>don’t have to use the print function to display </a:t>
            </a:r>
            <a:r>
              <a:rPr lang="en-US" sz="2000" dirty="0"/>
              <a:t>results of </a:t>
            </a:r>
            <a:r>
              <a:rPr lang="en-US" sz="2000" dirty="0">
                <a:solidFill>
                  <a:schemeClr val="accent2"/>
                </a:solidFill>
              </a:rPr>
              <a:t>expressions</a:t>
            </a:r>
            <a:r>
              <a:rPr lang="en-US" sz="2000" dirty="0"/>
              <a:t> and </a:t>
            </a:r>
            <a:r>
              <a:rPr lang="en-US" sz="2000" dirty="0">
                <a:solidFill>
                  <a:schemeClr val="accent2"/>
                </a:solidFill>
              </a:rPr>
              <a:t>values of variables</a:t>
            </a:r>
            <a:r>
              <a:rPr lang="en-US" sz="2000" dirty="0"/>
              <a:t>.</a:t>
            </a:r>
          </a:p>
          <a:p>
            <a:pPr algn="justLow"/>
            <a:r>
              <a:rPr lang="en-US" sz="2000" dirty="0"/>
              <a:t>Python provides </a:t>
            </a:r>
            <a:r>
              <a:rPr lang="en-US" sz="2000" dirty="0">
                <a:solidFill>
                  <a:schemeClr val="accent2"/>
                </a:solidFill>
              </a:rPr>
              <a:t>Python Shell </a:t>
            </a:r>
            <a:r>
              <a:rPr lang="en-US" sz="2000" dirty="0"/>
              <a:t>for programming in the interactive mode.</a:t>
            </a:r>
          </a:p>
          <a:p>
            <a:pPr algn="justLow"/>
            <a:r>
              <a:rPr lang="en-US" sz="2000" dirty="0"/>
              <a:t>You can use Python Shell in form of </a:t>
            </a:r>
            <a:r>
              <a:rPr lang="en-US" sz="2000" dirty="0">
                <a:solidFill>
                  <a:schemeClr val="accent2"/>
                </a:solidFill>
              </a:rPr>
              <a:t>command line </a:t>
            </a:r>
            <a:r>
              <a:rPr lang="en-US" sz="2000" dirty="0"/>
              <a:t>using (“</a:t>
            </a:r>
            <a:r>
              <a:rPr lang="en-US" sz="2000" dirty="0">
                <a:solidFill>
                  <a:srgbClr val="0070C0"/>
                </a:solidFill>
              </a:rPr>
              <a:t>Python 3.7</a:t>
            </a:r>
            <a:r>
              <a:rPr lang="en-US" sz="2000" dirty="0"/>
              <a:t>”) or </a:t>
            </a:r>
            <a:r>
              <a:rPr lang="en-US" sz="2000" dirty="0">
                <a:solidFill>
                  <a:schemeClr val="accent2"/>
                </a:solidFill>
              </a:rPr>
              <a:t>GUI</a:t>
            </a:r>
            <a:r>
              <a:rPr lang="en-US" sz="2000" dirty="0"/>
              <a:t> (Graphical User Interface) using (“</a:t>
            </a:r>
            <a:r>
              <a:rPr lang="en-US" sz="2000" dirty="0">
                <a:solidFill>
                  <a:srgbClr val="0070C0"/>
                </a:solidFill>
              </a:rPr>
              <a:t>IDLE</a:t>
            </a:r>
            <a:r>
              <a:rPr lang="en-US" sz="2000" dirty="0"/>
              <a:t>”). </a:t>
            </a:r>
          </a:p>
          <a:p>
            <a:pPr algn="justLow"/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25C5FA-57B3-4EF2-9E4D-BDD2559647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035" y="4773175"/>
            <a:ext cx="2410319" cy="164043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1CDC084-8EC6-4EB9-A815-6838A96BB88C}"/>
              </a:ext>
            </a:extLst>
          </p:cNvPr>
          <p:cNvCxnSpPr>
            <a:cxnSpLocks/>
          </p:cNvCxnSpPr>
          <p:nvPr/>
        </p:nvCxnSpPr>
        <p:spPr>
          <a:xfrm>
            <a:off x="4111140" y="5310845"/>
            <a:ext cx="2688350" cy="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957A4DB-11F8-4017-A277-C13C6ADD9384}"/>
              </a:ext>
            </a:extLst>
          </p:cNvPr>
          <p:cNvSpPr txBox="1"/>
          <p:nvPr/>
        </p:nvSpPr>
        <p:spPr>
          <a:xfrm>
            <a:off x="2123276" y="5126179"/>
            <a:ext cx="198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Python Shell (GUI)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15EFAE9-AA1A-4048-8BF9-15ECEAE0892F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4092243" y="5572088"/>
            <a:ext cx="2707247" cy="34587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56C88E1-81C5-411C-9A98-654049A4B4E7}"/>
              </a:ext>
            </a:extLst>
          </p:cNvPr>
          <p:cNvSpPr txBox="1"/>
          <p:nvPr/>
        </p:nvSpPr>
        <p:spPr>
          <a:xfrm>
            <a:off x="1077145" y="5733300"/>
            <a:ext cx="3015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Python Shell (Command Line)</a:t>
            </a:r>
          </a:p>
        </p:txBody>
      </p: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BE9FD6C0-6548-4EF1-A1A7-1DBD450B88D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9D7F93B-FD9B-417A-97BF-9995BD286CE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Get Ready</a:t>
            </a:r>
          </a:p>
        </p:txBody>
      </p:sp>
    </p:spTree>
    <p:extLst>
      <p:ext uri="{BB962C8B-B14F-4D97-AF65-F5344CB8AC3E}">
        <p14:creationId xmlns:p14="http://schemas.microsoft.com/office/powerpoint/2010/main" val="145410094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40148D-8BFC-46F1-B242-B43BD92C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2.6.</a:t>
            </a:r>
            <a:r>
              <a:rPr lang="en-US" dirty="0"/>
              <a:t> Simultaneous Assignments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BE6B-2205-4810-A1DB-B07682FA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70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4AFAAC-41ED-4684-9CF0-B5F316D2C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Swapping Variable Values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Obtaining Multiple Input In One Statement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Program 4: Compute Average With Simultaneous Assignment</a:t>
            </a:r>
            <a:endParaRPr lang="en-US" dirty="0"/>
          </a:p>
          <a:p>
            <a:r>
              <a:rPr lang="en-US" dirty="0">
                <a:hlinkClick r:id="rId5" action="ppaction://hlinksldjump"/>
              </a:rPr>
              <a:t>Check Point #5</a:t>
            </a:r>
            <a:endParaRPr lang="en-US" dirty="0"/>
          </a:p>
        </p:txBody>
      </p:sp>
      <p:pic>
        <p:nvPicPr>
          <p:cNvPr id="6" name="Picture 5">
            <a:hlinkClick r:id="rId6" action="ppaction://hlinksldjump"/>
            <a:extLst>
              <a:ext uri="{FF2B5EF4-FFF2-40B4-BE49-F238E27FC236}">
                <a16:creationId xmlns:a16="http://schemas.microsoft.com/office/drawing/2014/main" id="{66891E6A-AE59-4D08-B318-6783B4798BF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A1AD345A-159A-4B43-ADF7-56CAFD9A072F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973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4C43D-ACFE-4708-9640-6A3093A3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Assignment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AD9B3-F3A5-4F3A-A733-7783F43A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575CC-E32F-4BCF-AD61-8AF4B0B1D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Python also supports </a:t>
            </a:r>
            <a:r>
              <a:rPr lang="en-US" dirty="0">
                <a:solidFill>
                  <a:schemeClr val="accent2"/>
                </a:solidFill>
              </a:rPr>
              <a:t>simultaneous assignment </a:t>
            </a:r>
            <a:r>
              <a:rPr lang="en-US" dirty="0"/>
              <a:t>in syntax like this:</a:t>
            </a:r>
          </a:p>
          <a:p>
            <a:endParaRPr lang="en-US" dirty="0"/>
          </a:p>
          <a:p>
            <a:r>
              <a:rPr lang="en-US" dirty="0"/>
              <a:t>It tells Python to evaluate all the expressions on the right and assign them to the corresponding variable on the left simultaneously.</a:t>
            </a:r>
          </a:p>
          <a:p>
            <a:r>
              <a:rPr lang="en-US" dirty="0"/>
              <a:t>Example: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7DCB6DF-771B-4FC2-A7AF-ABFC944BE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2314450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var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..., var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exp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exp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..., exp</a:t>
            </a:r>
            <a:r>
              <a:rPr lang="sv-SE" altLang="en-US" sz="2400" b="1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endParaRPr lang="en-US" altLang="en-US" sz="2000" b="1" dirty="0">
              <a:latin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13C8E46-FAC8-4651-8751-45B6B4C5B278}"/>
              </a:ext>
            </a:extLst>
          </p:cNvPr>
          <p:cNvGrpSpPr/>
          <p:nvPr/>
        </p:nvGrpSpPr>
        <p:grpSpPr>
          <a:xfrm>
            <a:off x="146303" y="4657960"/>
            <a:ext cx="8851392" cy="1075339"/>
            <a:chOff x="146303" y="4773175"/>
            <a:chExt cx="8851392" cy="107533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2238519-C979-42D4-B0DB-D7C48FF81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303" y="4773175"/>
              <a:ext cx="8851392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x, y, name = </a:t>
              </a:r>
              <a:r>
                <a:rPr lang="en-US" altLang="en-US" sz="2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15</a:t>
              </a:r>
              <a:r>
                <a:rPr lang="en-US" altLang="en-US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4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20.5</a:t>
              </a:r>
              <a:r>
                <a:rPr lang="en-US" altLang="en-US" sz="24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24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"Ahmad"</a:t>
              </a:r>
              <a:endParaRPr lang="en-US" altLang="en-US" sz="2000" dirty="0">
                <a:latin typeface="Arial" panose="020B0604020202020204" pitchFamily="34" charset="0"/>
              </a:endParaRPr>
            </a:p>
          </p:txBody>
        </p:sp>
        <p:sp>
          <p:nvSpPr>
            <p:cNvPr id="9" name="Left Bracket 8">
              <a:extLst>
                <a:ext uri="{FF2B5EF4-FFF2-40B4-BE49-F238E27FC236}">
                  <a16:creationId xmlns:a16="http://schemas.microsoft.com/office/drawing/2014/main" id="{8A19F1A7-87E0-4173-8829-3E7B937F5B7D}"/>
                </a:ext>
              </a:extLst>
            </p:cNvPr>
            <p:cNvSpPr/>
            <p:nvPr/>
          </p:nvSpPr>
          <p:spPr>
            <a:xfrm rot="16200000">
              <a:off x="1384387" y="4120289"/>
              <a:ext cx="307240" cy="2457921"/>
            </a:xfrm>
            <a:prstGeom prst="leftBracket">
              <a:avLst/>
            </a:prstGeom>
            <a:ln w="28575"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Left Bracket 9">
              <a:extLst>
                <a:ext uri="{FF2B5EF4-FFF2-40B4-BE49-F238E27FC236}">
                  <a16:creationId xmlns:a16="http://schemas.microsoft.com/office/drawing/2014/main" id="{6641AF16-351B-4F32-AFC5-FDA6E3A38D43}"/>
                </a:ext>
              </a:extLst>
            </p:cNvPr>
            <p:cNvSpPr/>
            <p:nvPr/>
          </p:nvSpPr>
          <p:spPr>
            <a:xfrm rot="16200000">
              <a:off x="2036870" y="4063488"/>
              <a:ext cx="461664" cy="2765160"/>
            </a:xfrm>
            <a:prstGeom prst="leftBracket">
              <a:avLst/>
            </a:prstGeom>
            <a:ln w="28575">
              <a:solidFill>
                <a:schemeClr val="accent3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eft Bracket 10">
              <a:extLst>
                <a:ext uri="{FF2B5EF4-FFF2-40B4-BE49-F238E27FC236}">
                  <a16:creationId xmlns:a16="http://schemas.microsoft.com/office/drawing/2014/main" id="{578FD00B-188E-41D8-88E3-96A9C2446ADC}"/>
                </a:ext>
              </a:extLst>
            </p:cNvPr>
            <p:cNvSpPr/>
            <p:nvPr/>
          </p:nvSpPr>
          <p:spPr>
            <a:xfrm rot="16200000">
              <a:off x="3057283" y="3872936"/>
              <a:ext cx="652885" cy="3298271"/>
            </a:xfrm>
            <a:prstGeom prst="leftBracket">
              <a:avLst/>
            </a:prstGeom>
            <a:ln w="28575">
              <a:solidFill>
                <a:schemeClr val="accent6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>
            <a:hlinkClick r:id="rId3" action="ppaction://hlinksldjump"/>
            <a:extLst>
              <a:ext uri="{FF2B5EF4-FFF2-40B4-BE49-F238E27FC236}">
                <a16:creationId xmlns:a16="http://schemas.microsoft.com/office/drawing/2014/main" id="{F097A9F2-7C15-40AB-A589-EDC7282DB8E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3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3EFD4FE-E4C9-4B72-9136-E59752C2EA4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2.6</a:t>
            </a:r>
          </a:p>
        </p:txBody>
      </p:sp>
    </p:spTree>
    <p:extLst>
      <p:ext uri="{BB962C8B-B14F-4D97-AF65-F5344CB8AC3E}">
        <p14:creationId xmlns:p14="http://schemas.microsoft.com/office/powerpoint/2010/main" val="29424020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CD128-A6F2-454B-B52B-4F3585521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Swapping Variable Values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01D83F6-D4D5-4D4B-8439-321F10DA7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3A0B1B-5034-403C-8A70-9E31B4B7D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Swapping variable values </a:t>
            </a:r>
            <a:r>
              <a:rPr lang="en-US" sz="2400" dirty="0"/>
              <a:t>is a </a:t>
            </a:r>
            <a:r>
              <a:rPr lang="en-US" sz="2400" dirty="0">
                <a:solidFill>
                  <a:schemeClr val="accent2"/>
                </a:solidFill>
              </a:rPr>
              <a:t>common operation in programming </a:t>
            </a:r>
            <a:r>
              <a:rPr lang="en-US" sz="2400" dirty="0"/>
              <a:t>and </a:t>
            </a:r>
            <a:r>
              <a:rPr lang="en-US" sz="2400" dirty="0">
                <a:solidFill>
                  <a:schemeClr val="accent2"/>
                </a:solidFill>
              </a:rPr>
              <a:t>simultaneous assignment </a:t>
            </a:r>
            <a:r>
              <a:rPr lang="en-US" sz="2400" dirty="0"/>
              <a:t>is very useful to perform this operation.</a:t>
            </a:r>
          </a:p>
          <a:p>
            <a:r>
              <a:rPr lang="en-US" sz="2400" dirty="0"/>
              <a:t>Consider two variables: </a:t>
            </a:r>
            <a:r>
              <a:rPr lang="en-US" sz="2400" dirty="0">
                <a:solidFill>
                  <a:srgbClr val="0070C0"/>
                </a:solidFill>
              </a:rPr>
              <a:t>x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y</a:t>
            </a:r>
            <a:r>
              <a:rPr lang="en-US" sz="2400" dirty="0"/>
              <a:t>. How do you write the code to swap their values? A common approach is to introduce a </a:t>
            </a:r>
            <a:r>
              <a:rPr lang="en-US" sz="2400" dirty="0">
                <a:solidFill>
                  <a:schemeClr val="accent2"/>
                </a:solidFill>
              </a:rPr>
              <a:t>temporary variable</a:t>
            </a:r>
            <a:r>
              <a:rPr lang="en-US" sz="2400" dirty="0"/>
              <a:t> as follows: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1600" dirty="0"/>
          </a:p>
          <a:p>
            <a:r>
              <a:rPr lang="en-US" sz="2400" dirty="0"/>
              <a:t>But you can </a:t>
            </a:r>
            <a:r>
              <a:rPr lang="en-US" sz="2400" dirty="0">
                <a:solidFill>
                  <a:schemeClr val="accent2"/>
                </a:solidFill>
              </a:rPr>
              <a:t>simplify</a:t>
            </a:r>
            <a:r>
              <a:rPr lang="en-US" sz="2400" dirty="0"/>
              <a:t> the task using the following statement to swap the values of </a:t>
            </a:r>
            <a:r>
              <a:rPr lang="en-US" sz="2400" dirty="0">
                <a:solidFill>
                  <a:srgbClr val="0070C0"/>
                </a:solidFill>
              </a:rPr>
              <a:t>x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y</a:t>
            </a:r>
            <a:r>
              <a:rPr lang="en-US" sz="2400" dirty="0"/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6186A6C-364E-4926-9F27-EBB17490C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3679897"/>
            <a:ext cx="8851392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</a:t>
            </a:r>
            <a:r>
              <a:rPr lang="en-US" altLang="en-US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 = x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Save x in a temp variable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 = y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value in y to x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y = temp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Assign the value in temp to y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F2D25A8-0B8C-426F-96E6-18DB13257E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963730"/>
            <a:ext cx="885139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E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x, y = y, x </a:t>
            </a:r>
            <a:r>
              <a:rPr lang="en-US" altLang="en-US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Swap x with y</a:t>
            </a:r>
            <a:endParaRPr lang="en-US" altLang="en-US" sz="1400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D7409747-E047-4E1C-BBE3-4AE1EF2DC8C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58BC9EB-FE4E-4BAA-94BB-E7EA585056E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2.6</a:t>
            </a:r>
          </a:p>
        </p:txBody>
      </p:sp>
    </p:spTree>
    <p:extLst>
      <p:ext uri="{BB962C8B-B14F-4D97-AF65-F5344CB8AC3E}">
        <p14:creationId xmlns:p14="http://schemas.microsoft.com/office/powerpoint/2010/main" val="387792954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33CDA-5F54-46F8-95AC-4534F568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Obtaining Multiple Input In One Statement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872232-62F3-49EB-AFC5-683C3A855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950C1D-B2ED-481A-850E-2827CAC678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Simultaneous assignment can also be </a:t>
            </a:r>
            <a:r>
              <a:rPr lang="en-US" dirty="0">
                <a:solidFill>
                  <a:schemeClr val="accent2"/>
                </a:solidFill>
              </a:rPr>
              <a:t>used to obtain multiple input in one statement</a:t>
            </a:r>
            <a:r>
              <a:rPr lang="en-US" dirty="0"/>
              <a:t>.</a:t>
            </a:r>
          </a:p>
          <a:p>
            <a:pPr algn="just"/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 3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dirty="0"/>
              <a:t>gives an example that prompts the user to enter three numbers and obtains their average. </a:t>
            </a:r>
          </a:p>
          <a:p>
            <a:pPr algn="just"/>
            <a:r>
              <a:rPr lang="en-US" dirty="0"/>
              <a:t>This program </a:t>
            </a:r>
            <a:r>
              <a:rPr lang="en-US" dirty="0">
                <a:solidFill>
                  <a:schemeClr val="accent2"/>
                </a:solidFill>
              </a:rPr>
              <a:t>can be simplified </a:t>
            </a:r>
            <a:r>
              <a:rPr lang="en-US" dirty="0"/>
              <a:t>using a </a:t>
            </a:r>
            <a:r>
              <a:rPr lang="en-US" dirty="0">
                <a:solidFill>
                  <a:schemeClr val="accent2"/>
                </a:solidFill>
              </a:rPr>
              <a:t>simultaneous assignment statement</a:t>
            </a:r>
            <a:r>
              <a:rPr lang="en-US" dirty="0"/>
              <a:t>, as shown in the following slide (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 4</a:t>
            </a:r>
            <a:r>
              <a:rPr lang="en-US" dirty="0"/>
              <a:t>).</a:t>
            </a:r>
          </a:p>
        </p:txBody>
      </p:sp>
      <p:pic>
        <p:nvPicPr>
          <p:cNvPr id="5" name="Picture 4">
            <a:hlinkClick r:id="rId4" action="ppaction://hlinksldjump"/>
            <a:extLst>
              <a:ext uri="{FF2B5EF4-FFF2-40B4-BE49-F238E27FC236}">
                <a16:creationId xmlns:a16="http://schemas.microsoft.com/office/drawing/2014/main" id="{93A15746-5F75-49B4-B74D-33E8467A5340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6F8F23B-9751-4411-A72E-F282C9D6792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2.6</a:t>
            </a:r>
          </a:p>
        </p:txBody>
      </p:sp>
    </p:spTree>
    <p:extLst>
      <p:ext uri="{BB962C8B-B14F-4D97-AF65-F5344CB8AC3E}">
        <p14:creationId xmlns:p14="http://schemas.microsoft.com/office/powerpoint/2010/main" val="84208576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AF7B2-4772-4C28-9E86-D6E43687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Program 4: </a:t>
            </a:r>
            <a:r>
              <a:rPr lang="en-US" dirty="0"/>
              <a:t>Compute Average With Simultaneous Assignment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D0EE63-1F6F-4E86-92DD-8A010E1C3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74</a:t>
            </a:fld>
            <a:endParaRPr lang="en-US" alt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924F3E0-E186-45BE-87C2-2E4FF50E5F76}"/>
              </a:ext>
            </a:extLst>
          </p:cNvPr>
          <p:cNvGrpSpPr/>
          <p:nvPr/>
        </p:nvGrpSpPr>
        <p:grpSpPr>
          <a:xfrm>
            <a:off x="146304" y="1569635"/>
            <a:ext cx="8851392" cy="3502094"/>
            <a:chOff x="160238" y="2771646"/>
            <a:chExt cx="8851392" cy="294489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ADDC5B9-6025-49AD-AB83-76788FB5394D}"/>
                </a:ext>
              </a:extLst>
            </p:cNvPr>
            <p:cNvSpPr txBox="1"/>
            <p:nvPr/>
          </p:nvSpPr>
          <p:spPr>
            <a:xfrm>
              <a:off x="160238" y="2771646"/>
              <a:ext cx="4924961" cy="2588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accent3">
                      <a:lumMod val="50000"/>
                    </a:schemeClr>
                  </a:solidFill>
                </a:rPr>
                <a:t>LISTING 2.4 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ComputeAverageWithSimultaneousAssignment.py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E50323-41FB-46D2-9B2D-938600EFA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022" y="3030454"/>
              <a:ext cx="8291608" cy="268608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to enter three numbers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number1, number2, number3 = 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three numbers separated by commas: 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average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average = (number1 + number2 + number3) / </a:t>
              </a:r>
              <a:r>
                <a:rPr lang="en-US" altLang="en-US" sz="20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average of"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number1, number2, number3,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20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average)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8198A5-63C2-4B50-9DD4-A56185E65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551364" cy="268608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10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A2B54B0-CC7C-4469-8B03-1C3700F6ABB2}"/>
              </a:ext>
            </a:extLst>
          </p:cNvPr>
          <p:cNvGrpSpPr/>
          <p:nvPr/>
        </p:nvGrpSpPr>
        <p:grpSpPr>
          <a:xfrm>
            <a:off x="474628" y="5580128"/>
            <a:ext cx="8194744" cy="569387"/>
            <a:chOff x="769637" y="4811582"/>
            <a:chExt cx="8194744" cy="56938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0BB2A5-09C9-45C0-AA01-1E5F52D7F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three numbers separated by commas: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1, 2, 3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The average of 1 2 3 is 2.0</a:t>
              </a:r>
            </a:p>
          </p:txBody>
        </p:sp>
        <p:pic>
          <p:nvPicPr>
            <p:cNvPr id="15" name="Picture 14" descr="A flat screen monitor&#10;&#10;Description automatically generated">
              <a:extLst>
                <a:ext uri="{FF2B5EF4-FFF2-40B4-BE49-F238E27FC236}">
                  <a16:creationId xmlns:a16="http://schemas.microsoft.com/office/drawing/2014/main" id="{9D839608-EDE3-4CD1-A465-4C1D72D61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71CF9A-9D33-42CE-ADCD-F152411DA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4</a:t>
            </a:r>
            <a:endParaRPr lang="en-US" dirty="0"/>
          </a:p>
        </p:txBody>
      </p:sp>
      <p:pic>
        <p:nvPicPr>
          <p:cNvPr id="12" name="Picture 11">
            <a:hlinkClick r:id="rId4" action="ppaction://hlinksldjump"/>
            <a:extLst>
              <a:ext uri="{FF2B5EF4-FFF2-40B4-BE49-F238E27FC236}">
                <a16:creationId xmlns:a16="http://schemas.microsoft.com/office/drawing/2014/main" id="{C0E8C0C5-769A-4409-82B3-43E4473ED0D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8FCE418-5352-4E93-80B2-3120308816A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2.6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CDA3471-668E-40C0-8EC2-561A542C946E}"/>
              </a:ext>
            </a:extLst>
          </p:cNvPr>
          <p:cNvGrpSpPr/>
          <p:nvPr/>
        </p:nvGrpSpPr>
        <p:grpSpPr>
          <a:xfrm>
            <a:off x="8167058" y="1877412"/>
            <a:ext cx="830638" cy="386966"/>
            <a:chOff x="8133802" y="1326921"/>
            <a:chExt cx="830638" cy="38696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A486BEF-1D77-43FC-BE37-03B260BB48CA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9" name="TextBox 18">
              <a:hlinkClick r:id="rId7"/>
              <a:extLst>
                <a:ext uri="{FF2B5EF4-FFF2-40B4-BE49-F238E27FC236}">
                  <a16:creationId xmlns:a16="http://schemas.microsoft.com/office/drawing/2014/main" id="{420C3F18-69EA-4BD7-AE42-FF8BACF6D9BC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8EFDBAF-6811-4A24-8057-D690232500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34108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5BC20-3D22-42ED-8DB6-FBD44B242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Point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#5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64CF1C0-7CDA-427A-89C0-9CDE9DB03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CA36D8-3384-4213-8561-9E5FBA450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>
              <a:buNone/>
            </a:pPr>
            <a:r>
              <a:rPr lang="en-US" dirty="0"/>
              <a:t>Assume that </a:t>
            </a:r>
            <a:r>
              <a:rPr lang="en-US" dirty="0">
                <a:solidFill>
                  <a:srgbClr val="0070C0"/>
                </a:solidFill>
              </a:rPr>
              <a:t>a </a:t>
            </a:r>
            <a:r>
              <a:rPr lang="en-US" dirty="0"/>
              <a:t>= </a:t>
            </a:r>
            <a:r>
              <a:rPr lang="en-US" b="1" dirty="0"/>
              <a:t>1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 = </a:t>
            </a:r>
            <a:r>
              <a:rPr lang="en-US" b="1" dirty="0"/>
              <a:t>2</a:t>
            </a:r>
            <a:r>
              <a:rPr lang="en-US" dirty="0"/>
              <a:t>. What is </a:t>
            </a: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and </a:t>
            </a: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 after the following statement?</a:t>
            </a:r>
          </a:p>
          <a:p>
            <a:pPr marL="91440" indent="0">
              <a:buNone/>
            </a:pPr>
            <a:endParaRPr lang="en-US" dirty="0"/>
          </a:p>
          <a:p>
            <a:pPr marL="91440" indent="0">
              <a:buNone/>
            </a:pPr>
            <a:endParaRPr lang="en-US" dirty="0"/>
          </a:p>
          <a:p>
            <a:pPr indent="-365760" algn="l">
              <a:buFont typeface="Wingdings" panose="05000000000000000000" pitchFamily="2" charset="2"/>
              <a:buChar char="Ø"/>
            </a:pPr>
            <a:r>
              <a:rPr lang="en-US" dirty="0"/>
              <a:t>Answer: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a</a:t>
            </a:r>
            <a:r>
              <a:rPr lang="en-US" dirty="0"/>
              <a:t> = </a:t>
            </a:r>
            <a:r>
              <a:rPr lang="en-US" b="1" dirty="0"/>
              <a:t>2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b</a:t>
            </a:r>
            <a:r>
              <a:rPr lang="en-US" dirty="0"/>
              <a:t> = </a:t>
            </a:r>
            <a:r>
              <a:rPr lang="en-US" b="1" dirty="0"/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FE6BA1D-B8EC-4D64-A972-A53EE4227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2314450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v-SE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a, b = b, a</a:t>
            </a:r>
            <a:endParaRPr lang="en-US" altLang="en-US" sz="2000" b="1" dirty="0">
              <a:latin typeface="Arial" panose="020B0604020202020204" pitchFamily="34" charset="0"/>
            </a:endParaRP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0C521E66-86D5-44BB-B8AD-8931036D328D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9DC7290-11A8-4998-B103-2328E3B6D0B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2.6</a:t>
            </a:r>
          </a:p>
        </p:txBody>
      </p:sp>
    </p:spTree>
    <p:extLst>
      <p:ext uri="{BB962C8B-B14F-4D97-AF65-F5344CB8AC3E}">
        <p14:creationId xmlns:p14="http://schemas.microsoft.com/office/powerpoint/2010/main" val="361950042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940148D-8BFC-46F1-B242-B43BD92C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2.7.</a:t>
            </a:r>
            <a:r>
              <a:rPr lang="en-US" dirty="0"/>
              <a:t> Named Constants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BE6B-2205-4810-A1DB-B07682FA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76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E4A801-689B-4185-B090-C4570288C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Program 5: Compute Area with a Constant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Benefits of Using Constants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Naming Conventions</a:t>
            </a:r>
            <a:endParaRPr lang="en-US" dirty="0"/>
          </a:p>
        </p:txBody>
      </p:sp>
      <p:pic>
        <p:nvPicPr>
          <p:cNvPr id="6" name="Picture 5">
            <a:hlinkClick r:id="rId5" action="ppaction://hlinksldjump"/>
            <a:extLst>
              <a:ext uri="{FF2B5EF4-FFF2-40B4-BE49-F238E27FC236}">
                <a16:creationId xmlns:a16="http://schemas.microsoft.com/office/drawing/2014/main" id="{1A4151DA-6543-48D5-8952-8CAB85077C8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E56300D8-08D8-4BCD-B9CA-8BE4C0B764F6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7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300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4C43D-ACFE-4708-9640-6A3093A3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Constants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AD9B3-F3A5-4F3A-A733-7783F43A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77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575CC-E32F-4BCF-AD61-8AF4B0B1D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/>
            <a:r>
              <a:rPr lang="en-US" sz="2400" dirty="0"/>
              <a:t>A named constant is an </a:t>
            </a:r>
            <a:r>
              <a:rPr lang="en-US" sz="2400" dirty="0">
                <a:solidFill>
                  <a:schemeClr val="accent2"/>
                </a:solidFill>
              </a:rPr>
              <a:t>identifier</a:t>
            </a:r>
            <a:r>
              <a:rPr lang="en-US" sz="2400" dirty="0"/>
              <a:t> that represents a </a:t>
            </a:r>
            <a:r>
              <a:rPr lang="en-US" sz="2400" dirty="0">
                <a:solidFill>
                  <a:schemeClr val="accent2"/>
                </a:solidFill>
              </a:rPr>
              <a:t>permanent value</a:t>
            </a:r>
            <a:r>
              <a:rPr lang="en-US" sz="2400" dirty="0"/>
              <a:t>.</a:t>
            </a:r>
          </a:p>
          <a:p>
            <a:pPr algn="justLow"/>
            <a:r>
              <a:rPr lang="en-US" sz="2400" dirty="0"/>
              <a:t>The value of 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can </a:t>
            </a:r>
            <a:r>
              <a:rPr lang="en-US" sz="2400" dirty="0">
                <a:solidFill>
                  <a:schemeClr val="accent2"/>
                </a:solidFill>
              </a:rPr>
              <a:t>change</a:t>
            </a:r>
            <a:r>
              <a:rPr lang="en-US" sz="2400" dirty="0"/>
              <a:t> during execution of a program.</a:t>
            </a:r>
          </a:p>
          <a:p>
            <a:pPr algn="justLow"/>
            <a:r>
              <a:rPr lang="en-US" sz="2400" dirty="0"/>
              <a:t>However, a </a:t>
            </a:r>
            <a:r>
              <a:rPr lang="en-US" sz="2400" dirty="0">
                <a:solidFill>
                  <a:schemeClr val="accent2"/>
                </a:solidFill>
              </a:rPr>
              <a:t>named constant</a:t>
            </a:r>
            <a:r>
              <a:rPr lang="en-US" sz="2400" dirty="0"/>
              <a:t>, or simply </a:t>
            </a:r>
            <a:r>
              <a:rPr lang="en-US" sz="2400" dirty="0">
                <a:solidFill>
                  <a:schemeClr val="accent2"/>
                </a:solidFill>
              </a:rPr>
              <a:t>constant</a:t>
            </a:r>
            <a:r>
              <a:rPr lang="en-US" sz="2400" dirty="0"/>
              <a:t>, represents a permanent data that </a:t>
            </a:r>
            <a:r>
              <a:rPr lang="en-US" sz="2400" dirty="0">
                <a:solidFill>
                  <a:schemeClr val="accent2"/>
                </a:solidFill>
              </a:rPr>
              <a:t>never changes</a:t>
            </a:r>
            <a:r>
              <a:rPr lang="en-US" sz="2400" dirty="0"/>
              <a:t>.</a:t>
            </a:r>
          </a:p>
          <a:p>
            <a:pPr algn="justLow"/>
            <a:r>
              <a:rPr lang="en-US" sz="2400" dirty="0">
                <a:solidFill>
                  <a:schemeClr val="accent2"/>
                </a:solidFill>
              </a:rPr>
              <a:t>Python</a:t>
            </a:r>
            <a:r>
              <a:rPr lang="en-US" sz="2400" dirty="0"/>
              <a:t> does </a:t>
            </a:r>
            <a:r>
              <a:rPr lang="en-US" sz="2400" dirty="0">
                <a:solidFill>
                  <a:schemeClr val="accent2"/>
                </a:solidFill>
              </a:rPr>
              <a:t>not have a special syntax </a:t>
            </a:r>
            <a:r>
              <a:rPr lang="en-US" sz="2400" dirty="0"/>
              <a:t>for </a:t>
            </a:r>
            <a:r>
              <a:rPr lang="en-US" sz="2400" dirty="0">
                <a:solidFill>
                  <a:schemeClr val="accent2"/>
                </a:solidFill>
              </a:rPr>
              <a:t>naming constants</a:t>
            </a:r>
            <a:r>
              <a:rPr lang="en-US" sz="2400" dirty="0"/>
              <a:t>. </a:t>
            </a:r>
          </a:p>
          <a:p>
            <a:pPr algn="justLow"/>
            <a:r>
              <a:rPr lang="en-US" sz="2400" dirty="0"/>
              <a:t>You can simply create a </a:t>
            </a:r>
            <a:r>
              <a:rPr lang="en-US" sz="2400" dirty="0">
                <a:solidFill>
                  <a:schemeClr val="accent2"/>
                </a:solidFill>
              </a:rPr>
              <a:t>variable</a:t>
            </a:r>
            <a:r>
              <a:rPr lang="en-US" sz="2400" dirty="0"/>
              <a:t> to denote a </a:t>
            </a:r>
            <a:r>
              <a:rPr lang="en-US" sz="2400" dirty="0">
                <a:solidFill>
                  <a:schemeClr val="accent2"/>
                </a:solidFill>
              </a:rPr>
              <a:t>constant</a:t>
            </a:r>
            <a:r>
              <a:rPr lang="en-US" sz="2400" dirty="0"/>
              <a:t>. To distinguish a constant from a variable, use </a:t>
            </a:r>
            <a:r>
              <a:rPr lang="en-US" sz="2400" dirty="0">
                <a:solidFill>
                  <a:schemeClr val="accent2"/>
                </a:solidFill>
              </a:rPr>
              <a:t>all uppercase letters </a:t>
            </a:r>
            <a:r>
              <a:rPr lang="en-US" sz="2400" dirty="0"/>
              <a:t>to name a constant. </a:t>
            </a:r>
          </a:p>
          <a:p>
            <a:r>
              <a:rPr lang="en-US" sz="2400" dirty="0"/>
              <a:t>Example:</a:t>
            </a:r>
          </a:p>
          <a:p>
            <a:endParaRPr lang="en-US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03947B-11B4-4AC0-BD08-808D35EE1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5694895"/>
            <a:ext cx="885139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PI = </a:t>
            </a:r>
            <a:r>
              <a:rPr lang="en-US" altLang="en-US" sz="24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3.14159 </a:t>
            </a:r>
            <a:r>
              <a:rPr lang="en-US" altLang="en-US" sz="24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This is a constant</a:t>
            </a:r>
            <a:endParaRPr lang="en-US" altLang="en-US" sz="2400" dirty="0">
              <a:latin typeface="Arial" panose="020B0604020202020204" pitchFamily="34" charset="0"/>
            </a:endParaRP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03A626B1-8055-42BE-A227-EE4F2317B4E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FC06F383-3BBD-4EED-8BF2-35980DDBB1F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111352805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9BE09-DDBE-4885-B204-3BCC6C379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Area with a Constant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861C63-8C5F-4F73-A727-016BB1A56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4C21ED-AA93-4436-89F3-45B17A521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In our Compute Area program (</a:t>
            </a:r>
            <a:r>
              <a:rPr lang="en-US" sz="2400" dirty="0">
                <a:solidFill>
                  <a:schemeClr val="bg2">
                    <a:lumMod val="50000"/>
                  </a:schemeClr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Program 1</a:t>
            </a:r>
            <a:r>
              <a:rPr lang="en-US" sz="2400" dirty="0"/>
              <a:t>), </a:t>
            </a:r>
            <a:r>
              <a:rPr lang="el-GR" sz="2400" b="1" dirty="0"/>
              <a:t>π</a:t>
            </a:r>
            <a:r>
              <a:rPr lang="en-US" sz="2400" dirty="0"/>
              <a:t> is a constant. </a:t>
            </a:r>
          </a:p>
          <a:p>
            <a:pPr algn="just"/>
            <a:r>
              <a:rPr lang="en-US" sz="2400" dirty="0"/>
              <a:t>If you use it frequently, you don’t want to keep typing </a:t>
            </a:r>
            <a:r>
              <a:rPr lang="en-US" sz="2400" dirty="0">
                <a:solidFill>
                  <a:schemeClr val="tx2"/>
                </a:solidFill>
              </a:rPr>
              <a:t>3.14159</a:t>
            </a:r>
            <a:r>
              <a:rPr lang="en-US" sz="2400" dirty="0"/>
              <a:t>; instead, you can use a </a:t>
            </a:r>
            <a:r>
              <a:rPr lang="en-US" sz="2400" dirty="0">
                <a:solidFill>
                  <a:schemeClr val="accent2"/>
                </a:solidFill>
              </a:rPr>
              <a:t>descriptive name </a:t>
            </a:r>
            <a:r>
              <a:rPr lang="en-US" sz="2400" dirty="0">
                <a:solidFill>
                  <a:srgbClr val="0070C0"/>
                </a:solidFill>
              </a:rPr>
              <a:t>PI</a:t>
            </a:r>
            <a:r>
              <a:rPr lang="en-US" sz="2400" dirty="0"/>
              <a:t> for the </a:t>
            </a:r>
            <a:r>
              <a:rPr lang="en-US" sz="2400" dirty="0">
                <a:solidFill>
                  <a:schemeClr val="accent2"/>
                </a:solidFill>
              </a:rPr>
              <a:t>value</a:t>
            </a:r>
            <a:r>
              <a:rPr lang="en-US" sz="2400" dirty="0"/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87574C-5965-4413-83DD-38A6C1D56FF8}"/>
              </a:ext>
            </a:extLst>
          </p:cNvPr>
          <p:cNvGrpSpPr/>
          <p:nvPr/>
        </p:nvGrpSpPr>
        <p:grpSpPr>
          <a:xfrm>
            <a:off x="146304" y="2814520"/>
            <a:ext cx="8851392" cy="2446958"/>
            <a:chOff x="160238" y="3089407"/>
            <a:chExt cx="8851392" cy="241196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7F1D631-2270-45B2-AC93-1A4D2589B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9784" y="3089407"/>
              <a:ext cx="8451846" cy="24119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Assign a radius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radius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20 </a:t>
              </a: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radius is now 20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Compute area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PI = </a:t>
              </a:r>
              <a:r>
                <a:rPr lang="en-US" altLang="en-US" sz="17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3.14159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area = radius * radius * PI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7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Display results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"The area for the circle of radius"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radius, </a:t>
              </a:r>
              <a:r>
                <a:rPr lang="en-US" altLang="en-US" sz="17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"is"</a:t>
              </a:r>
              <a:r>
                <a:rPr lang="en-US" altLang="en-US" sz="17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area)</a:t>
              </a:r>
              <a:endParaRPr lang="en-US" altLang="en-US" sz="17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BC87EE2-1B04-499F-B01F-9E15DAD44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89409"/>
              <a:ext cx="399546" cy="24119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86922A-2413-458F-9EDA-BA4DF3E5F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5</a:t>
            </a:r>
            <a:endParaRPr lang="en-US" dirty="0"/>
          </a:p>
        </p:txBody>
      </p: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5C4CB093-292D-4389-8394-FFEA7258E9F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F666545-7373-4237-AC8A-7E744CB831B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65C7996-90E0-4C52-968C-E813C8EFDCB6}"/>
              </a:ext>
            </a:extLst>
          </p:cNvPr>
          <p:cNvGrpSpPr/>
          <p:nvPr/>
        </p:nvGrpSpPr>
        <p:grpSpPr>
          <a:xfrm>
            <a:off x="8166610" y="2814518"/>
            <a:ext cx="830638" cy="386966"/>
            <a:chOff x="8133802" y="1326921"/>
            <a:chExt cx="830638" cy="38696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46ED5C6-5343-4AF5-8610-2D6290A41C11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3" name="TextBox 12">
              <a:hlinkClick r:id="rId7"/>
              <a:extLst>
                <a:ext uri="{FF2B5EF4-FFF2-40B4-BE49-F238E27FC236}">
                  <a16:creationId xmlns:a16="http://schemas.microsoft.com/office/drawing/2014/main" id="{D676DC0F-7A1C-4FBD-BC05-0BBDC3E9A183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FB22D9B-BAAE-4C58-8D07-2C748F1016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2145268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36065-E77B-4D1F-A964-255F746E8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Using Constants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322EDF-088B-4394-8182-AB8059082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79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0BAC89-B7B5-4812-B047-297CE6237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48640" indent="-457200" algn="just">
              <a:buFont typeface="+mj-lt"/>
              <a:buAutoNum type="arabicPeriod"/>
            </a:pPr>
            <a:r>
              <a:rPr lang="en-US" dirty="0"/>
              <a:t>You don’t have to </a:t>
            </a:r>
            <a:r>
              <a:rPr lang="en-US" dirty="0">
                <a:solidFill>
                  <a:schemeClr val="accent2"/>
                </a:solidFill>
              </a:rPr>
              <a:t>repeatedly type</a:t>
            </a:r>
            <a:r>
              <a:rPr lang="en-US" dirty="0"/>
              <a:t> the same value if it is used multiple times.</a:t>
            </a:r>
          </a:p>
          <a:p>
            <a:pPr marL="548640" indent="-457200" algn="just">
              <a:buFont typeface="+mj-lt"/>
              <a:buAutoNum type="arabicPeriod"/>
            </a:pPr>
            <a:r>
              <a:rPr lang="en-US" dirty="0"/>
              <a:t>If you have to change the constant’s value (for example, from </a:t>
            </a:r>
            <a:r>
              <a:rPr lang="en-US" dirty="0">
                <a:solidFill>
                  <a:schemeClr val="tx2"/>
                </a:solidFill>
              </a:rPr>
              <a:t>3.14</a:t>
            </a:r>
            <a:r>
              <a:rPr lang="en-US" dirty="0"/>
              <a:t> to </a:t>
            </a:r>
            <a:r>
              <a:rPr lang="en-US" dirty="0">
                <a:solidFill>
                  <a:schemeClr val="tx2"/>
                </a:solidFill>
              </a:rPr>
              <a:t>3.14159</a:t>
            </a:r>
            <a:r>
              <a:rPr lang="en-US" dirty="0"/>
              <a:t> for </a:t>
            </a:r>
            <a:r>
              <a:rPr lang="en-US" dirty="0">
                <a:solidFill>
                  <a:srgbClr val="0070C0"/>
                </a:solidFill>
              </a:rPr>
              <a:t>PI</a:t>
            </a:r>
            <a:r>
              <a:rPr lang="en-US" dirty="0"/>
              <a:t>), you need to change it only in a </a:t>
            </a:r>
            <a:r>
              <a:rPr lang="en-US" dirty="0">
                <a:solidFill>
                  <a:schemeClr val="accent2"/>
                </a:solidFill>
              </a:rPr>
              <a:t>single location in the source code</a:t>
            </a:r>
            <a:r>
              <a:rPr lang="en-US" dirty="0"/>
              <a:t>.</a:t>
            </a:r>
          </a:p>
          <a:p>
            <a:pPr marL="548640" indent="-457200" algn="just">
              <a:buFont typeface="+mj-lt"/>
              <a:buAutoNum type="arabicPeriod"/>
            </a:pPr>
            <a:r>
              <a:rPr lang="en-US" dirty="0">
                <a:solidFill>
                  <a:schemeClr val="accent2"/>
                </a:solidFill>
              </a:rPr>
              <a:t>Descriptive names </a:t>
            </a:r>
            <a:r>
              <a:rPr lang="en-US" dirty="0"/>
              <a:t>make the program </a:t>
            </a:r>
            <a:r>
              <a:rPr lang="en-US" dirty="0">
                <a:solidFill>
                  <a:schemeClr val="accent2"/>
                </a:solidFill>
              </a:rPr>
              <a:t>easy to read</a:t>
            </a:r>
            <a:r>
              <a:rPr lang="en-US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8368CF45-5162-45C5-AF11-4BDC135EE92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076EF0D-910E-47AF-9C83-904B3F7BFB4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18921684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AF76E-369A-4BDC-A92E-2A8919FD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Shell (Command Line)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97A557-5ADC-463E-A7DB-BE92F324F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4C15F0-52E9-4C3C-8725-6C6B4F0E01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59" y="4005075"/>
            <a:ext cx="8258880" cy="19637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CF236B-23E6-4695-A8B3-F98FF0F9EB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6438" y="1239915"/>
            <a:ext cx="3111123" cy="211739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5AE6FF-B42D-42BA-963E-987A33CA694A}"/>
              </a:ext>
            </a:extLst>
          </p:cNvPr>
          <p:cNvCxnSpPr>
            <a:cxnSpLocks/>
          </p:cNvCxnSpPr>
          <p:nvPr/>
        </p:nvCxnSpPr>
        <p:spPr>
          <a:xfrm flipH="1">
            <a:off x="2075675" y="2200040"/>
            <a:ext cx="1651415" cy="18818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5" action="ppaction://hlinksldjump"/>
            <a:extLst>
              <a:ext uri="{FF2B5EF4-FFF2-40B4-BE49-F238E27FC236}">
                <a16:creationId xmlns:a16="http://schemas.microsoft.com/office/drawing/2014/main" id="{A2DE384A-8C04-4D4A-855E-608627EF7DE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5B2DC404-4D6F-4071-BE63-D63C1F1B00F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Get Ready</a:t>
            </a:r>
          </a:p>
        </p:txBody>
      </p:sp>
    </p:spTree>
    <p:extLst>
      <p:ext uri="{BB962C8B-B14F-4D97-AF65-F5344CB8AC3E}">
        <p14:creationId xmlns:p14="http://schemas.microsoft.com/office/powerpoint/2010/main" val="239706358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6B9F-B09C-4A1D-878C-F4A3218E3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Conventions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B9142A-29A9-4D31-B29A-21451D40E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80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FC23D-AFE7-42D0-9B54-4D2A6D2E8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Choose </a:t>
            </a:r>
            <a:r>
              <a:rPr lang="en-US" dirty="0">
                <a:solidFill>
                  <a:schemeClr val="accent2"/>
                </a:solidFill>
              </a:rPr>
              <a:t>meaningful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descriptive names</a:t>
            </a:r>
            <a:r>
              <a:rPr lang="en-US" dirty="0"/>
              <a:t>.</a:t>
            </a:r>
          </a:p>
          <a:p>
            <a:pPr lvl="1"/>
            <a:r>
              <a:rPr lang="en-US" sz="2600" dirty="0"/>
              <a:t>Do not use </a:t>
            </a:r>
            <a:r>
              <a:rPr lang="en-US" sz="2600" dirty="0">
                <a:solidFill>
                  <a:schemeClr val="accent2"/>
                </a:solidFill>
              </a:rPr>
              <a:t>abbreviations</a:t>
            </a:r>
            <a:r>
              <a:rPr lang="en-US" sz="2600" dirty="0"/>
              <a:t>.</a:t>
            </a:r>
          </a:p>
          <a:p>
            <a:pPr lvl="2"/>
            <a:r>
              <a:rPr lang="en-US" sz="2400" dirty="0"/>
              <a:t>For example: use </a:t>
            </a:r>
            <a:r>
              <a:rPr lang="en-US" sz="2400" dirty="0">
                <a:solidFill>
                  <a:srgbClr val="0070C0"/>
                </a:solidFill>
              </a:rPr>
              <a:t>average</a:t>
            </a:r>
            <a:r>
              <a:rPr lang="en-US" sz="2400" dirty="0"/>
              <a:t> instead of </a:t>
            </a:r>
            <a:r>
              <a:rPr lang="en-US" sz="2400" dirty="0">
                <a:solidFill>
                  <a:srgbClr val="0070C0"/>
                </a:solidFill>
              </a:rPr>
              <a:t>avg</a:t>
            </a:r>
            <a:r>
              <a:rPr lang="en-US" sz="2400" dirty="0"/>
              <a:t>.</a:t>
            </a:r>
          </a:p>
          <a:p>
            <a:pPr marL="457200" lvl="2" indent="0">
              <a:buNone/>
            </a:pPr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5BD426C9-D3D4-441F-8C67-9AE23D9748C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56989C9-7787-4287-BC7A-A2E2A999ACB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11960091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6B9F-B09C-4A1D-878C-F4A3218E3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Conventions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B9142A-29A9-4D31-B29A-21451D40E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FC23D-AFE7-42D0-9B54-4D2A6D2E8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>
              <a:buNone/>
            </a:pPr>
            <a:r>
              <a:rPr lang="en-US" b="1" dirty="0"/>
              <a:t>Variables and function names:</a:t>
            </a:r>
          </a:p>
          <a:p>
            <a:pPr lvl="1"/>
            <a:r>
              <a:rPr lang="en-US" dirty="0"/>
              <a:t>Use </a:t>
            </a:r>
            <a:r>
              <a:rPr lang="en-US" dirty="0">
                <a:solidFill>
                  <a:schemeClr val="accent2"/>
                </a:solidFill>
              </a:rPr>
              <a:t>lowercase</a:t>
            </a:r>
            <a:r>
              <a:rPr lang="en-US" dirty="0"/>
              <a:t>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For example: </a:t>
            </a:r>
            <a:r>
              <a:rPr lang="en-US" dirty="0">
                <a:solidFill>
                  <a:srgbClr val="0070C0"/>
                </a:solidFill>
              </a:rPr>
              <a:t>radius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area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If the name consists of </a:t>
            </a:r>
            <a:r>
              <a:rPr lang="en-US" dirty="0">
                <a:solidFill>
                  <a:schemeClr val="accent2"/>
                </a:solidFill>
              </a:rPr>
              <a:t>several words</a:t>
            </a:r>
            <a:r>
              <a:rPr lang="en-US" dirty="0"/>
              <a:t>, concatenate all in one, use </a:t>
            </a:r>
            <a:r>
              <a:rPr lang="en-US" dirty="0">
                <a:solidFill>
                  <a:schemeClr val="accent2"/>
                </a:solidFill>
              </a:rPr>
              <a:t>lowercase for the first word</a:t>
            </a:r>
            <a:r>
              <a:rPr lang="en-US" dirty="0"/>
              <a:t>, and </a:t>
            </a:r>
            <a:r>
              <a:rPr lang="en-US" dirty="0">
                <a:solidFill>
                  <a:schemeClr val="accent2"/>
                </a:solidFill>
              </a:rPr>
              <a:t>capitalize the first letter of each subsequent word </a:t>
            </a:r>
            <a:r>
              <a:rPr lang="en-US" dirty="0"/>
              <a:t>in the name. </a:t>
            </a:r>
          </a:p>
          <a:p>
            <a:pPr lvl="2"/>
            <a:r>
              <a:rPr lang="en-US" dirty="0"/>
              <a:t>This </a:t>
            </a:r>
            <a:r>
              <a:rPr lang="en-US" dirty="0">
                <a:solidFill>
                  <a:schemeClr val="accent2"/>
                </a:solidFill>
              </a:rPr>
              <a:t>naming style </a:t>
            </a:r>
            <a:r>
              <a:rPr lang="en-US" dirty="0"/>
              <a:t>is known as the </a:t>
            </a:r>
            <a:r>
              <a:rPr lang="en-US" dirty="0">
                <a:solidFill>
                  <a:schemeClr val="accent2"/>
                </a:solidFill>
              </a:rPr>
              <a:t>camelCase</a:t>
            </a:r>
            <a:r>
              <a:rPr lang="en-US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For example: </a:t>
            </a:r>
            <a:r>
              <a:rPr lang="en-US" dirty="0" err="1">
                <a:solidFill>
                  <a:srgbClr val="0070C0"/>
                </a:solidFill>
              </a:rPr>
              <a:t>computeArea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interestRate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yourFirstName</a:t>
            </a:r>
            <a:r>
              <a:rPr lang="en-US" dirty="0"/>
              <a:t>.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Or</a:t>
            </a:r>
            <a:r>
              <a:rPr lang="en-US" dirty="0"/>
              <a:t> use lowercase for all words and concatenate them using </a:t>
            </a:r>
            <a:r>
              <a:rPr lang="en-US" dirty="0">
                <a:solidFill>
                  <a:schemeClr val="accent2"/>
                </a:solidFill>
              </a:rPr>
              <a:t>underscore</a:t>
            </a:r>
            <a:r>
              <a:rPr lang="en-US" dirty="0"/>
              <a:t> ( </a:t>
            </a:r>
            <a:r>
              <a:rPr lang="en-US" dirty="0">
                <a:solidFill>
                  <a:srgbClr val="C00000"/>
                </a:solidFill>
              </a:rPr>
              <a:t>_</a:t>
            </a:r>
            <a:r>
              <a:rPr lang="en-US" dirty="0"/>
              <a:t> ).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/>
              <a:t>For example: </a:t>
            </a:r>
            <a:r>
              <a:rPr lang="en-US" dirty="0" err="1">
                <a:solidFill>
                  <a:srgbClr val="0070C0"/>
                </a:solidFill>
              </a:rPr>
              <a:t>compute_area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interest_rate</a:t>
            </a:r>
            <a:r>
              <a:rPr lang="en-US" dirty="0"/>
              <a:t>, </a:t>
            </a:r>
            <a:r>
              <a:rPr lang="en-US" dirty="0" err="1">
                <a:solidFill>
                  <a:srgbClr val="0070C0"/>
                </a:solidFill>
              </a:rPr>
              <a:t>your_first_name</a:t>
            </a:r>
            <a:r>
              <a:rPr lang="en-US" dirty="0"/>
              <a:t>.</a:t>
            </a:r>
          </a:p>
          <a:p>
            <a:pPr lvl="2"/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D3C3B303-CC48-41E8-A732-8261C7FB3BA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2F4E4284-FF4A-42F9-8A9C-6BB5D0DCFCE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2826438178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E6B9F-B09C-4A1D-878C-F4A3218E3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Naming Conventions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B9142A-29A9-4D31-B29A-21451D40E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FFC23D-AFE7-42D0-9B54-4D2A6D2E8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Constants:</a:t>
            </a:r>
          </a:p>
          <a:p>
            <a:pPr lvl="1"/>
            <a:r>
              <a:rPr lang="en-US" sz="2400" dirty="0">
                <a:solidFill>
                  <a:schemeClr val="accent2"/>
                </a:solidFill>
              </a:rPr>
              <a:t>Capitalize all letters </a:t>
            </a:r>
            <a:r>
              <a:rPr lang="en-US" sz="2400" dirty="0"/>
              <a:t>in constants and </a:t>
            </a:r>
            <a:r>
              <a:rPr lang="en-US" sz="2400" dirty="0">
                <a:solidFill>
                  <a:schemeClr val="accent2"/>
                </a:solidFill>
              </a:rPr>
              <a:t>use underscores to connect words</a:t>
            </a:r>
            <a:r>
              <a:rPr lang="en-US" sz="2400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2000" dirty="0"/>
              <a:t>For example: </a:t>
            </a:r>
            <a:r>
              <a:rPr lang="en-US" sz="2000" dirty="0">
                <a:solidFill>
                  <a:srgbClr val="0070C0"/>
                </a:solidFill>
              </a:rPr>
              <a:t>PI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MAX_VALUE</a:t>
            </a:r>
            <a:r>
              <a:rPr lang="en-US" sz="2000" dirty="0"/>
              <a:t>.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2000" dirty="0"/>
          </a:p>
          <a:p>
            <a:r>
              <a:rPr lang="en-US" dirty="0"/>
              <a:t>Do you have to follow these rules?</a:t>
            </a:r>
          </a:p>
          <a:p>
            <a:pPr lvl="1"/>
            <a:r>
              <a:rPr lang="en-US" sz="2400" dirty="0"/>
              <a:t>No. But it makes your program </a:t>
            </a:r>
            <a:r>
              <a:rPr lang="en-US" sz="2400" dirty="0">
                <a:solidFill>
                  <a:schemeClr val="accent2"/>
                </a:solidFill>
              </a:rPr>
              <a:t>much easier to read</a:t>
            </a:r>
            <a:r>
              <a:rPr lang="en-US" sz="2400" dirty="0"/>
              <a:t>!</a:t>
            </a:r>
            <a:endParaRPr lang="en-US" sz="2000" dirty="0"/>
          </a:p>
          <a:p>
            <a:pPr marL="457200" lvl="2" indent="0">
              <a:buNone/>
            </a:pPr>
            <a:endParaRPr lang="en-US" sz="20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9AEB0657-BBC8-49C7-B9B1-FB0CEF390BE6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4681815-1256-4A07-88AD-36FA77D3C1C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2.7</a:t>
            </a:r>
          </a:p>
        </p:txBody>
      </p:sp>
    </p:spTree>
    <p:extLst>
      <p:ext uri="{BB962C8B-B14F-4D97-AF65-F5344CB8AC3E}">
        <p14:creationId xmlns:p14="http://schemas.microsoft.com/office/powerpoint/2010/main" val="114823636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2D818626-B50C-4A0F-93DE-9F3699EF31EF}"/>
              </a:ext>
            </a:extLst>
          </p:cNvPr>
          <p:cNvCxnSpPr>
            <a:cxnSpLocks/>
          </p:cNvCxnSpPr>
          <p:nvPr/>
        </p:nvCxnSpPr>
        <p:spPr>
          <a:xfrm>
            <a:off x="624513" y="6396158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1FAF2FD-992A-49C1-987A-D9FC802D78CD}"/>
              </a:ext>
            </a:extLst>
          </p:cNvPr>
          <p:cNvGrpSpPr/>
          <p:nvPr/>
        </p:nvGrpSpPr>
        <p:grpSpPr>
          <a:xfrm>
            <a:off x="609600" y="5723181"/>
            <a:ext cx="8388095" cy="413819"/>
            <a:chOff x="609599" y="1589109"/>
            <a:chExt cx="8388095" cy="413819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751AE38-4138-4DA5-A836-D1C6D642D10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2" name="Picture 31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A710C152-A1DD-4986-BF68-1922ED8EB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648EA99-77BF-49DE-8D06-2FEA6025BBD5}"/>
              </a:ext>
            </a:extLst>
          </p:cNvPr>
          <p:cNvGrpSpPr/>
          <p:nvPr/>
        </p:nvGrpSpPr>
        <p:grpSpPr>
          <a:xfrm>
            <a:off x="609600" y="5259677"/>
            <a:ext cx="8388095" cy="413819"/>
            <a:chOff x="609599" y="1589109"/>
            <a:chExt cx="8388095" cy="413819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27D84FC-1666-4625-8F78-B415B1DFBE99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9" name="Picture 28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9BDFA1AD-2C4A-4879-864C-11360F20A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A4D0CAB-DD35-4CC2-B24C-83263FD9AAB1}"/>
              </a:ext>
            </a:extLst>
          </p:cNvPr>
          <p:cNvCxnSpPr>
            <a:cxnSpLocks/>
          </p:cNvCxnSpPr>
          <p:nvPr/>
        </p:nvCxnSpPr>
        <p:spPr>
          <a:xfrm>
            <a:off x="609600" y="4999839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67275CF-BDEE-46E5-80DC-84AFDA749B90}"/>
              </a:ext>
            </a:extLst>
          </p:cNvPr>
          <p:cNvCxnSpPr>
            <a:cxnSpLocks/>
          </p:cNvCxnSpPr>
          <p:nvPr/>
        </p:nvCxnSpPr>
        <p:spPr>
          <a:xfrm>
            <a:off x="597271" y="4537135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CF6AFA1-F8EC-4211-9EB4-CA2CCC8C167B}"/>
              </a:ext>
            </a:extLst>
          </p:cNvPr>
          <p:cNvCxnSpPr>
            <a:cxnSpLocks/>
          </p:cNvCxnSpPr>
          <p:nvPr/>
        </p:nvCxnSpPr>
        <p:spPr>
          <a:xfrm>
            <a:off x="609600" y="4066900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7E2CC5-0B09-4C61-AF80-D3BC365DC810}"/>
              </a:ext>
            </a:extLst>
          </p:cNvPr>
          <p:cNvCxnSpPr>
            <a:cxnSpLocks/>
          </p:cNvCxnSpPr>
          <p:nvPr/>
        </p:nvCxnSpPr>
        <p:spPr>
          <a:xfrm>
            <a:off x="609600" y="3606460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BE653138-8954-4CE6-8A86-660BFB862FBA}"/>
              </a:ext>
            </a:extLst>
          </p:cNvPr>
          <p:cNvGrpSpPr/>
          <p:nvPr/>
        </p:nvGrpSpPr>
        <p:grpSpPr>
          <a:xfrm>
            <a:off x="624513" y="2459736"/>
            <a:ext cx="8388095" cy="413819"/>
            <a:chOff x="609599" y="1589109"/>
            <a:chExt cx="8388095" cy="413819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C9821D-1BFA-485B-BB3D-E9F8B7BE30E6}"/>
                </a:ext>
              </a:extLst>
            </p:cNvPr>
            <p:cNvCxnSpPr>
              <a:cxnSpLocks/>
            </p:cNvCxnSpPr>
            <p:nvPr/>
          </p:nvCxnSpPr>
          <p:spPr>
            <a:xfrm>
              <a:off x="609599" y="1797241"/>
              <a:ext cx="797427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11" name="Picture 10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87877A8E-44C2-46E3-A9BC-5800038C2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7DACB4-98D7-4A1B-91DC-8F341DB49C17}"/>
              </a:ext>
            </a:extLst>
          </p:cNvPr>
          <p:cNvCxnSpPr>
            <a:cxnSpLocks/>
          </p:cNvCxnSpPr>
          <p:nvPr/>
        </p:nvCxnSpPr>
        <p:spPr>
          <a:xfrm>
            <a:off x="609600" y="3134212"/>
            <a:ext cx="7974275" cy="0"/>
          </a:xfrm>
          <a:prstGeom prst="line">
            <a:avLst/>
          </a:prstGeom>
          <a:ln w="9525" cap="flat" cmpd="sng" algn="ctr">
            <a:solidFill>
              <a:schemeClr val="bg1">
                <a:lumMod val="8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Title 4">
            <a:extLst>
              <a:ext uri="{FF2B5EF4-FFF2-40B4-BE49-F238E27FC236}">
                <a16:creationId xmlns:a16="http://schemas.microsoft.com/office/drawing/2014/main" id="{A940148D-8BFC-46F1-B242-B43BD92C3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2.8.</a:t>
            </a:r>
            <a:r>
              <a:rPr lang="en-US" dirty="0"/>
              <a:t> Numeric Data Types and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75BE6B-2205-4810-A1DB-B07682FAE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83</a:t>
            </a:fld>
            <a:endParaRPr lang="en-US" alt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774793-C26A-436C-A84F-DDE82B1A9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353660"/>
            <a:ext cx="8851392" cy="421771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hlinkClick r:id="rId6" action="ppaction://hlinksldjump"/>
              </a:rPr>
              <a:t>Numeric Data Types </a:t>
            </a:r>
            <a:endParaRPr lang="en-US" dirty="0"/>
          </a:p>
          <a:p>
            <a:r>
              <a:rPr lang="en-US" dirty="0">
                <a:hlinkClick r:id="rId7" action="ppaction://hlinksldjump"/>
              </a:rPr>
              <a:t>Numeric Operators</a:t>
            </a:r>
            <a:endParaRPr lang="en-US" dirty="0"/>
          </a:p>
          <a:p>
            <a:r>
              <a:rPr lang="en-US" dirty="0">
                <a:hlinkClick r:id="rId8" action="ppaction://hlinksldjump"/>
              </a:rPr>
              <a:t>Unary Operator &amp; Binary Operator</a:t>
            </a:r>
            <a:endParaRPr lang="en-US" dirty="0"/>
          </a:p>
          <a:p>
            <a:r>
              <a:rPr lang="en-US" dirty="0">
                <a:hlinkClick r:id="rId9" action="ppaction://hlinksldjump"/>
              </a:rPr>
              <a:t>Float Division ( / ) Operator</a:t>
            </a:r>
            <a:endParaRPr lang="en-US" dirty="0"/>
          </a:p>
          <a:p>
            <a:r>
              <a:rPr lang="en-US" dirty="0">
                <a:hlinkClick r:id="rId10" action="ppaction://hlinksldjump"/>
              </a:rPr>
              <a:t>Integer Division ( // ) Operator</a:t>
            </a:r>
            <a:endParaRPr lang="en-US" dirty="0"/>
          </a:p>
          <a:p>
            <a:r>
              <a:rPr lang="en-US" dirty="0">
                <a:hlinkClick r:id="rId11" action="ppaction://hlinksldjump"/>
              </a:rPr>
              <a:t>Exponentiation ( ** ) Operator</a:t>
            </a:r>
            <a:endParaRPr lang="en-US" dirty="0"/>
          </a:p>
          <a:p>
            <a:r>
              <a:rPr lang="en-US" dirty="0">
                <a:hlinkClick r:id="rId12" action="ppaction://hlinksldjump"/>
              </a:rPr>
              <a:t>Remainder (%) Operator</a:t>
            </a:r>
            <a:endParaRPr lang="en-US" dirty="0"/>
          </a:p>
          <a:p>
            <a:pPr algn="l"/>
            <a:r>
              <a:rPr lang="en-US" dirty="0">
                <a:hlinkClick r:id="rId13" action="ppaction://hlinksldjump"/>
              </a:rPr>
              <a:t>Program 6: Convert Time</a:t>
            </a:r>
            <a:endParaRPr lang="en-US" dirty="0"/>
          </a:p>
          <a:p>
            <a:r>
              <a:rPr lang="en-US" dirty="0">
                <a:hlinkClick r:id="rId14" action="ppaction://hlinksldjump"/>
              </a:rPr>
              <a:t>Check Point #6 - #7</a:t>
            </a:r>
            <a:endParaRPr lang="en-US" dirty="0"/>
          </a:p>
        </p:txBody>
      </p:sp>
      <p:pic>
        <p:nvPicPr>
          <p:cNvPr id="6" name="Picture 5">
            <a:hlinkClick r:id="rId15" action="ppaction://hlinksldjump"/>
            <a:extLst>
              <a:ext uri="{FF2B5EF4-FFF2-40B4-BE49-F238E27FC236}">
                <a16:creationId xmlns:a16="http://schemas.microsoft.com/office/drawing/2014/main" id="{C114822B-CE5D-431D-ACB8-42BF142A555F}"/>
              </a:ext>
            </a:extLst>
          </p:cNvPr>
          <p:cNvPicPr>
            <a:picLocks noChangeAspect="1"/>
          </p:cNvPicPr>
          <p:nvPr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4" name="Picture 3" descr="A close up of a sign&#10;&#10;Description automatically generated">
            <a:hlinkClick r:id="rId17"/>
            <a:extLst>
              <a:ext uri="{FF2B5EF4-FFF2-40B4-BE49-F238E27FC236}">
                <a16:creationId xmlns:a16="http://schemas.microsoft.com/office/drawing/2014/main" id="{40E48432-35D6-44B2-960C-9329DD82AB91}"/>
              </a:ext>
            </a:extLst>
          </p:cNvPr>
          <p:cNvPicPr>
            <a:picLocks noChangeAspect="1"/>
          </p:cNvPicPr>
          <p:nvPr/>
        </p:nvPicPr>
        <p:blipFill>
          <a:blip r:embed="rId1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79900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4C43D-ACFE-4708-9640-6A3093A3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 Data Types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AD9B3-F3A5-4F3A-A733-7783F43A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575CC-E32F-4BCF-AD61-8AF4B0B1D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The information stored in a computer is generally referred to as </a:t>
            </a:r>
            <a:r>
              <a:rPr lang="en-US" sz="2400" dirty="0">
                <a:solidFill>
                  <a:schemeClr val="accent2"/>
                </a:solidFill>
              </a:rPr>
              <a:t>data</a:t>
            </a:r>
            <a:r>
              <a:rPr lang="en-US" sz="2400" dirty="0"/>
              <a:t>. </a:t>
            </a:r>
          </a:p>
          <a:p>
            <a:r>
              <a:rPr lang="en-US" sz="2400" dirty="0"/>
              <a:t>There are two types of numeric data: </a:t>
            </a:r>
            <a:r>
              <a:rPr lang="en-US" sz="2400" dirty="0">
                <a:solidFill>
                  <a:schemeClr val="accent2"/>
                </a:solidFill>
              </a:rPr>
              <a:t>integers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2"/>
                </a:solidFill>
              </a:rPr>
              <a:t>real numbers</a:t>
            </a:r>
            <a:r>
              <a:rPr lang="en-US" sz="2400" dirty="0"/>
              <a:t>.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Integer types </a:t>
            </a:r>
            <a:r>
              <a:rPr lang="en-US" sz="2400" dirty="0"/>
              <a:t>(</a:t>
            </a:r>
            <a:r>
              <a:rPr lang="en-US" sz="2400" dirty="0">
                <a:solidFill>
                  <a:schemeClr val="accent2"/>
                </a:solidFill>
              </a:rPr>
              <a:t>int</a:t>
            </a:r>
            <a:r>
              <a:rPr lang="en-US" sz="2400" dirty="0"/>
              <a:t> for short) are for representing </a:t>
            </a:r>
            <a:r>
              <a:rPr lang="en-US" sz="2400" dirty="0">
                <a:solidFill>
                  <a:schemeClr val="accent2"/>
                </a:solidFill>
              </a:rPr>
              <a:t>whole numbers</a:t>
            </a:r>
            <a:r>
              <a:rPr lang="en-US" sz="2400" dirty="0"/>
              <a:t>.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Real types </a:t>
            </a:r>
            <a:r>
              <a:rPr lang="en-US" sz="2400" dirty="0"/>
              <a:t>are for representing </a:t>
            </a:r>
            <a:r>
              <a:rPr lang="en-US" sz="2400" dirty="0">
                <a:solidFill>
                  <a:schemeClr val="accent2"/>
                </a:solidFill>
              </a:rPr>
              <a:t>numbers with a fractional part</a:t>
            </a:r>
            <a:r>
              <a:rPr lang="en-US" sz="2400" dirty="0"/>
              <a:t>.</a:t>
            </a:r>
          </a:p>
          <a:p>
            <a:r>
              <a:rPr lang="en-US" sz="2400" dirty="0"/>
              <a:t>Inside the computer, these two types of data are </a:t>
            </a:r>
            <a:r>
              <a:rPr lang="en-US" sz="2400" dirty="0">
                <a:solidFill>
                  <a:schemeClr val="accent2"/>
                </a:solidFill>
              </a:rPr>
              <a:t>stored differently</a:t>
            </a:r>
            <a:r>
              <a:rPr lang="en-US" sz="2400" dirty="0"/>
              <a:t>. 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Real numbers </a:t>
            </a:r>
            <a:r>
              <a:rPr lang="en-US" sz="2400" dirty="0"/>
              <a:t>are represented as </a:t>
            </a:r>
            <a:r>
              <a:rPr lang="en-US" sz="2400" dirty="0">
                <a:solidFill>
                  <a:schemeClr val="accent2"/>
                </a:solidFill>
              </a:rPr>
              <a:t>floating-point</a:t>
            </a:r>
            <a:r>
              <a:rPr lang="en-US" sz="2400" dirty="0"/>
              <a:t> (or </a:t>
            </a:r>
            <a:r>
              <a:rPr lang="en-US" sz="2400" dirty="0">
                <a:solidFill>
                  <a:schemeClr val="accent2"/>
                </a:solidFill>
              </a:rPr>
              <a:t>float</a:t>
            </a:r>
            <a:r>
              <a:rPr lang="en-US" sz="2400" dirty="0"/>
              <a:t>) values.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4AD2A5CC-D547-4B7C-BD9E-1C6A2496E5B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3B05689-EDFE-4733-AD5E-6CD40FDF552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58861306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4C43D-ACFE-4708-9640-6A3093A39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 Data Types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AAD9B3-F3A5-4F3A-A733-7783F43A7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A575CC-E32F-4BCF-AD61-8AF4B0B1DC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How do we tell Python whether a number is an </a:t>
            </a:r>
            <a:r>
              <a:rPr lang="en-US" sz="2400" dirty="0">
                <a:solidFill>
                  <a:schemeClr val="accent2"/>
                </a:solidFill>
              </a:rPr>
              <a:t>integer</a:t>
            </a:r>
            <a:r>
              <a:rPr lang="en-US" sz="2400" dirty="0"/>
              <a:t> or a </a:t>
            </a:r>
            <a:r>
              <a:rPr lang="en-US" sz="2400" dirty="0">
                <a:solidFill>
                  <a:schemeClr val="accent2"/>
                </a:solidFill>
              </a:rPr>
              <a:t>float</a:t>
            </a:r>
            <a:r>
              <a:rPr lang="en-US" sz="2400" dirty="0"/>
              <a:t>? </a:t>
            </a:r>
          </a:p>
          <a:p>
            <a:pPr algn="just"/>
            <a:r>
              <a:rPr lang="en-US" sz="2400" dirty="0"/>
              <a:t>A number that has a decimal point is a </a:t>
            </a:r>
            <a:r>
              <a:rPr lang="en-US" sz="2400" dirty="0">
                <a:solidFill>
                  <a:schemeClr val="accent2"/>
                </a:solidFill>
              </a:rPr>
              <a:t>float</a:t>
            </a:r>
            <a:r>
              <a:rPr lang="en-US" sz="2400" dirty="0"/>
              <a:t> even if its fractional part is 0. </a:t>
            </a:r>
          </a:p>
          <a:p>
            <a:pPr algn="just"/>
            <a:r>
              <a:rPr lang="en-US" sz="2400" dirty="0"/>
              <a:t>For example, 1.0 is a </a:t>
            </a:r>
            <a:r>
              <a:rPr lang="en-US" sz="2400" dirty="0">
                <a:solidFill>
                  <a:schemeClr val="accent2"/>
                </a:solidFill>
              </a:rPr>
              <a:t>float</a:t>
            </a:r>
            <a:r>
              <a:rPr lang="en-US" sz="2400" dirty="0"/>
              <a:t>, but 1 is an </a:t>
            </a:r>
            <a:r>
              <a:rPr lang="en-US" sz="2400" dirty="0">
                <a:solidFill>
                  <a:schemeClr val="accent2"/>
                </a:solidFill>
              </a:rPr>
              <a:t>integer</a:t>
            </a:r>
            <a:r>
              <a:rPr lang="en-US" sz="2400" dirty="0"/>
              <a:t>.</a:t>
            </a:r>
          </a:p>
          <a:p>
            <a:pPr algn="just"/>
            <a:r>
              <a:rPr lang="en-US" sz="2400" dirty="0"/>
              <a:t>In the programming terminology, numbers such as 1.0 and 1 are called </a:t>
            </a:r>
            <a:r>
              <a:rPr lang="en-US" sz="2400" dirty="0">
                <a:solidFill>
                  <a:schemeClr val="accent2"/>
                </a:solidFill>
              </a:rPr>
              <a:t>literals</a:t>
            </a:r>
            <a:r>
              <a:rPr lang="en-US" sz="2400" dirty="0"/>
              <a:t>. </a:t>
            </a:r>
          </a:p>
          <a:p>
            <a:pPr algn="just"/>
            <a:r>
              <a:rPr lang="en-US" sz="2400" dirty="0"/>
              <a:t>A </a:t>
            </a:r>
            <a:r>
              <a:rPr lang="en-US" sz="2400" dirty="0">
                <a:solidFill>
                  <a:schemeClr val="accent2"/>
                </a:solidFill>
              </a:rPr>
              <a:t>literal</a:t>
            </a:r>
            <a:r>
              <a:rPr lang="en-US" sz="2400" dirty="0"/>
              <a:t> is a constant value that appears directly in a program.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03947B-11B4-4AC0-BD08-808D35EE1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4" y="4696365"/>
            <a:ext cx="8851392" cy="16312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n1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          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n2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        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n3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Integer -&gt;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n4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20.0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 	-&gt; 30.0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n5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 	-&gt; 30.0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41FF7D86-E868-42CE-91EF-CC4B2D41820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E88A35BD-0AEC-431D-9B07-5AAE908A131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76554057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171AE-B7AF-4C89-B63E-9F9D2FA87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4C35A-3D86-4230-BAE9-3DCAA754E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86</a:t>
            </a:fld>
            <a:endParaRPr lang="en-US" alt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9CF2A9D-410F-4985-B946-17F82C4FD4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7854" y="1408171"/>
            <a:ext cx="7908293" cy="4830802"/>
          </a:xfrm>
          <a:prstGeom prst="rect">
            <a:avLst/>
          </a:prstGeom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EFD64158-BF27-4AAC-A8B4-9F658E05DA8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3429CFF-BCA4-4FC3-B76E-192CBDDA0E4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15923978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171AE-B7AF-4C89-B63E-9F9D2FA87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Unary Operator &amp; Binary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24C35A-3D86-4230-BAE9-3DCAA754E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87</a:t>
            </a:fld>
            <a:endParaRPr lang="en-US" alt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F5D48A-2B37-4472-AAE9-C395C032C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The </a:t>
            </a:r>
            <a:r>
              <a:rPr lang="en-US" b="1" dirty="0">
                <a:solidFill>
                  <a:srgbClr val="002060"/>
                </a:solidFill>
              </a:rPr>
              <a:t>+</a:t>
            </a:r>
            <a:r>
              <a:rPr lang="en-US" dirty="0"/>
              <a:t>, </a:t>
            </a:r>
            <a:r>
              <a:rPr lang="en-US" b="1" dirty="0">
                <a:solidFill>
                  <a:srgbClr val="002060"/>
                </a:solidFill>
              </a:rPr>
              <a:t>-</a:t>
            </a:r>
            <a:r>
              <a:rPr lang="en-US" dirty="0"/>
              <a:t>, and </a:t>
            </a:r>
            <a:r>
              <a:rPr lang="en-US" b="1" dirty="0">
                <a:solidFill>
                  <a:srgbClr val="002060"/>
                </a:solidFill>
              </a:rPr>
              <a:t>*</a:t>
            </a:r>
            <a:r>
              <a:rPr lang="en-US" dirty="0"/>
              <a:t> operators are straightforward, but note that the </a:t>
            </a:r>
            <a:r>
              <a:rPr lang="en-US" b="1" dirty="0">
                <a:solidFill>
                  <a:srgbClr val="002060"/>
                </a:solidFill>
              </a:rPr>
              <a:t>+</a:t>
            </a:r>
            <a:r>
              <a:rPr lang="en-US" dirty="0"/>
              <a:t> and </a:t>
            </a:r>
            <a:r>
              <a:rPr lang="en-US" b="1" dirty="0">
                <a:solidFill>
                  <a:srgbClr val="002060"/>
                </a:solidFill>
              </a:rPr>
              <a:t>-</a:t>
            </a:r>
            <a:r>
              <a:rPr lang="en-US" dirty="0"/>
              <a:t> operators can be both </a:t>
            </a:r>
            <a:r>
              <a:rPr lang="en-US" dirty="0">
                <a:solidFill>
                  <a:schemeClr val="accent2"/>
                </a:solidFill>
              </a:rPr>
              <a:t>unary</a:t>
            </a:r>
            <a:r>
              <a:rPr lang="en-US" dirty="0"/>
              <a:t> and </a:t>
            </a:r>
            <a:r>
              <a:rPr lang="en-US" dirty="0">
                <a:solidFill>
                  <a:schemeClr val="accent2"/>
                </a:solidFill>
              </a:rPr>
              <a:t>binary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A unary operator has only </a:t>
            </a:r>
            <a:r>
              <a:rPr lang="en-US" dirty="0">
                <a:solidFill>
                  <a:schemeClr val="accent2"/>
                </a:solidFill>
              </a:rPr>
              <a:t>one operand</a:t>
            </a:r>
            <a:r>
              <a:rPr lang="en-US" dirty="0"/>
              <a:t>; a binary operator has </a:t>
            </a:r>
            <a:r>
              <a:rPr lang="en-US" dirty="0">
                <a:solidFill>
                  <a:schemeClr val="accent2"/>
                </a:solidFill>
              </a:rPr>
              <a:t>two</a:t>
            </a:r>
            <a:r>
              <a:rPr lang="en-US" dirty="0"/>
              <a:t>.</a:t>
            </a:r>
          </a:p>
          <a:p>
            <a:pPr algn="just"/>
            <a:r>
              <a:rPr lang="en-US" dirty="0"/>
              <a:t>For example, the </a:t>
            </a:r>
            <a:r>
              <a:rPr lang="en-US" b="1" dirty="0"/>
              <a:t>-</a:t>
            </a:r>
            <a:r>
              <a:rPr lang="en-US" dirty="0"/>
              <a:t> operator in </a:t>
            </a:r>
            <a:r>
              <a:rPr lang="en-US" dirty="0">
                <a:solidFill>
                  <a:srgbClr val="C00000"/>
                </a:solidFill>
                <a:highlight>
                  <a:srgbClr val="FFFFCC"/>
                </a:highlight>
              </a:rPr>
              <a:t>-5</a:t>
            </a:r>
            <a:r>
              <a:rPr lang="en-US" dirty="0"/>
              <a:t> is a </a:t>
            </a:r>
            <a:r>
              <a:rPr lang="en-US" dirty="0">
                <a:solidFill>
                  <a:schemeClr val="accent2"/>
                </a:solidFill>
              </a:rPr>
              <a:t>unary operator </a:t>
            </a:r>
            <a:r>
              <a:rPr lang="en-US" dirty="0"/>
              <a:t>to negate the number </a:t>
            </a:r>
            <a:r>
              <a:rPr lang="en-US" dirty="0">
                <a:solidFill>
                  <a:schemeClr val="tx2"/>
                </a:solidFill>
              </a:rPr>
              <a:t>5</a:t>
            </a:r>
            <a:r>
              <a:rPr lang="en-US" dirty="0"/>
              <a:t>, whereas the </a:t>
            </a:r>
            <a:r>
              <a:rPr lang="en-US" b="1" dirty="0"/>
              <a:t>–</a:t>
            </a:r>
            <a:r>
              <a:rPr lang="en-US" dirty="0"/>
              <a:t> operator in </a:t>
            </a:r>
            <a:r>
              <a:rPr lang="en-US" dirty="0">
                <a:solidFill>
                  <a:srgbClr val="C00000"/>
                </a:solidFill>
                <a:highlight>
                  <a:srgbClr val="FFFFCC"/>
                </a:highlight>
              </a:rPr>
              <a:t>4 - 5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is a </a:t>
            </a:r>
            <a:r>
              <a:rPr lang="en-US" dirty="0">
                <a:solidFill>
                  <a:schemeClr val="accent2"/>
                </a:solidFill>
              </a:rPr>
              <a:t>binary operator </a:t>
            </a:r>
            <a:r>
              <a:rPr lang="en-US" dirty="0"/>
              <a:t>for subtracting </a:t>
            </a:r>
            <a:r>
              <a:rPr lang="en-US" dirty="0">
                <a:solidFill>
                  <a:schemeClr val="tx2"/>
                </a:solidFill>
              </a:rPr>
              <a:t>5</a:t>
            </a:r>
            <a:r>
              <a:rPr lang="en-US" dirty="0"/>
              <a:t> from </a:t>
            </a:r>
            <a:r>
              <a:rPr lang="en-US" dirty="0">
                <a:solidFill>
                  <a:schemeClr val="tx2"/>
                </a:solidFill>
              </a:rPr>
              <a:t>4</a:t>
            </a:r>
            <a:r>
              <a:rPr lang="en-US" dirty="0"/>
              <a:t>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43E8EF-122F-4729-B854-913D8EA1A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03" y="4447397"/>
            <a:ext cx="8851392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e1 = -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40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e2 = -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-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50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-60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e3 = +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 +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e4 = +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e5 =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++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 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30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e6 = -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20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30    </a:t>
            </a:r>
            <a:r>
              <a:rPr lang="en-US" altLang="en-US" sz="2000" dirty="0">
                <a:solidFill>
                  <a:srgbClr val="8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10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D5FDCD01-993B-4B18-9676-7D586F33FBC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859F7B2-1728-43E0-B54F-09506D54A70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92508017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87A43-6B11-4B9A-B5BA-83C9C4F2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Float Division ( / )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7F5B45-4474-4DD1-8524-5A046FB8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88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F5F2F-F89D-4AD8-8AC5-5C172C521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C00000"/>
                </a:solidFill>
              </a:rPr>
              <a:t>/</a:t>
            </a:r>
            <a:r>
              <a:rPr lang="en-US" dirty="0"/>
              <a:t> operator performs a </a:t>
            </a:r>
            <a:r>
              <a:rPr lang="en-US" dirty="0">
                <a:solidFill>
                  <a:srgbClr val="C00000"/>
                </a:solidFill>
              </a:rPr>
              <a:t>float division </a:t>
            </a:r>
            <a:r>
              <a:rPr lang="en-US" dirty="0"/>
              <a:t>that results in a </a:t>
            </a:r>
            <a:r>
              <a:rPr lang="en-US" dirty="0">
                <a:solidFill>
                  <a:schemeClr val="accent2"/>
                </a:solidFill>
              </a:rPr>
              <a:t>floating number</a:t>
            </a:r>
            <a:r>
              <a:rPr lang="en-US" dirty="0"/>
              <a:t>. For example:</a:t>
            </a:r>
          </a:p>
          <a:p>
            <a:endParaRPr lang="en-US" dirty="0"/>
          </a:p>
          <a:p>
            <a:endParaRPr lang="en-US" dirty="0"/>
          </a:p>
          <a:p>
            <a:pPr marL="91440" indent="0">
              <a:buNone/>
            </a:pPr>
            <a:endParaRPr lang="en-US" dirty="0"/>
          </a:p>
          <a:p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629427E-D5AD-42CC-B125-4D0ACF9AA20F}"/>
              </a:ext>
            </a:extLst>
          </p:cNvPr>
          <p:cNvGrpSpPr/>
          <p:nvPr/>
        </p:nvGrpSpPr>
        <p:grpSpPr>
          <a:xfrm>
            <a:off x="474628" y="2613392"/>
            <a:ext cx="8194744" cy="1631216"/>
            <a:chOff x="769637" y="4280669"/>
            <a:chExt cx="8194744" cy="163121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9FD54C4-5882-415F-814A-54A7D2E5A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280669"/>
              <a:ext cx="7517340" cy="1631216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4 /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2.0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/ 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0.5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09C40C8-E6C2-4E0B-BD02-F55F6DA6C5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9" name="Picture 8">
            <a:hlinkClick r:id="rId4" action="ppaction://hlinksldjump"/>
            <a:extLst>
              <a:ext uri="{FF2B5EF4-FFF2-40B4-BE49-F238E27FC236}">
                <a16:creationId xmlns:a16="http://schemas.microsoft.com/office/drawing/2014/main" id="{5BCAA093-E5BA-4D1E-812C-0D212CD66CB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0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F436DA6-9A43-4257-8078-B4015B3ADB3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408911325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87A43-6B11-4B9A-B5BA-83C9C4F2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Division ( // )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7F5B45-4474-4DD1-8524-5A046FB8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89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F5F2F-F89D-4AD8-8AC5-5C172C521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C00000"/>
                </a:solidFill>
              </a:rPr>
              <a:t>//</a:t>
            </a:r>
            <a:r>
              <a:rPr lang="en-US" dirty="0"/>
              <a:t> operator performs an </a:t>
            </a:r>
            <a:r>
              <a:rPr lang="en-US" dirty="0">
                <a:solidFill>
                  <a:srgbClr val="C00000"/>
                </a:solidFill>
              </a:rPr>
              <a:t>integer division</a:t>
            </a:r>
            <a:r>
              <a:rPr lang="en-US" dirty="0"/>
              <a:t>; the result is an </a:t>
            </a:r>
            <a:r>
              <a:rPr lang="en-US" dirty="0">
                <a:solidFill>
                  <a:schemeClr val="accent2"/>
                </a:solidFill>
              </a:rPr>
              <a:t>integer</a:t>
            </a:r>
            <a:r>
              <a:rPr lang="en-US" dirty="0"/>
              <a:t>, and any fractional part is truncated. For example: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C31E58D-EA9A-463E-BED7-515D216EF9DD}"/>
              </a:ext>
            </a:extLst>
          </p:cNvPr>
          <p:cNvGrpSpPr/>
          <p:nvPr/>
        </p:nvGrpSpPr>
        <p:grpSpPr>
          <a:xfrm>
            <a:off x="474628" y="2891330"/>
            <a:ext cx="8194744" cy="1631216"/>
            <a:chOff x="769637" y="4280669"/>
            <a:chExt cx="8194744" cy="1631216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308C88-6711-4569-A71A-4CCF3D26A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280669"/>
              <a:ext cx="7517340" cy="1631216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 //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2 // 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A7522DA-901B-4EAE-999F-8D4CCE6E85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FC06FF75-683A-4DE1-8815-17050B0CF85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8915F7D-7B4B-4AB7-8E76-71CA84852D1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298360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AF76E-369A-4BDC-A92E-2A8919FD2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Shell (GUI)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97A557-5ADC-463E-A7DB-BE92F324F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CF236B-23E6-4695-A8B3-F98FF0F9E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6438" y="1239915"/>
            <a:ext cx="3111123" cy="211739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7E87F28-5808-43C9-8F30-BAF68EA3D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926" y="3736240"/>
            <a:ext cx="8758145" cy="260413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E5AE6FF-B42D-42BA-963E-987A33CA694A}"/>
              </a:ext>
            </a:extLst>
          </p:cNvPr>
          <p:cNvCxnSpPr>
            <a:cxnSpLocks/>
          </p:cNvCxnSpPr>
          <p:nvPr/>
        </p:nvCxnSpPr>
        <p:spPr>
          <a:xfrm flipH="1">
            <a:off x="2267700" y="1969610"/>
            <a:ext cx="1459390" cy="18818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5" action="ppaction://hlinksldjump"/>
            <a:extLst>
              <a:ext uri="{FF2B5EF4-FFF2-40B4-BE49-F238E27FC236}">
                <a16:creationId xmlns:a16="http://schemas.microsoft.com/office/drawing/2014/main" id="{E49A11A3-94DE-4B75-A7F7-DF6DE68C216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9727BFB8-545C-4220-9564-DB03B1C32F9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Get Ready</a:t>
            </a:r>
          </a:p>
        </p:txBody>
      </p:sp>
    </p:spTree>
    <p:extLst>
      <p:ext uri="{BB962C8B-B14F-4D97-AF65-F5344CB8AC3E}">
        <p14:creationId xmlns:p14="http://schemas.microsoft.com/office/powerpoint/2010/main" val="4216141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87A43-6B11-4B9A-B5BA-83C9C4F2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Exponentiation ( ** )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7F5B45-4474-4DD1-8524-5A046FB8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90</a:t>
            </a:fld>
            <a:endParaRPr lang="en-US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BF5F2F-F89D-4AD8-8AC5-5C172C5218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To compute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t-BR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t-BR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(</a:t>
                </a:r>
                <a:r>
                  <a:rPr lang="en-US" dirty="0">
                    <a:solidFill>
                      <a:srgbClr val="0070C0"/>
                    </a:solidFill>
                  </a:rPr>
                  <a:t>a</a:t>
                </a:r>
                <a:r>
                  <a:rPr lang="en-US" dirty="0"/>
                  <a:t> with an exponent of </a:t>
                </a:r>
                <a:r>
                  <a:rPr lang="en-US" dirty="0">
                    <a:solidFill>
                      <a:srgbClr val="0070C0"/>
                    </a:solidFill>
                  </a:rPr>
                  <a:t>b</a:t>
                </a:r>
                <a:r>
                  <a:rPr lang="en-US" dirty="0"/>
                  <a:t>) for any numbers </a:t>
                </a:r>
                <a:r>
                  <a:rPr lang="en-US" dirty="0">
                    <a:solidFill>
                      <a:srgbClr val="0070C0"/>
                    </a:solidFill>
                  </a:rPr>
                  <a:t>a</a:t>
                </a:r>
                <a:r>
                  <a:rPr lang="en-US" dirty="0"/>
                  <a:t> and </a:t>
                </a:r>
                <a:r>
                  <a:rPr lang="en-US" dirty="0">
                    <a:solidFill>
                      <a:srgbClr val="0070C0"/>
                    </a:solidFill>
                  </a:rPr>
                  <a:t>b</a:t>
                </a:r>
                <a:r>
                  <a:rPr lang="en-US" dirty="0"/>
                  <a:t>, you can write </a:t>
                </a:r>
                <a:r>
                  <a:rPr lang="en-US" dirty="0">
                    <a:solidFill>
                      <a:srgbClr val="0070C0"/>
                    </a:solidFill>
                  </a:rPr>
                  <a:t>a</a:t>
                </a:r>
                <a:r>
                  <a:rPr lang="en-US" dirty="0"/>
                  <a:t> ** </a:t>
                </a:r>
                <a:r>
                  <a:rPr lang="en-US" dirty="0">
                    <a:solidFill>
                      <a:srgbClr val="0070C0"/>
                    </a:solidFill>
                  </a:rPr>
                  <a:t>b</a:t>
                </a:r>
                <a:r>
                  <a:rPr lang="en-US" dirty="0"/>
                  <a:t> in Python. For example: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BF5F2F-F89D-4AD8-8AC5-5C172C5218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33" t="-1425" r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33668B1A-ABF8-40F8-8C3E-0FDA718CBF69}"/>
              </a:ext>
            </a:extLst>
          </p:cNvPr>
          <p:cNvGrpSpPr/>
          <p:nvPr/>
        </p:nvGrpSpPr>
        <p:grpSpPr>
          <a:xfrm>
            <a:off x="474628" y="2776115"/>
            <a:ext cx="8194744" cy="1631216"/>
            <a:chOff x="769637" y="4280669"/>
            <a:chExt cx="8194744" cy="163121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4AED5F1-16FC-41FD-9BB0-0CAD3D9DE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280669"/>
              <a:ext cx="7517340" cy="1631216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2.3 ** 3.5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18.45216910555504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  <a:r>
                <a:rPr lang="en-US" altLang="en-US" sz="2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(-2.5) **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6.25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200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70568C7-4FE4-45B3-9152-7E4FBA2E2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11" name="Picture 10">
            <a:hlinkClick r:id="rId5" action="ppaction://hlinksldjump"/>
            <a:extLst>
              <a:ext uri="{FF2B5EF4-FFF2-40B4-BE49-F238E27FC236}">
                <a16:creationId xmlns:a16="http://schemas.microsoft.com/office/drawing/2014/main" id="{94C8A12A-144A-46B5-9593-22A4D4CACE4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2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453A11A6-96ED-41CB-8E54-83A61E584CA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1206976495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87A43-6B11-4B9A-B5BA-83C9C4F2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Remainder (%)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7F5B45-4474-4DD1-8524-5A046FB8F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91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F5F2F-F89D-4AD8-8AC5-5C172C5218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002060"/>
                </a:solidFill>
              </a:rPr>
              <a:t>%</a:t>
            </a:r>
            <a:r>
              <a:rPr lang="en-US" dirty="0"/>
              <a:t> operator, known as </a:t>
            </a:r>
            <a:r>
              <a:rPr lang="en-US" dirty="0">
                <a:solidFill>
                  <a:schemeClr val="accent2"/>
                </a:solidFill>
              </a:rPr>
              <a:t>remainder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modulo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operator</a:t>
            </a:r>
            <a:r>
              <a:rPr lang="en-US" dirty="0"/>
              <a:t>, yields the remainder after division.</a:t>
            </a:r>
          </a:p>
          <a:p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left-side operand is </a:t>
            </a:r>
            <a:r>
              <a:rPr lang="en-US" dirty="0"/>
              <a:t>the </a:t>
            </a:r>
            <a:r>
              <a:rPr lang="en-US" dirty="0">
                <a:solidFill>
                  <a:schemeClr val="accent2"/>
                </a:solidFill>
              </a:rPr>
              <a:t>dividend</a:t>
            </a:r>
            <a:r>
              <a:rPr lang="en-US" dirty="0"/>
              <a:t> and the </a:t>
            </a:r>
            <a:r>
              <a:rPr lang="en-US" dirty="0">
                <a:solidFill>
                  <a:schemeClr val="accent2"/>
                </a:solidFill>
              </a:rPr>
              <a:t>right-side operand </a:t>
            </a:r>
            <a:r>
              <a:rPr lang="en-US" dirty="0"/>
              <a:t>is the </a:t>
            </a:r>
            <a:r>
              <a:rPr lang="en-US" dirty="0">
                <a:solidFill>
                  <a:schemeClr val="accent2"/>
                </a:solidFill>
              </a:rPr>
              <a:t>divisor</a:t>
            </a:r>
            <a:r>
              <a:rPr lang="en-US" dirty="0"/>
              <a:t>. </a:t>
            </a:r>
          </a:p>
          <a:p>
            <a:pPr algn="l"/>
            <a:r>
              <a:rPr lang="en-US" dirty="0"/>
              <a:t>Examples: </a:t>
            </a:r>
            <a:br>
              <a:rPr lang="en-US" dirty="0"/>
            </a:br>
            <a:r>
              <a:rPr lang="en-US" dirty="0"/>
              <a:t>  7 % 3 = 1			  3 % 7   = 3	   	 12 % 4 = 0</a:t>
            </a:r>
            <a:br>
              <a:rPr lang="en-US" dirty="0"/>
            </a:br>
            <a:r>
              <a:rPr lang="en-US" dirty="0"/>
              <a:t>26 % 8 = 2			  20 % 13 = 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1B623C-2C9B-4006-95E6-932773982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97" y="4773175"/>
            <a:ext cx="7883605" cy="149779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2A58260B-6151-42FB-91B3-3329BAAAF6A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D9F7C3DB-D04D-45D5-BB92-D553C7E0828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285993932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41676-622D-421D-9C9E-A9314E108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Remainder (%) Operator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BF1FC6-D438-4334-88F6-BC643E221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92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53E08-B5EF-4CA1-B3A0-4B50B81E7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Remainder</a:t>
            </a:r>
            <a:r>
              <a:rPr lang="en-US" dirty="0"/>
              <a:t> is </a:t>
            </a:r>
            <a:r>
              <a:rPr lang="en-US" dirty="0">
                <a:solidFill>
                  <a:schemeClr val="accent2"/>
                </a:solidFill>
              </a:rPr>
              <a:t>very useful in programming</a:t>
            </a:r>
            <a:r>
              <a:rPr lang="en-US" dirty="0"/>
              <a:t>.</a:t>
            </a:r>
          </a:p>
          <a:p>
            <a:r>
              <a:rPr lang="en-US" dirty="0"/>
              <a:t>For example, an </a:t>
            </a:r>
            <a:r>
              <a:rPr lang="en-US" dirty="0">
                <a:solidFill>
                  <a:srgbClr val="0070C0"/>
                </a:solidFill>
              </a:rPr>
              <a:t>even number % 2 </a:t>
            </a:r>
            <a:r>
              <a:rPr lang="en-US" dirty="0"/>
              <a:t>is always </a:t>
            </a:r>
            <a:r>
              <a:rPr lang="en-US" dirty="0">
                <a:solidFill>
                  <a:srgbClr val="3333FF"/>
                </a:solidFill>
              </a:rPr>
              <a:t>0</a:t>
            </a:r>
          </a:p>
          <a:p>
            <a:r>
              <a:rPr lang="en-US" dirty="0"/>
              <a:t>An </a:t>
            </a:r>
            <a:r>
              <a:rPr lang="en-US" dirty="0">
                <a:solidFill>
                  <a:srgbClr val="0070C0"/>
                </a:solidFill>
              </a:rPr>
              <a:t>odd number % 2 </a:t>
            </a:r>
            <a:r>
              <a:rPr lang="en-US" dirty="0"/>
              <a:t>is always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3333FF"/>
                </a:solidFill>
              </a:rPr>
              <a:t>1</a:t>
            </a:r>
          </a:p>
          <a:p>
            <a:r>
              <a:rPr lang="en-US" dirty="0"/>
              <a:t>So you can use this property to determine whether a number is </a:t>
            </a:r>
            <a:r>
              <a:rPr lang="en-US" dirty="0">
                <a:solidFill>
                  <a:schemeClr val="accent2"/>
                </a:solidFill>
              </a:rPr>
              <a:t>even</a:t>
            </a:r>
            <a:r>
              <a:rPr lang="en-US" dirty="0"/>
              <a:t> or </a:t>
            </a:r>
            <a:r>
              <a:rPr lang="en-US" dirty="0">
                <a:solidFill>
                  <a:schemeClr val="accent2"/>
                </a:solidFill>
              </a:rPr>
              <a:t>odd</a:t>
            </a:r>
            <a:r>
              <a:rPr lang="en-US" dirty="0"/>
              <a:t>.</a:t>
            </a:r>
          </a:p>
          <a:p>
            <a:r>
              <a:rPr lang="en-US" dirty="0"/>
              <a:t>You can also mod by other values to achieve valuable results.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21C61BC-C18B-4C5C-9188-AF950E9B34F4}"/>
              </a:ext>
            </a:extLst>
          </p:cNvPr>
          <p:cNvGrpSpPr/>
          <p:nvPr/>
        </p:nvGrpSpPr>
        <p:grpSpPr>
          <a:xfrm>
            <a:off x="474628" y="4681371"/>
            <a:ext cx="8194744" cy="1284967"/>
            <a:chOff x="769637" y="4453792"/>
            <a:chExt cx="8194744" cy="128496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CD93085-C170-4F38-BC4B-F5490B6B0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453792"/>
              <a:ext cx="7517340" cy="1284967"/>
            </a:xfrm>
            <a:prstGeom prst="rect">
              <a:avLst/>
            </a:pr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100 %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0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 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99 % 2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3333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solidFill>
                    <a:srgbClr val="C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&gt;&gt;&gt;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9BCB608-AD83-495F-BD9D-34F0E24CD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2A4BEB45-2C1F-43C7-8E55-9BCBD5A1F21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79F2BB6B-51A2-418A-B3BE-E6E7FE44C82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410426076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D25411-FBDB-4028-A66D-786716631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Remainder (%) Operator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E9DC4-1D68-487E-941E-202AFAB90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93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7F840A-9492-4EA9-A70E-A139FD86A5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If </a:t>
            </a:r>
            <a:r>
              <a:rPr lang="en-US" sz="2400" dirty="0">
                <a:solidFill>
                  <a:schemeClr val="accent2"/>
                </a:solidFill>
              </a:rPr>
              <a:t>today is </a:t>
            </a:r>
            <a:r>
              <a:rPr lang="en-US" sz="2400" dirty="0">
                <a:solidFill>
                  <a:srgbClr val="7030A0"/>
                </a:solidFill>
              </a:rPr>
              <a:t>Friday</a:t>
            </a:r>
            <a:r>
              <a:rPr lang="en-US" sz="2400" dirty="0"/>
              <a:t>, it will be </a:t>
            </a:r>
            <a:r>
              <a:rPr lang="en-US" sz="2400" dirty="0">
                <a:solidFill>
                  <a:srgbClr val="7030A0"/>
                </a:solidFill>
              </a:rPr>
              <a:t>Friday</a:t>
            </a:r>
            <a:r>
              <a:rPr lang="en-US" sz="2400" dirty="0"/>
              <a:t> again </a:t>
            </a:r>
            <a:r>
              <a:rPr lang="en-US" sz="2400" dirty="0">
                <a:solidFill>
                  <a:srgbClr val="7030A0"/>
                </a:solidFill>
              </a:rPr>
              <a:t>in 7 days</a:t>
            </a:r>
            <a:r>
              <a:rPr lang="en-US" sz="2400" dirty="0"/>
              <a:t>. Suppose you and your friends will meet</a:t>
            </a:r>
            <a:r>
              <a:rPr lang="en-US" sz="2400" dirty="0">
                <a:solidFill>
                  <a:schemeClr val="accent2"/>
                </a:solidFill>
              </a:rPr>
              <a:t> in 10 days</a:t>
            </a:r>
            <a:r>
              <a:rPr lang="en-US" sz="2400" dirty="0"/>
              <a:t>. </a:t>
            </a:r>
            <a:r>
              <a:rPr lang="en-US" sz="2400" dirty="0">
                <a:solidFill>
                  <a:srgbClr val="002060"/>
                </a:solidFill>
              </a:rPr>
              <a:t>What day is it in 10 days?</a:t>
            </a:r>
          </a:p>
          <a:p>
            <a:r>
              <a:rPr lang="en-US" sz="2400" dirty="0"/>
              <a:t>Let us assume </a:t>
            </a:r>
            <a:r>
              <a:rPr lang="en-US" sz="2400" dirty="0">
                <a:solidFill>
                  <a:srgbClr val="C00000"/>
                </a:solidFill>
              </a:rPr>
              <a:t>Sunday</a:t>
            </a:r>
            <a:r>
              <a:rPr lang="en-US" sz="2400" dirty="0">
                <a:solidFill>
                  <a:schemeClr val="accent2"/>
                </a:solidFill>
              </a:rPr>
              <a:t> is the </a:t>
            </a:r>
            <a:r>
              <a:rPr lang="en-US" sz="2400" dirty="0">
                <a:solidFill>
                  <a:srgbClr val="C00000"/>
                </a:solidFill>
              </a:rPr>
              <a:t>1</a:t>
            </a:r>
            <a:r>
              <a:rPr lang="en-US" sz="2400" baseline="30000" dirty="0">
                <a:solidFill>
                  <a:srgbClr val="C00000"/>
                </a:solidFill>
              </a:rPr>
              <a:t>st</a:t>
            </a:r>
            <a:r>
              <a:rPr lang="en-US" sz="2400" dirty="0">
                <a:solidFill>
                  <a:srgbClr val="C00000"/>
                </a:solidFill>
              </a:rPr>
              <a:t> day</a:t>
            </a:r>
            <a:r>
              <a:rPr lang="en-US" sz="2400" dirty="0">
                <a:solidFill>
                  <a:schemeClr val="accent2"/>
                </a:solidFill>
              </a:rPr>
              <a:t> of the week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1600" dirty="0"/>
          </a:p>
          <a:p>
            <a:r>
              <a:rPr lang="en-US" sz="2400" dirty="0"/>
              <a:t>We can find that </a:t>
            </a:r>
            <a:r>
              <a:rPr lang="en-US" sz="2400" dirty="0">
                <a:solidFill>
                  <a:srgbClr val="0070C0"/>
                </a:solidFill>
              </a:rPr>
              <a:t>in 10 days</a:t>
            </a:r>
            <a:r>
              <a:rPr lang="en-US" sz="2400" dirty="0"/>
              <a:t>, the day will be </a:t>
            </a:r>
            <a:r>
              <a:rPr lang="en-US" sz="2400" dirty="0">
                <a:solidFill>
                  <a:srgbClr val="0070C0"/>
                </a:solidFill>
              </a:rPr>
              <a:t>Monday</a:t>
            </a:r>
            <a:r>
              <a:rPr lang="en-US" sz="2400" dirty="0"/>
              <a:t> by using the </a:t>
            </a:r>
            <a:r>
              <a:rPr lang="en-US" sz="2400" dirty="0">
                <a:solidFill>
                  <a:schemeClr val="accent2"/>
                </a:solidFill>
              </a:rPr>
              <a:t>following equation</a:t>
            </a:r>
            <a:r>
              <a:rPr lang="en-US" sz="2400" dirty="0"/>
              <a:t>:</a:t>
            </a:r>
          </a:p>
          <a:p>
            <a:endParaRPr lang="en-US" sz="2400" dirty="0"/>
          </a:p>
          <a:p>
            <a:endParaRPr lang="en-US" sz="2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3F149AF-CA3F-4CB1-B09B-E9557F7A3E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051695"/>
              </p:ext>
            </p:extLst>
          </p:nvPr>
        </p:nvGraphicFramePr>
        <p:xfrm>
          <a:off x="1390031" y="2802535"/>
          <a:ext cx="6363938" cy="74168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909134">
                  <a:extLst>
                    <a:ext uri="{9D8B030D-6E8A-4147-A177-3AD203B41FA5}">
                      <a16:colId xmlns:a16="http://schemas.microsoft.com/office/drawing/2014/main" val="4225186519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162819693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117676500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81510961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54721962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279079722"/>
                    </a:ext>
                  </a:extLst>
                </a:gridCol>
                <a:gridCol w="909134">
                  <a:extLst>
                    <a:ext uri="{9D8B030D-6E8A-4147-A177-3AD203B41FA5}">
                      <a16:colId xmlns:a16="http://schemas.microsoft.com/office/drawing/2014/main" val="123683463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C0000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7030A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7 (0)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08597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C00000"/>
                          </a:solidFill>
                        </a:rPr>
                        <a:t>Sunday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rgbClr val="0070C0"/>
                          </a:solidFill>
                        </a:rPr>
                        <a:t>Monday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Tuesday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Wednesday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Thursday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rgbClr val="7030A0"/>
                          </a:solidFill>
                        </a:rPr>
                        <a:t>Friday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/>
                        <a:t>Saturday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073340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A79FDD76-178E-48B1-9E30-A9EF79207754}"/>
              </a:ext>
            </a:extLst>
          </p:cNvPr>
          <p:cNvGrpSpPr/>
          <p:nvPr/>
        </p:nvGrpSpPr>
        <p:grpSpPr>
          <a:xfrm>
            <a:off x="923529" y="4542745"/>
            <a:ext cx="7296943" cy="1966240"/>
            <a:chOff x="923529" y="4542745"/>
            <a:chExt cx="7296943" cy="1966240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8B2BCF6-A17B-48F5-BB2D-5B4D5336FBFA}"/>
                </a:ext>
              </a:extLst>
            </p:cNvPr>
            <p:cNvCxnSpPr>
              <a:cxnSpLocks/>
            </p:cNvCxnSpPr>
            <p:nvPr/>
          </p:nvCxnSpPr>
          <p:spPr>
            <a:xfrm>
              <a:off x="2594593" y="4915453"/>
              <a:ext cx="18756" cy="35642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07BA33D-6EAE-4697-8201-E2FD26266248}"/>
                </a:ext>
              </a:extLst>
            </p:cNvPr>
            <p:cNvSpPr txBox="1"/>
            <p:nvPr/>
          </p:nvSpPr>
          <p:spPr>
            <a:xfrm>
              <a:off x="923529" y="4542745"/>
              <a:ext cx="3342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Friday is the 6</a:t>
              </a:r>
              <a:r>
                <a:rPr lang="en-US" baseline="30000" dirty="0"/>
                <a:t>th</a:t>
              </a:r>
              <a:r>
                <a:rPr lang="en-US" dirty="0"/>
                <a:t> day in a week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0C14139-9CBF-4111-B50C-9C5BC48A996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7908" y="5847952"/>
              <a:ext cx="18756" cy="30724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DACDCC-6867-4923-A45B-E62458143E80}"/>
                </a:ext>
              </a:extLst>
            </p:cNvPr>
            <p:cNvSpPr txBox="1"/>
            <p:nvPr/>
          </p:nvSpPr>
          <p:spPr>
            <a:xfrm>
              <a:off x="1816221" y="6139653"/>
              <a:ext cx="33421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After 10 days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20F47334-1580-4759-ABA2-AFD12C53EA1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70332" y="5078812"/>
              <a:ext cx="369772" cy="19306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AB6335-6A64-40B6-AABD-FCB8AAF4CC59}"/>
                </a:ext>
              </a:extLst>
            </p:cNvPr>
            <p:cNvSpPr txBox="1"/>
            <p:nvPr/>
          </p:nvSpPr>
          <p:spPr>
            <a:xfrm>
              <a:off x="4265659" y="4727411"/>
              <a:ext cx="22232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A week has 7 days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A50CD05-7AA2-4797-9B0C-CD8A1665B2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31394" y="5716409"/>
              <a:ext cx="184420" cy="314401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EAD9D9B-681E-4FFB-B7E8-EC043786DB84}"/>
                </a:ext>
              </a:extLst>
            </p:cNvPr>
            <p:cNvSpPr txBox="1"/>
            <p:nvPr/>
          </p:nvSpPr>
          <p:spPr>
            <a:xfrm>
              <a:off x="4495194" y="5992425"/>
              <a:ext cx="3725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The 2</a:t>
              </a:r>
              <a:r>
                <a:rPr lang="en-US" baseline="30000" dirty="0"/>
                <a:t>nd</a:t>
              </a:r>
              <a:r>
                <a:rPr lang="en-US" dirty="0"/>
                <a:t> day in a week is Monday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7E6D682-2D2A-42CB-9F96-EFE556A301F2}"/>
                </a:ext>
              </a:extLst>
            </p:cNvPr>
            <p:cNvSpPr/>
            <p:nvPr/>
          </p:nvSpPr>
          <p:spPr>
            <a:xfrm>
              <a:off x="2115529" y="5175782"/>
              <a:ext cx="397993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91440" indent="0" algn="ctr">
                <a:buNone/>
              </a:pPr>
              <a:r>
                <a:rPr lang="nl-NL" sz="4000" dirty="0">
                  <a:solidFill>
                    <a:schemeClr val="tx2"/>
                  </a:solidFill>
                </a:rPr>
                <a:t>(6 + 10)  %  7  </a:t>
              </a:r>
              <a:r>
                <a:rPr lang="nl-NL" sz="4000" dirty="0"/>
                <a:t>is</a:t>
              </a:r>
              <a:r>
                <a:rPr lang="nl-NL" sz="4000" dirty="0">
                  <a:solidFill>
                    <a:schemeClr val="tx2"/>
                  </a:solidFill>
                </a:rPr>
                <a:t>  </a:t>
              </a:r>
              <a:r>
                <a:rPr lang="nl-NL" sz="4000" dirty="0">
                  <a:solidFill>
                    <a:srgbClr val="0070C0"/>
                  </a:solidFill>
                </a:rPr>
                <a:t>2</a:t>
              </a:r>
              <a:endParaRPr lang="en-US" sz="4000" dirty="0">
                <a:solidFill>
                  <a:srgbClr val="0070C0"/>
                </a:solidFill>
              </a:endParaRPr>
            </a:p>
          </p:txBody>
        </p:sp>
      </p:grp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58D319F-93BF-4189-B110-E3083FDA6389}"/>
              </a:ext>
            </a:extLst>
          </p:cNvPr>
          <p:cNvCxnSpPr>
            <a:cxnSpLocks/>
          </p:cNvCxnSpPr>
          <p:nvPr/>
        </p:nvCxnSpPr>
        <p:spPr>
          <a:xfrm flipH="1">
            <a:off x="7479142" y="2751668"/>
            <a:ext cx="369772" cy="1930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30E21A7-EC2A-4E27-91D1-E148AEFB19DC}"/>
              </a:ext>
            </a:extLst>
          </p:cNvPr>
          <p:cNvSpPr txBox="1"/>
          <p:nvPr/>
        </p:nvSpPr>
        <p:spPr>
          <a:xfrm>
            <a:off x="7913235" y="2575401"/>
            <a:ext cx="1035431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7 % 7 = 0</a:t>
            </a:r>
          </a:p>
        </p:txBody>
      </p:sp>
      <p:pic>
        <p:nvPicPr>
          <p:cNvPr id="18" name="Picture 17">
            <a:hlinkClick r:id="rId2" action="ppaction://hlinksldjump"/>
            <a:extLst>
              <a:ext uri="{FF2B5EF4-FFF2-40B4-BE49-F238E27FC236}">
                <a16:creationId xmlns:a16="http://schemas.microsoft.com/office/drawing/2014/main" id="{A81D0543-C109-4639-A7A7-44FC5FB2EDF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0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D538CD78-1BCE-49FA-AF80-5F0219033AB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4169802886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2645-D169-4E4B-8673-22C7365B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Program 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8BD993-FEBA-4746-9A51-0B456C26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94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637259-1FF0-4619-AFE2-CC0159CA3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800" dirty="0"/>
              <a:t>Write a program to get an amount of time from the user in seconds. Then your program should convert this time into minutes and the remaining seconds.</a:t>
            </a:r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  <a:p>
            <a:pPr marL="91440" indent="0" algn="just">
              <a:buNone/>
            </a:pPr>
            <a:endParaRPr lang="en-US" sz="2800" dirty="0"/>
          </a:p>
          <a:p>
            <a:r>
              <a:rPr lang="en-US" sz="2800" dirty="0">
                <a:solidFill>
                  <a:schemeClr val="accent2"/>
                </a:solidFill>
              </a:rPr>
              <a:t>Remember:</a:t>
            </a:r>
          </a:p>
          <a:p>
            <a:pPr lvl="1"/>
            <a:r>
              <a:rPr lang="en-US" sz="2800" dirty="0"/>
              <a:t>Phase 1: Problem-solving</a:t>
            </a:r>
          </a:p>
          <a:p>
            <a:pPr lvl="1"/>
            <a:r>
              <a:rPr lang="en-US" sz="2800" dirty="0"/>
              <a:t>Phase 2: Implementation</a:t>
            </a:r>
          </a:p>
          <a:p>
            <a:pPr marL="91440" indent="0" algn="just">
              <a:buNone/>
            </a:pP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D788A-B5FF-4C86-A5E5-0CE8CB5EA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9F7EB7E4-6AB0-4101-901D-083E587649CA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E466104-5DCE-4409-BDC4-2D8F054153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749FC38-A9FD-4523-A2E7-326EE3BFC59F}"/>
              </a:ext>
            </a:extLst>
          </p:cNvPr>
          <p:cNvGrpSpPr/>
          <p:nvPr/>
        </p:nvGrpSpPr>
        <p:grpSpPr>
          <a:xfrm>
            <a:off x="474628" y="3934953"/>
            <a:ext cx="8194744" cy="569387"/>
            <a:chOff x="769637" y="4811582"/>
            <a:chExt cx="8194744" cy="56938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9DCBC12-3773-4E50-9F75-D1E051B6A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for seconds: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500 seconds is 8 minutes and 20 seconds</a:t>
              </a:r>
            </a:p>
          </p:txBody>
        </p:sp>
        <p:pic>
          <p:nvPicPr>
            <p:cNvPr id="10" name="Picture 9" descr="A flat screen monitor&#10;&#10;Description automatically generated">
              <a:extLst>
                <a:ext uri="{FF2B5EF4-FFF2-40B4-BE49-F238E27FC236}">
                  <a16:creationId xmlns:a16="http://schemas.microsoft.com/office/drawing/2014/main" id="{41B48773-0630-4BC5-AF34-985325EA7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AD029A8-6C07-4790-ADC4-EEEB1EBCCDAF}"/>
              </a:ext>
            </a:extLst>
          </p:cNvPr>
          <p:cNvGrpSpPr/>
          <p:nvPr/>
        </p:nvGrpSpPr>
        <p:grpSpPr>
          <a:xfrm>
            <a:off x="474628" y="3128448"/>
            <a:ext cx="8194744" cy="569387"/>
            <a:chOff x="769637" y="4811582"/>
            <a:chExt cx="8194744" cy="569387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AB5B04-9395-4119-97CE-28ED524C6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for seconds: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60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60 seconds is 1 minutes and 0 seconds</a:t>
              </a:r>
            </a:p>
          </p:txBody>
        </p:sp>
        <p:pic>
          <p:nvPicPr>
            <p:cNvPr id="13" name="Picture 12" descr="A flat screen monitor&#10;&#10;Description automatically generated">
              <a:extLst>
                <a:ext uri="{FF2B5EF4-FFF2-40B4-BE49-F238E27FC236}">
                  <a16:creationId xmlns:a16="http://schemas.microsoft.com/office/drawing/2014/main" id="{21FCCC7D-CFA8-4EE1-AF2D-D3867DBFFF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797526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2645-D169-4E4B-8673-22C7365B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8BD993-FEBA-4746-9A51-0B456C26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95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637259-1FF0-4619-AFE2-CC0159CA3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If you are given seconds, how do you then calculate the minutes and remaining seconds?</a:t>
            </a:r>
          </a:p>
          <a:p>
            <a:pPr algn="just"/>
            <a:r>
              <a:rPr lang="en-US" sz="2400" dirty="0"/>
              <a:t>Example:</a:t>
            </a:r>
          </a:p>
          <a:p>
            <a:pPr lvl="1" algn="just"/>
            <a:r>
              <a:rPr lang="en-US" sz="2400" dirty="0"/>
              <a:t>Given </a:t>
            </a:r>
            <a:r>
              <a:rPr lang="en-US" sz="2400" dirty="0">
                <a:solidFill>
                  <a:srgbClr val="C00000"/>
                </a:solidFill>
              </a:rPr>
              <a:t>624</a:t>
            </a:r>
            <a:r>
              <a:rPr lang="en-US" sz="2400" dirty="0"/>
              <a:t> seconds, how do we calculate the minutes?</a:t>
            </a:r>
          </a:p>
          <a:p>
            <a:pPr lvl="1" algn="just"/>
            <a:r>
              <a:rPr lang="en-US" sz="2400" dirty="0"/>
              <a:t>We divide by </a:t>
            </a:r>
            <a:r>
              <a:rPr lang="en-US" sz="2400" dirty="0">
                <a:solidFill>
                  <a:srgbClr val="0070C0"/>
                </a:solidFill>
              </a:rPr>
              <a:t>60</a:t>
            </a:r>
            <a:r>
              <a:rPr lang="en-US" sz="2400" dirty="0"/>
              <a:t>!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We see how many complete </a:t>
            </a:r>
            <a:r>
              <a:rPr lang="en-US" dirty="0">
                <a:solidFill>
                  <a:srgbClr val="0070C0"/>
                </a:solidFill>
              </a:rPr>
              <a:t>60</a:t>
            </a:r>
            <a:r>
              <a:rPr lang="en-US" dirty="0"/>
              <a:t>s are in </a:t>
            </a:r>
            <a:r>
              <a:rPr lang="en-US" dirty="0">
                <a:solidFill>
                  <a:srgbClr val="C00000"/>
                </a:solidFill>
              </a:rPr>
              <a:t>624</a:t>
            </a:r>
            <a:r>
              <a:rPr lang="en-US" dirty="0"/>
              <a:t>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Answer: </a:t>
            </a:r>
            <a:r>
              <a:rPr lang="en-US" dirty="0">
                <a:solidFill>
                  <a:schemeClr val="accent2"/>
                </a:solidFill>
              </a:rPr>
              <a:t>10</a:t>
            </a:r>
            <a:r>
              <a:rPr lang="en-US" dirty="0"/>
              <a:t> of them. 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10</a:t>
            </a:r>
            <a:r>
              <a:rPr lang="en-US" dirty="0">
                <a:highlight>
                  <a:srgbClr val="F2FFEB"/>
                </a:highlight>
              </a:rPr>
              <a:t> x </a:t>
            </a:r>
            <a:r>
              <a:rPr lang="en-US" dirty="0">
                <a:solidFill>
                  <a:srgbClr val="0070C0"/>
                </a:solidFill>
                <a:highlight>
                  <a:srgbClr val="F2FFEB"/>
                </a:highlight>
              </a:rPr>
              <a:t>60</a:t>
            </a:r>
            <a:r>
              <a:rPr lang="en-US" dirty="0">
                <a:highlight>
                  <a:srgbClr val="F2FFEB"/>
                </a:highlight>
              </a:rPr>
              <a:t> = </a:t>
            </a:r>
            <a:r>
              <a:rPr lang="en-US" dirty="0">
                <a:solidFill>
                  <a:schemeClr val="tx2"/>
                </a:solidFill>
                <a:highlight>
                  <a:srgbClr val="F2FFEB"/>
                </a:highlight>
              </a:rPr>
              <a:t>600</a:t>
            </a:r>
            <a:r>
              <a:rPr lang="en-US" dirty="0"/>
              <a:t>.</a:t>
            </a:r>
          </a:p>
          <a:p>
            <a:pPr lvl="1" algn="just"/>
            <a:r>
              <a:rPr lang="en-US" sz="2400" dirty="0"/>
              <a:t>So in </a:t>
            </a:r>
            <a:r>
              <a:rPr lang="en-US" sz="2400" dirty="0">
                <a:solidFill>
                  <a:srgbClr val="C00000"/>
                </a:solidFill>
              </a:rPr>
              <a:t>624</a:t>
            </a:r>
            <a:r>
              <a:rPr lang="en-US" sz="2400" dirty="0"/>
              <a:t> seconds, there are a full </a:t>
            </a:r>
            <a:r>
              <a:rPr lang="en-US" sz="2400" dirty="0">
                <a:solidFill>
                  <a:schemeClr val="accent2"/>
                </a:solidFill>
              </a:rPr>
              <a:t>10</a:t>
            </a:r>
            <a:r>
              <a:rPr lang="en-US" sz="2400" dirty="0"/>
              <a:t> minutes.</a:t>
            </a:r>
          </a:p>
          <a:p>
            <a:pPr lvl="1" algn="just"/>
            <a:r>
              <a:rPr lang="en-US" sz="2400" dirty="0"/>
              <a:t>After we remove those </a:t>
            </a:r>
            <a:r>
              <a:rPr lang="en-US" sz="2400" dirty="0">
                <a:solidFill>
                  <a:schemeClr val="accent2"/>
                </a:solidFill>
              </a:rPr>
              <a:t>10</a:t>
            </a:r>
            <a:r>
              <a:rPr lang="en-US" sz="2400" dirty="0"/>
              <a:t> minutes, how many seconds are remaining?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C00000"/>
                </a:solidFill>
                <a:highlight>
                  <a:srgbClr val="F2FFEB"/>
                </a:highlight>
              </a:rPr>
              <a:t>624</a:t>
            </a:r>
            <a:r>
              <a:rPr lang="en-US" dirty="0">
                <a:highlight>
                  <a:srgbClr val="F2FFEB"/>
                </a:highlight>
              </a:rPr>
              <a:t> </a:t>
            </a:r>
            <a:r>
              <a:rPr lang="en-US" b="1" dirty="0">
                <a:highlight>
                  <a:srgbClr val="F2FFEB"/>
                </a:highlight>
              </a:rPr>
              <a:t>-</a:t>
            </a:r>
            <a:r>
              <a:rPr lang="en-US" dirty="0">
                <a:highlight>
                  <a:srgbClr val="F2FFEB"/>
                </a:highlight>
              </a:rPr>
              <a:t> (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10</a:t>
            </a:r>
            <a:r>
              <a:rPr lang="en-US" dirty="0">
                <a:highlight>
                  <a:srgbClr val="F2FFEB"/>
                </a:highlight>
              </a:rPr>
              <a:t> x </a:t>
            </a:r>
            <a:r>
              <a:rPr lang="en-US" dirty="0">
                <a:solidFill>
                  <a:srgbClr val="0070C0"/>
                </a:solidFill>
                <a:highlight>
                  <a:srgbClr val="F2FFEB"/>
                </a:highlight>
              </a:rPr>
              <a:t>60</a:t>
            </a:r>
            <a:r>
              <a:rPr lang="en-US" dirty="0">
                <a:highlight>
                  <a:srgbClr val="F2FFEB"/>
                </a:highlight>
              </a:rPr>
              <a:t>) = 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24</a:t>
            </a:r>
            <a:r>
              <a:rPr lang="en-US" dirty="0"/>
              <a:t> seconds remaining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We can use mod! </a:t>
            </a:r>
            <a:r>
              <a:rPr lang="en-US" dirty="0">
                <a:solidFill>
                  <a:srgbClr val="C00000"/>
                </a:solidFill>
                <a:highlight>
                  <a:srgbClr val="F2FFEB"/>
                </a:highlight>
              </a:rPr>
              <a:t>624</a:t>
            </a:r>
            <a:r>
              <a:rPr lang="en-US" dirty="0">
                <a:highlight>
                  <a:srgbClr val="F2FFEB"/>
                </a:highlight>
              </a:rPr>
              <a:t> % </a:t>
            </a:r>
            <a:r>
              <a:rPr lang="en-US" dirty="0">
                <a:solidFill>
                  <a:srgbClr val="0070C0"/>
                </a:solidFill>
                <a:highlight>
                  <a:srgbClr val="F2FFEB"/>
                </a:highlight>
              </a:rPr>
              <a:t>60</a:t>
            </a:r>
            <a:r>
              <a:rPr lang="en-US" dirty="0">
                <a:highlight>
                  <a:srgbClr val="F2FFEB"/>
                </a:highlight>
              </a:rPr>
              <a:t> = </a:t>
            </a:r>
            <a:r>
              <a:rPr lang="en-US" dirty="0">
                <a:solidFill>
                  <a:schemeClr val="accent2"/>
                </a:solidFill>
                <a:highlight>
                  <a:srgbClr val="F2FFEB"/>
                </a:highlight>
              </a:rPr>
              <a:t>24</a:t>
            </a:r>
            <a:r>
              <a:rPr lang="en-US" dirty="0">
                <a:highlight>
                  <a:srgbClr val="F2FFEB"/>
                </a:highlight>
              </a:rPr>
              <a:t> </a:t>
            </a:r>
            <a:r>
              <a:rPr lang="en-US" dirty="0"/>
              <a:t>seconds remaining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72913E-F4F0-4FE3-B439-2B7A6FCB7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10382CBA-90A5-4F06-A22E-24957ACB0F70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2BBDFCC-D565-488B-949B-884AEFACF22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224173812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C2645-D169-4E4B-8673-22C7365BD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1: Problem-solving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8BD993-FEBA-4746-9A51-0B456C26E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96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637259-1FF0-4619-AFE2-CC0159CA3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>
                <a:solidFill>
                  <a:schemeClr val="accent2"/>
                </a:solidFill>
              </a:rPr>
              <a:t>Design your algorithm: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Get amount of seconds from the user.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dirty="0">
                <a:solidFill>
                  <a:srgbClr val="7030A0"/>
                </a:solidFill>
              </a:rPr>
              <a:t>input</a:t>
            </a:r>
            <a:r>
              <a:rPr lang="en-US" dirty="0"/>
              <a:t> function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Compute the minutes and seconds remaining: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From these seconds, determine the number of minutes</a:t>
            </a:r>
          </a:p>
          <a:p>
            <a:pPr lvl="2" algn="just">
              <a:buFont typeface="Wingdings" panose="05000000000000000000" pitchFamily="2" charset="2"/>
              <a:buChar char="§"/>
            </a:pPr>
            <a:r>
              <a:rPr lang="en-US" dirty="0"/>
              <a:t>Example: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dirty="0"/>
              <a:t>150 seconds =&gt; </a:t>
            </a:r>
            <a:r>
              <a:rPr lang="en-US" dirty="0">
                <a:solidFill>
                  <a:srgbClr val="0070C0"/>
                </a:solidFill>
              </a:rPr>
              <a:t>2</a:t>
            </a:r>
            <a:r>
              <a:rPr lang="en-US" dirty="0"/>
              <a:t> minutes and </a:t>
            </a:r>
            <a:r>
              <a:rPr lang="en-US" dirty="0">
                <a:solidFill>
                  <a:srgbClr val="0070C0"/>
                </a:solidFill>
              </a:rPr>
              <a:t>30</a:t>
            </a:r>
            <a:r>
              <a:rPr lang="en-US" dirty="0"/>
              <a:t> seconds</a:t>
            </a:r>
          </a:p>
          <a:p>
            <a:pPr lvl="4" algn="just">
              <a:buFont typeface="Arial" panose="020B0604020202020204" pitchFamily="34" charset="0"/>
              <a:buChar char="•"/>
            </a:pPr>
            <a:r>
              <a:rPr lang="en-US" b="1" dirty="0"/>
              <a:t>150 // 60 = </a:t>
            </a:r>
            <a:r>
              <a:rPr lang="en-US" b="1" dirty="0">
                <a:solidFill>
                  <a:srgbClr val="0070C0"/>
                </a:solidFill>
              </a:rPr>
              <a:t>2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150 % 60 = </a:t>
            </a:r>
            <a:r>
              <a:rPr lang="en-US" b="1" dirty="0">
                <a:solidFill>
                  <a:srgbClr val="0070C0"/>
                </a:solidFill>
              </a:rPr>
              <a:t>30</a:t>
            </a:r>
          </a:p>
          <a:p>
            <a:pPr lvl="3" algn="just">
              <a:buFont typeface="Wingdings" panose="05000000000000000000" pitchFamily="2" charset="2"/>
              <a:buChar char="§"/>
            </a:pPr>
            <a:r>
              <a:rPr lang="en-US" dirty="0"/>
              <a:t>315 seconds =&gt; </a:t>
            </a:r>
            <a:r>
              <a:rPr lang="en-US" dirty="0">
                <a:solidFill>
                  <a:srgbClr val="0070C0"/>
                </a:solidFill>
              </a:rPr>
              <a:t>5</a:t>
            </a:r>
            <a:r>
              <a:rPr lang="en-US" dirty="0"/>
              <a:t> minutes and </a:t>
            </a:r>
            <a:r>
              <a:rPr lang="en-US" dirty="0">
                <a:solidFill>
                  <a:srgbClr val="0070C0"/>
                </a:solidFill>
              </a:rPr>
              <a:t>15</a:t>
            </a:r>
            <a:r>
              <a:rPr lang="en-US" dirty="0"/>
              <a:t> seconds</a:t>
            </a:r>
          </a:p>
          <a:p>
            <a:pPr lvl="4" algn="just">
              <a:buFont typeface="Arial" panose="020B0604020202020204" pitchFamily="34" charset="0"/>
              <a:buChar char="•"/>
            </a:pPr>
            <a:r>
              <a:rPr lang="en-US" b="1" dirty="0"/>
              <a:t>315 // 60 = </a:t>
            </a:r>
            <a:r>
              <a:rPr lang="en-US" b="1" dirty="0">
                <a:solidFill>
                  <a:srgbClr val="0070C0"/>
                </a:solidFill>
              </a:rPr>
              <a:t>5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315 % 60 = </a:t>
            </a:r>
            <a:r>
              <a:rPr lang="en-US" b="1" dirty="0">
                <a:solidFill>
                  <a:srgbClr val="0070C0"/>
                </a:solidFill>
              </a:rPr>
              <a:t>15</a:t>
            </a:r>
          </a:p>
          <a:p>
            <a:pPr marL="731520" lvl="1" indent="-457200" algn="just">
              <a:buFont typeface="+mj-lt"/>
              <a:buAutoNum type="arabicPeriod"/>
            </a:pPr>
            <a:r>
              <a:rPr lang="en-US" sz="2400" dirty="0"/>
              <a:t>Display the result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F1E05-85C8-4248-9B58-6126CFA25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D82C36D9-6AED-4AF6-A932-96FE3750480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4E99EBF-E47C-4E07-9618-955394395EB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3187213362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E174-8F00-46B3-86E5-BF3344C0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Phase 2: Implementation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731124-9F05-456D-ABE2-7F9F7139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97</a:t>
            </a:fld>
            <a:endParaRPr lang="en-US" alt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208F009-3BBD-4277-A9FE-120BF48CD397}"/>
              </a:ext>
            </a:extLst>
          </p:cNvPr>
          <p:cNvGrpSpPr/>
          <p:nvPr/>
        </p:nvGrpSpPr>
        <p:grpSpPr>
          <a:xfrm>
            <a:off x="146304" y="1606030"/>
            <a:ext cx="8851392" cy="2629475"/>
            <a:chOff x="160238" y="2802251"/>
            <a:chExt cx="8851392" cy="221111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A42844A-4A20-45E2-97D5-F114A50074E4}"/>
                </a:ext>
              </a:extLst>
            </p:cNvPr>
            <p:cNvSpPr txBox="1"/>
            <p:nvPr/>
          </p:nvSpPr>
          <p:spPr>
            <a:xfrm>
              <a:off x="160238" y="2802251"/>
              <a:ext cx="2543851" cy="23292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3">
                      <a:lumMod val="50000"/>
                    </a:schemeClr>
                  </a:solidFill>
                </a:rPr>
                <a:t>LISTING 2.5 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DisplayTime.py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6A20EBD-864B-4F61-AF07-31F6DEFDD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814" y="3030454"/>
              <a:ext cx="8419816" cy="198290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input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seconds = 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for seconds: 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minutes and remaining seconds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minutes = seconds //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Find minutes in seconds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remainingSeconds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seconds % </a:t>
              </a:r>
              <a:r>
                <a:rPr lang="en-US" altLang="en-US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 </a:t>
              </a:r>
              <a:r>
                <a:rPr lang="en-US" altLang="en-US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Seconds remaining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(seconds,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 is"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minutes,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"minutes and"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remainingSeconds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"seconds"</a:t>
              </a:r>
              <a:r>
                <a:rPr lang="en-US" altLang="en-US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400" dirty="0">
                <a:latin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7DB6818-F066-48EF-9754-A74FE086A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30456"/>
              <a:ext cx="431576" cy="198290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BA94F7-A758-4A48-8E67-4629B45546D7}"/>
              </a:ext>
            </a:extLst>
          </p:cNvPr>
          <p:cNvGrpSpPr/>
          <p:nvPr/>
        </p:nvGrpSpPr>
        <p:grpSpPr>
          <a:xfrm>
            <a:off x="474628" y="4586808"/>
            <a:ext cx="8194744" cy="569387"/>
            <a:chOff x="769637" y="4811582"/>
            <a:chExt cx="8194744" cy="56938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C6D08E-6B17-467E-AF42-8F345E0C5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for seconds: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150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150 seconds is 2 minutes and 30 seconds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271990E4-460C-4D16-ABBE-CEE01A04E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F5FD02-A4E8-416E-A64E-17BEC8A58045}"/>
              </a:ext>
            </a:extLst>
          </p:cNvPr>
          <p:cNvGrpSpPr/>
          <p:nvPr/>
        </p:nvGrpSpPr>
        <p:grpSpPr>
          <a:xfrm>
            <a:off x="474628" y="5426060"/>
            <a:ext cx="8194744" cy="569387"/>
            <a:chOff x="769637" y="4811582"/>
            <a:chExt cx="8194744" cy="56938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08DB06D-4598-43A6-96D3-3425FBE96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for seconds: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315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315 seconds is 5 minutes and 15 seconds</a:t>
              </a:r>
            </a:p>
          </p:txBody>
        </p:sp>
        <p:pic>
          <p:nvPicPr>
            <p:cNvPr id="15" name="Picture 14" descr="A flat screen monitor&#10;&#10;Description automatically generated">
              <a:extLst>
                <a:ext uri="{FF2B5EF4-FFF2-40B4-BE49-F238E27FC236}">
                  <a16:creationId xmlns:a16="http://schemas.microsoft.com/office/drawing/2014/main" id="{80F3EB83-D2E1-48BF-9044-A5ACFCB3DA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37C19-ADA1-49C4-9A71-3DD4D7A7D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pic>
        <p:nvPicPr>
          <p:cNvPr id="16" name="Picture 15">
            <a:hlinkClick r:id="rId4" action="ppaction://hlinksldjump"/>
            <a:extLst>
              <a:ext uri="{FF2B5EF4-FFF2-40B4-BE49-F238E27FC236}">
                <a16:creationId xmlns:a16="http://schemas.microsoft.com/office/drawing/2014/main" id="{AB6CB3A8-DB18-47F4-A356-7949AEECCBFD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7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8B1FFD27-1D16-43F5-B537-AE2F183DB9A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952F4EC-229C-47F7-AD7C-CB8CE979C64C}"/>
              </a:ext>
            </a:extLst>
          </p:cNvPr>
          <p:cNvGrpSpPr/>
          <p:nvPr/>
        </p:nvGrpSpPr>
        <p:grpSpPr>
          <a:xfrm>
            <a:off x="8167058" y="1877410"/>
            <a:ext cx="830638" cy="386966"/>
            <a:chOff x="8133802" y="1326921"/>
            <a:chExt cx="830638" cy="38696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E77FC93-B66F-4A63-8A5F-9B39674A171F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0" name="TextBox 19">
              <a:hlinkClick r:id="rId7"/>
              <a:extLst>
                <a:ext uri="{FF2B5EF4-FFF2-40B4-BE49-F238E27FC236}">
                  <a16:creationId xmlns:a16="http://schemas.microsoft.com/office/drawing/2014/main" id="{E2E63249-4F4B-4539-91FD-C4FC0EF23E70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7EF18AA-29F5-40D1-8313-B5AA138D4D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0801271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E174-8F00-46B3-86E5-BF3344C0E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Time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Trace The Program Execution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731124-9F05-456D-ABE2-7F9F7139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98</a:t>
            </a:fld>
            <a:endParaRPr lang="en-US" alt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DBA94F7-A758-4A48-8E67-4629B45546D7}"/>
              </a:ext>
            </a:extLst>
          </p:cNvPr>
          <p:cNvGrpSpPr/>
          <p:nvPr/>
        </p:nvGrpSpPr>
        <p:grpSpPr>
          <a:xfrm>
            <a:off x="474628" y="1774302"/>
            <a:ext cx="8194744" cy="569387"/>
            <a:chOff x="769637" y="4811582"/>
            <a:chExt cx="8194744" cy="56938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7C6D08E-6B17-467E-AF42-8F345E0C5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7041" y="4811582"/>
              <a:ext cx="7517340" cy="569387"/>
            </a:xfrm>
            <a:prstGeom prst="rect">
              <a:avLst/>
            </a:prstGeom>
            <a:solidFill>
              <a:schemeClr val="accent5">
                <a:alpha val="1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Enter an integer for seconds: </a:t>
              </a:r>
              <a:r>
                <a:rPr lang="en-US" altLang="en-US" sz="1550" dirty="0">
                  <a:highlight>
                    <a:srgbClr val="B3E6FF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500</a:t>
              </a: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en-US" altLang="en-US" sz="1100" dirty="0">
                  <a:highlight>
                    <a:srgbClr val="C0C0C0"/>
                  </a:highlight>
                  <a:latin typeface="Courier New" panose="02070309020205020404" pitchFamily="49" charset="0"/>
                  <a:cs typeface="Courier New" panose="02070309020205020404" pitchFamily="49" charset="0"/>
                </a:rPr>
                <a:t>&lt;Enter&gt;</a:t>
              </a:r>
              <a:r>
                <a:rPr lang="en-US" altLang="en-US" sz="11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550" dirty="0">
                  <a:latin typeface="Courier New" panose="02070309020205020404" pitchFamily="49" charset="0"/>
                  <a:cs typeface="Courier New" panose="02070309020205020404" pitchFamily="49" charset="0"/>
                </a:rPr>
                <a:t>500 seconds is 8 minutes and 20 seconds</a:t>
              </a:r>
            </a:p>
          </p:txBody>
        </p:sp>
        <p:pic>
          <p:nvPicPr>
            <p:cNvPr id="12" name="Picture 11" descr="A flat screen monitor&#10;&#10;Description automatically generated">
              <a:extLst>
                <a:ext uri="{FF2B5EF4-FFF2-40B4-BE49-F238E27FC236}">
                  <a16:creationId xmlns:a16="http://schemas.microsoft.com/office/drawing/2014/main" id="{271990E4-460C-4D16-ABBE-CEE01A04E4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637" y="4818959"/>
              <a:ext cx="551364" cy="551364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BFE620C-A90D-426F-83E9-BB521D2B10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99"/>
          <a:stretch/>
        </p:blipFill>
        <p:spPr>
          <a:xfrm>
            <a:off x="278816" y="2528289"/>
            <a:ext cx="8586368" cy="180142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F2227921-4A39-4983-B7CD-4760A8F9A6D7}"/>
              </a:ext>
            </a:extLst>
          </p:cNvPr>
          <p:cNvGrpSpPr/>
          <p:nvPr/>
        </p:nvGrpSpPr>
        <p:grpSpPr>
          <a:xfrm>
            <a:off x="146304" y="4500864"/>
            <a:ext cx="8851392" cy="1873002"/>
            <a:chOff x="160238" y="2807965"/>
            <a:chExt cx="8851392" cy="157499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78B7EA3-571C-4E85-972A-0680E48AE9B1}"/>
                </a:ext>
              </a:extLst>
            </p:cNvPr>
            <p:cNvSpPr txBox="1"/>
            <p:nvPr/>
          </p:nvSpPr>
          <p:spPr>
            <a:xfrm>
              <a:off x="160238" y="2807965"/>
              <a:ext cx="1775751" cy="2199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accent3">
                      <a:lumMod val="50000"/>
                    </a:schemeClr>
                  </a:solidFill>
                </a:rPr>
                <a:t>LISTING 2.5 </a:t>
              </a:r>
              <a:r>
                <a:rPr 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DisplayTime.py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0DB2BE-B94C-4B2E-AB75-2DD58EBC0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562" y="3027951"/>
              <a:ext cx="8523068" cy="135501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Prompt the user for input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seconds = 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"Enter an integer for seconds: 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Get minutes and remaining seconds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minutes = seconds //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Find minutes in seconds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remainingSeconds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= seconds % </a:t>
              </a:r>
              <a:r>
                <a:rPr lang="en-US" altLang="en-US" sz="1200" dirty="0">
                  <a:solidFill>
                    <a:srgbClr val="0000FF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60 </a:t>
              </a:r>
              <a:r>
                <a:rPr lang="en-US" altLang="en-US" sz="1200" dirty="0">
                  <a:solidFill>
                    <a:srgbClr val="8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# Seconds remaining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0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(seconds,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 is"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minutes,</a:t>
              </a:r>
            </a:p>
            <a:p>
              <a:pPr lvl="0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"minutes and"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200" dirty="0" err="1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remainingSeconds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, </a:t>
              </a:r>
              <a:r>
                <a:rPr lang="en-US" altLang="en-US" sz="1200" dirty="0">
                  <a:solidFill>
                    <a:srgbClr val="00808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"seconds"</a:t>
              </a:r>
              <a:r>
                <a:rPr lang="en-US" altLang="en-US" sz="1200" dirty="0">
                  <a:solidFill>
                    <a:srgbClr val="0000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)</a:t>
              </a:r>
              <a:endParaRPr lang="en-US" altLang="en-US" sz="1050" dirty="0">
                <a:latin typeface="Arial" panose="020B0604020202020204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5209775-721D-4AB0-B2A7-38BB387E6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238" y="3027951"/>
              <a:ext cx="328324" cy="13550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9E08F-EC6B-4C18-83A0-A520F9A2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Program 6</a:t>
            </a:r>
            <a:endParaRPr lang="en-US" dirty="0"/>
          </a:p>
        </p:txBody>
      </p:sp>
      <p:pic>
        <p:nvPicPr>
          <p:cNvPr id="13" name="Picture 12">
            <a:hlinkClick r:id="rId5" action="ppaction://hlinksldjump"/>
            <a:extLst>
              <a:ext uri="{FF2B5EF4-FFF2-40B4-BE49-F238E27FC236}">
                <a16:creationId xmlns:a16="http://schemas.microsoft.com/office/drawing/2014/main" id="{73CD7136-1D8B-4291-9CCC-2AF19599FD2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14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29E80AEA-0AA2-47A6-A3ED-6AACBFF9C1B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297310273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FACF0-9C7B-4BD8-9B04-622F2D3EF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4AD799-08AA-4BB1-98A6-C0E221B55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37D08-FC44-4C9B-A747-2F82B3FA2E61}" type="slidenum">
              <a:rPr lang="en-US" altLang="en-US" smtClean="0"/>
              <a:pPr/>
              <a:t>99</a:t>
            </a:fld>
            <a:endParaRPr lang="en-US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DEFB5C-221D-4B55-99BA-07DFAF417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/>
              <a:t>Calculations involving </a:t>
            </a:r>
            <a:r>
              <a:rPr lang="en-US" sz="2400" dirty="0">
                <a:solidFill>
                  <a:schemeClr val="accent2"/>
                </a:solidFill>
              </a:rPr>
              <a:t>floating-point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accent2"/>
                </a:solidFill>
              </a:rPr>
              <a:t>numbers</a:t>
            </a:r>
            <a:r>
              <a:rPr lang="en-US" sz="2400" dirty="0"/>
              <a:t> are </a:t>
            </a:r>
            <a:r>
              <a:rPr lang="en-US" sz="2400" dirty="0">
                <a:solidFill>
                  <a:schemeClr val="accent2"/>
                </a:solidFill>
              </a:rPr>
              <a:t>approximated</a:t>
            </a:r>
            <a:r>
              <a:rPr lang="en-US" sz="2400" dirty="0"/>
              <a:t> because these numbers are not stored with complete accuracy.</a:t>
            </a:r>
          </a:p>
          <a:p>
            <a:r>
              <a:rPr lang="en-US" sz="2400" dirty="0"/>
              <a:t>For example: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displays </a:t>
            </a:r>
            <a:r>
              <a:rPr lang="en-US" sz="2000" b="1" dirty="0"/>
              <a:t>0.5000000000000001</a:t>
            </a:r>
            <a:r>
              <a:rPr lang="en-US" sz="2000" dirty="0"/>
              <a:t>, not </a:t>
            </a:r>
            <a:r>
              <a:rPr lang="en-US" sz="2000" b="1" dirty="0"/>
              <a:t>0.5</a:t>
            </a:r>
            <a:r>
              <a:rPr lang="en-US" sz="2000" dirty="0"/>
              <a:t>, and:</a:t>
            </a:r>
          </a:p>
          <a:p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displays </a:t>
            </a:r>
            <a:r>
              <a:rPr lang="en-US" sz="2000" b="1" dirty="0"/>
              <a:t>0.09999999999999998</a:t>
            </a:r>
            <a:r>
              <a:rPr lang="en-US" sz="2000" dirty="0"/>
              <a:t>, not </a:t>
            </a:r>
            <a:r>
              <a:rPr lang="en-US" sz="2000" b="1" dirty="0"/>
              <a:t>0.1</a:t>
            </a:r>
            <a:r>
              <a:rPr lang="en-US" sz="2000" dirty="0"/>
              <a:t>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Integers</a:t>
            </a:r>
            <a:r>
              <a:rPr lang="en-US" sz="2400" dirty="0"/>
              <a:t> are stored </a:t>
            </a:r>
            <a:r>
              <a:rPr lang="en-US" sz="2400" dirty="0">
                <a:solidFill>
                  <a:schemeClr val="accent2"/>
                </a:solidFill>
              </a:rPr>
              <a:t>precisely</a:t>
            </a:r>
            <a:r>
              <a:rPr lang="en-US" sz="2400" dirty="0"/>
              <a:t>.</a:t>
            </a:r>
          </a:p>
          <a:p>
            <a:r>
              <a:rPr lang="en-US" sz="2400" dirty="0"/>
              <a:t>Therefore, calculations with integers yield a precise integer result.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0560AC-77CE-4943-8BE8-F54D251728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45" y="2737710"/>
            <a:ext cx="761331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0.1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8C8E29-7C53-49C3-B98D-ED45054E9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344" y="3621785"/>
            <a:ext cx="761331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0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 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altLang="en-US" sz="2000" dirty="0">
                <a:solidFill>
                  <a:srgbClr val="0000FF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0.9</a:t>
            </a:r>
            <a:r>
              <a:rPr lang="en-US" altLang="en-US" sz="20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4D3DD1B5-9F3A-41C4-811D-3651A1AE8E8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96C65FF0-FDB6-48EA-A04C-B8A714FD1B4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2.8</a:t>
            </a:r>
          </a:p>
        </p:txBody>
      </p:sp>
    </p:spTree>
    <p:extLst>
      <p:ext uri="{BB962C8B-B14F-4D97-AF65-F5344CB8AC3E}">
        <p14:creationId xmlns:p14="http://schemas.microsoft.com/office/powerpoint/2010/main" val="1169961131"/>
      </p:ext>
    </p:extLst>
  </p:cSld>
  <p:clrMapOvr>
    <a:masterClrMapping/>
  </p:clrMapOvr>
</p:sld>
</file>

<file path=ppt/theme/theme1.xml><?xml version="1.0" encoding="utf-8"?>
<a:theme xmlns:a="http://schemas.openxmlformats.org/drawingml/2006/main" name="CPIT110 Theme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PIT110 Theme" id="{7F851ECE-C9E5-4B48-9C00-6B96AC59D65D}" vid="{07FDD12F-4459-4626-BB03-B88531E1FBF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CPIT110 Theme</Template>
  <TotalTime>26688</TotalTime>
  <Words>16165</Words>
  <Application>Microsoft Macintosh PowerPoint</Application>
  <PresentationFormat>عرض على الشاشة (4:3)</PresentationFormat>
  <Paragraphs>2844</Paragraphs>
  <Slides>179</Slides>
  <Notes>81</Notes>
  <HiddenSlides>0</HiddenSlides>
  <MMClips>0</MMClips>
  <ScaleCrop>false</ScaleCrop>
  <HeadingPairs>
    <vt:vector size="10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خوادم OLE مضمنة</vt:lpstr>
      </vt:variant>
      <vt:variant>
        <vt:i4>1</vt:i4>
      </vt:variant>
      <vt:variant>
        <vt:lpstr>عناوين الشرائح</vt:lpstr>
      </vt:variant>
      <vt:variant>
        <vt:i4>179</vt:i4>
      </vt:variant>
      <vt:variant>
        <vt:lpstr>عروض مخصصة</vt:lpstr>
      </vt:variant>
      <vt:variant>
        <vt:i4>1</vt:i4>
      </vt:variant>
    </vt:vector>
  </HeadingPairs>
  <TitlesOfParts>
    <vt:vector size="190" baseType="lpstr">
      <vt:lpstr>Arial</vt:lpstr>
      <vt:lpstr>Calibri</vt:lpstr>
      <vt:lpstr>Calibri Light</vt:lpstr>
      <vt:lpstr>Cambria Math</vt:lpstr>
      <vt:lpstr>Courier</vt:lpstr>
      <vt:lpstr>Courier New</vt:lpstr>
      <vt:lpstr>Times New Roman</vt:lpstr>
      <vt:lpstr>Wingdings</vt:lpstr>
      <vt:lpstr>CPIT110 Theme</vt:lpstr>
      <vt:lpstr>Picture</vt:lpstr>
      <vt:lpstr>Chapter 2  Elementary Programming</vt:lpstr>
      <vt:lpstr>Sections</vt:lpstr>
      <vt:lpstr>Programs</vt:lpstr>
      <vt:lpstr>Check Points</vt:lpstr>
      <vt:lpstr>Objectives</vt:lpstr>
      <vt:lpstr>Get Ready</vt:lpstr>
      <vt:lpstr>Get Ready</vt:lpstr>
      <vt:lpstr>Python Shell (Command Line)</vt:lpstr>
      <vt:lpstr>Python Shell (GUI)</vt:lpstr>
      <vt:lpstr>Python Shell in PyCharm</vt:lpstr>
      <vt:lpstr>2.1. Motivations</vt:lpstr>
      <vt:lpstr>Motivations</vt:lpstr>
      <vt:lpstr>2.2. Writing a Simple Program</vt:lpstr>
      <vt:lpstr>Compute Area Program 1</vt:lpstr>
      <vt:lpstr>Compute Area Phase 1: Problem-solving</vt:lpstr>
      <vt:lpstr>Compute Area Phase 2: Implementation</vt:lpstr>
      <vt:lpstr>Compute Area Phase 2: Implementation</vt:lpstr>
      <vt:lpstr>Compute Area Phase 2: Implementation</vt:lpstr>
      <vt:lpstr>Compute Area Phase 2: Implementation</vt:lpstr>
      <vt:lpstr>Compute Area Phase 2: Implementation</vt:lpstr>
      <vt:lpstr>Compute Area Phase 2: Implementation</vt:lpstr>
      <vt:lpstr>Compute Area Phase 2: Implementation</vt:lpstr>
      <vt:lpstr>Compute Area Trace The Program Execution</vt:lpstr>
      <vt:lpstr>Compute Area Trace The Program Execution</vt:lpstr>
      <vt:lpstr>Compute Area Trace The Program Execution</vt:lpstr>
      <vt:lpstr>Compute Area Trace The Program Execution</vt:lpstr>
      <vt:lpstr>Compute Area Trace The Program Execution</vt:lpstr>
      <vt:lpstr>Compute Area Trace The Program Execution</vt:lpstr>
      <vt:lpstr>Compute Area Discussion</vt:lpstr>
      <vt:lpstr>Compute Area Discussion</vt:lpstr>
      <vt:lpstr>Compute Area Discussion</vt:lpstr>
      <vt:lpstr>Compute Area Discussion</vt:lpstr>
      <vt:lpstr>Data Types</vt:lpstr>
      <vt:lpstr>Python Data Types</vt:lpstr>
      <vt:lpstr>Check Point #1</vt:lpstr>
      <vt:lpstr>Check Point #2</vt:lpstr>
      <vt:lpstr>2.3. Reading Input from the Console</vt:lpstr>
      <vt:lpstr>input(…)</vt:lpstr>
      <vt:lpstr>input(…)</vt:lpstr>
      <vt:lpstr>input(…)</vt:lpstr>
      <vt:lpstr>eval(…)</vt:lpstr>
      <vt:lpstr>Compute Area With Console Input Program 2</vt:lpstr>
      <vt:lpstr>Compute Area With Console Input Discussion</vt:lpstr>
      <vt:lpstr>Compute Average Program 3</vt:lpstr>
      <vt:lpstr>Compute Average Phase 1: Problem-solving</vt:lpstr>
      <vt:lpstr>Compute Average Phase 2: Implementation</vt:lpstr>
      <vt:lpstr>Compute Average Phase 2: Implementation</vt:lpstr>
      <vt:lpstr>Compute Average Example Runs of The Program</vt:lpstr>
      <vt:lpstr>Compute Average Discussion</vt:lpstr>
      <vt:lpstr>Compute Average Discussion</vt:lpstr>
      <vt:lpstr>Line Continuation Symbol (\)</vt:lpstr>
      <vt:lpstr>IPO</vt:lpstr>
      <vt:lpstr>Check Point #3</vt:lpstr>
      <vt:lpstr>2.4. Identifiers</vt:lpstr>
      <vt:lpstr>Identifiers</vt:lpstr>
      <vt:lpstr>Identifiers</vt:lpstr>
      <vt:lpstr>Python Keywords</vt:lpstr>
      <vt:lpstr>Check Point #4</vt:lpstr>
      <vt:lpstr>2.5. Variables, Assignment Statements, and Expressions</vt:lpstr>
      <vt:lpstr>Variables</vt:lpstr>
      <vt:lpstr>Variables</vt:lpstr>
      <vt:lpstr>Assignment Statements</vt:lpstr>
      <vt:lpstr>Expression</vt:lpstr>
      <vt:lpstr>Expression</vt:lpstr>
      <vt:lpstr>Note</vt:lpstr>
      <vt:lpstr>Assigning a Value To Multiple Variables</vt:lpstr>
      <vt:lpstr>Scope of Variables</vt:lpstr>
      <vt:lpstr>Scope of Variables</vt:lpstr>
      <vt:lpstr>Caution</vt:lpstr>
      <vt:lpstr>2.6. Simultaneous Assignments</vt:lpstr>
      <vt:lpstr>Simultaneous Assignment </vt:lpstr>
      <vt:lpstr>Swapping Variable Values</vt:lpstr>
      <vt:lpstr>Obtaining Multiple Input In One Statement</vt:lpstr>
      <vt:lpstr>Program 4: Compute Average With Simultaneous Assignment</vt:lpstr>
      <vt:lpstr>Check Point #5</vt:lpstr>
      <vt:lpstr>2.7. Named Constants</vt:lpstr>
      <vt:lpstr>Named Constants</vt:lpstr>
      <vt:lpstr>Compute Area with a Constant Program 5</vt:lpstr>
      <vt:lpstr>Benefits of Using Constants</vt:lpstr>
      <vt:lpstr>Naming Conventions</vt:lpstr>
      <vt:lpstr>Naming Conventions</vt:lpstr>
      <vt:lpstr>Naming Conventions</vt:lpstr>
      <vt:lpstr>2.8. Numeric Data Types and Operators</vt:lpstr>
      <vt:lpstr>Numeric Data Types </vt:lpstr>
      <vt:lpstr>Numeric Data Types </vt:lpstr>
      <vt:lpstr>Numeric Operators</vt:lpstr>
      <vt:lpstr>Unary Operator &amp; Binary Operator</vt:lpstr>
      <vt:lpstr>Float Division ( / ) Operator</vt:lpstr>
      <vt:lpstr>Integer Division ( // ) Operator</vt:lpstr>
      <vt:lpstr>Exponentiation ( ** ) Operator</vt:lpstr>
      <vt:lpstr>Remainder (%) Operator</vt:lpstr>
      <vt:lpstr>Remainder (%) Operator</vt:lpstr>
      <vt:lpstr>Remainder (%) Operator Example</vt:lpstr>
      <vt:lpstr>Convert Time Program 6</vt:lpstr>
      <vt:lpstr>Convert Time Phase 1: Problem-solving</vt:lpstr>
      <vt:lpstr>Convert Time Phase 1: Problem-solving</vt:lpstr>
      <vt:lpstr>Convert Time Phase 2: Implementation</vt:lpstr>
      <vt:lpstr>Convert Time Trace The Program Execution</vt:lpstr>
      <vt:lpstr>Note</vt:lpstr>
      <vt:lpstr>Overflow</vt:lpstr>
      <vt:lpstr>Underflow</vt:lpstr>
      <vt:lpstr>Scientific Notation</vt:lpstr>
      <vt:lpstr>Check Point #6</vt:lpstr>
      <vt:lpstr>Check Point #7</vt:lpstr>
      <vt:lpstr>2.9. Evaluating Expressions and Operator Precedence</vt:lpstr>
      <vt:lpstr>Arithmetic Expressions</vt:lpstr>
      <vt:lpstr>Arithmetic Expressions Explanation</vt:lpstr>
      <vt:lpstr>Arithmetic Expressions Explanation</vt:lpstr>
      <vt:lpstr>Arithmetic Expressions Explanation</vt:lpstr>
      <vt:lpstr>Arithmetic Expressions Explanation</vt:lpstr>
      <vt:lpstr>How to Evaluate an Expression</vt:lpstr>
      <vt:lpstr>How to Evaluate an Expression</vt:lpstr>
      <vt:lpstr>Check Point #8</vt:lpstr>
      <vt:lpstr>Check Point #9</vt:lpstr>
      <vt:lpstr>2.10. Augmented Assignment Operators</vt:lpstr>
      <vt:lpstr>Augmented Assignment Operators</vt:lpstr>
      <vt:lpstr>Augmented Assignment Operators</vt:lpstr>
      <vt:lpstr>Caution</vt:lpstr>
      <vt:lpstr>Note</vt:lpstr>
      <vt:lpstr>Check Point #10</vt:lpstr>
      <vt:lpstr>2.11. Type Conversions and Rounding</vt:lpstr>
      <vt:lpstr>Type Conversions </vt:lpstr>
      <vt:lpstr>int(…)</vt:lpstr>
      <vt:lpstr>round(…)</vt:lpstr>
      <vt:lpstr>Note</vt:lpstr>
      <vt:lpstr>Note</vt:lpstr>
      <vt:lpstr>Int(...) vs. eval(...)</vt:lpstr>
      <vt:lpstr>Int(...) vs. eval(...)</vt:lpstr>
      <vt:lpstr>str(…)</vt:lpstr>
      <vt:lpstr>Keeping Two Digits After Decimal Points Program 7</vt:lpstr>
      <vt:lpstr>Keeping Two Digits After Decimal Points Phase 1: Problem-solving</vt:lpstr>
      <vt:lpstr>Keeping Two Digits After Decimal Points Phase 1: Problem-solving</vt:lpstr>
      <vt:lpstr>Keeping Two Digits After Decimal Points Phase 1: Problem-solving</vt:lpstr>
      <vt:lpstr>Keeping Two Digits After Decimal Points Phase 2: Implementation</vt:lpstr>
      <vt:lpstr>Keeping Two Digits After Decimal Points Trace The Program Execution</vt:lpstr>
      <vt:lpstr>Keeping Two Digits After Decimal Points Discussion</vt:lpstr>
      <vt:lpstr>Check Point #11</vt:lpstr>
      <vt:lpstr>Check Point #12</vt:lpstr>
      <vt:lpstr>2.12. Case Study: Displaying the Current Time</vt:lpstr>
      <vt:lpstr>Displaying Current Time Program 8</vt:lpstr>
      <vt:lpstr>Displaying Current Time Phase 1: Problem-solving</vt:lpstr>
      <vt:lpstr>Displaying Current Time Phase 1: Problem-solving</vt:lpstr>
      <vt:lpstr>Displaying Current Time Phase 1: Problem-solving</vt:lpstr>
      <vt:lpstr>Displaying Current Time Phase 1: Problem-solving</vt:lpstr>
      <vt:lpstr>Displaying Current Time Phase 1: Problem-solving</vt:lpstr>
      <vt:lpstr>Displaying Current Time Phase 2: Implementation</vt:lpstr>
      <vt:lpstr>Displaying Current Time Trace The Program Execution</vt:lpstr>
      <vt:lpstr>2.13. Software Development Process</vt:lpstr>
      <vt:lpstr>Software Development Process </vt:lpstr>
      <vt:lpstr>Requirement Specification </vt:lpstr>
      <vt:lpstr>System Analysis</vt:lpstr>
      <vt:lpstr>System Design </vt:lpstr>
      <vt:lpstr>IPO </vt:lpstr>
      <vt:lpstr>Implementation </vt:lpstr>
      <vt:lpstr>Testing </vt:lpstr>
      <vt:lpstr>Deployment </vt:lpstr>
      <vt:lpstr>Maintenance </vt:lpstr>
      <vt:lpstr>Example</vt:lpstr>
      <vt:lpstr>Computing Loan Payments Program 9</vt:lpstr>
      <vt:lpstr>Computing Loan Payments Stage 1: Requirements Specification</vt:lpstr>
      <vt:lpstr>Computing Loan Payments Stage 2: System Analysis</vt:lpstr>
      <vt:lpstr>Computing Loan Payments Stage 2: System Analysis</vt:lpstr>
      <vt:lpstr>Computing Loan Payments Stage 2: System Analysis</vt:lpstr>
      <vt:lpstr>Computing Loan Payments Stage 3: System Design</vt:lpstr>
      <vt:lpstr>Computing Loan Payments Stage 3: System Design</vt:lpstr>
      <vt:lpstr>Computing Loan Payments Stage 4: Implementation</vt:lpstr>
      <vt:lpstr>Computing Loan Payments Stage 4: Implementation</vt:lpstr>
      <vt:lpstr>Computing Loan Payments Trace The Program Execution</vt:lpstr>
      <vt:lpstr>Computing Loan Payments Discussion</vt:lpstr>
      <vt:lpstr>Computing Loan Payments Stage 5: Testing</vt:lpstr>
      <vt:lpstr>Computing Loan Payments Stage 5: Testing</vt:lpstr>
      <vt:lpstr>2.14. Case Study: Computing Distances</vt:lpstr>
      <vt:lpstr>Computing Distances Program 10</vt:lpstr>
      <vt:lpstr>Computing Distances Phase 1: Problem-solving</vt:lpstr>
      <vt:lpstr>Computing Distances Phase 1: Problem-solving</vt:lpstr>
      <vt:lpstr>Computing Distances Phase 2: Implementation</vt:lpstr>
      <vt:lpstr>End</vt:lpstr>
      <vt:lpstr>Test Questions</vt:lpstr>
      <vt:lpstr>Programming Exercises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Elementary Programming</dc:title>
  <dc:creator>ajtayeb@kau.edu.sa</dc:creator>
  <cp:lastModifiedBy>HANI JAMAL JAMIL SULAIMANI</cp:lastModifiedBy>
  <cp:revision>953</cp:revision>
  <dcterms:created xsi:type="dcterms:W3CDTF">1995-06-10T17:31:50Z</dcterms:created>
  <dcterms:modified xsi:type="dcterms:W3CDTF">2022-08-24T09:05:41Z</dcterms:modified>
</cp:coreProperties>
</file>