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9"/>
  </p:notesMasterIdLst>
  <p:sldIdLst>
    <p:sldId id="330" r:id="rId2"/>
    <p:sldId id="773" r:id="rId3"/>
    <p:sldId id="774" r:id="rId4"/>
    <p:sldId id="972" r:id="rId5"/>
    <p:sldId id="375" r:id="rId6"/>
    <p:sldId id="775" r:id="rId7"/>
    <p:sldId id="426" r:id="rId8"/>
    <p:sldId id="603" r:id="rId9"/>
    <p:sldId id="791" r:id="rId10"/>
    <p:sldId id="604" r:id="rId11"/>
    <p:sldId id="776" r:id="rId12"/>
    <p:sldId id="784" r:id="rId13"/>
    <p:sldId id="792" r:id="rId14"/>
    <p:sldId id="794" r:id="rId15"/>
    <p:sldId id="663" r:id="rId16"/>
    <p:sldId id="795" r:id="rId17"/>
    <p:sldId id="796" r:id="rId18"/>
    <p:sldId id="797" r:id="rId19"/>
    <p:sldId id="798" r:id="rId20"/>
    <p:sldId id="799" r:id="rId21"/>
    <p:sldId id="800" r:id="rId22"/>
    <p:sldId id="801" r:id="rId23"/>
    <p:sldId id="802" r:id="rId24"/>
    <p:sldId id="803" r:id="rId25"/>
    <p:sldId id="804" r:id="rId26"/>
    <p:sldId id="805" r:id="rId27"/>
    <p:sldId id="806" r:id="rId28"/>
    <p:sldId id="807" r:id="rId29"/>
    <p:sldId id="649" r:id="rId30"/>
    <p:sldId id="650" r:id="rId31"/>
    <p:sldId id="651" r:id="rId32"/>
    <p:sldId id="808" r:id="rId33"/>
    <p:sldId id="809" r:id="rId34"/>
    <p:sldId id="810" r:id="rId35"/>
    <p:sldId id="811" r:id="rId36"/>
    <p:sldId id="812" r:id="rId37"/>
    <p:sldId id="813" r:id="rId38"/>
    <p:sldId id="816" r:id="rId39"/>
    <p:sldId id="815" r:id="rId40"/>
    <p:sldId id="818" r:id="rId41"/>
    <p:sldId id="814" r:id="rId42"/>
    <p:sldId id="819" r:id="rId43"/>
    <p:sldId id="820" r:id="rId44"/>
    <p:sldId id="821" r:id="rId45"/>
    <p:sldId id="822" r:id="rId46"/>
    <p:sldId id="823" r:id="rId47"/>
    <p:sldId id="824" r:id="rId48"/>
    <p:sldId id="825" r:id="rId49"/>
    <p:sldId id="826" r:id="rId50"/>
    <p:sldId id="827" r:id="rId51"/>
    <p:sldId id="829" r:id="rId52"/>
    <p:sldId id="828" r:id="rId53"/>
    <p:sldId id="830" r:id="rId54"/>
    <p:sldId id="831" r:id="rId55"/>
    <p:sldId id="832" r:id="rId56"/>
    <p:sldId id="833" r:id="rId57"/>
    <p:sldId id="834" r:id="rId58"/>
    <p:sldId id="835" r:id="rId59"/>
    <p:sldId id="836" r:id="rId60"/>
    <p:sldId id="837" r:id="rId61"/>
    <p:sldId id="838" r:id="rId62"/>
    <p:sldId id="839" r:id="rId63"/>
    <p:sldId id="840" r:id="rId64"/>
    <p:sldId id="841" r:id="rId65"/>
    <p:sldId id="842" r:id="rId66"/>
    <p:sldId id="843" r:id="rId67"/>
    <p:sldId id="777" r:id="rId68"/>
    <p:sldId id="785" r:id="rId69"/>
    <p:sldId id="844" r:id="rId70"/>
    <p:sldId id="845" r:id="rId71"/>
    <p:sldId id="846" r:id="rId72"/>
    <p:sldId id="847" r:id="rId73"/>
    <p:sldId id="849" r:id="rId74"/>
    <p:sldId id="850" r:id="rId75"/>
    <p:sldId id="851" r:id="rId76"/>
    <p:sldId id="852" r:id="rId77"/>
    <p:sldId id="853" r:id="rId78"/>
    <p:sldId id="854" r:id="rId79"/>
    <p:sldId id="855" r:id="rId80"/>
    <p:sldId id="856" r:id="rId81"/>
    <p:sldId id="857" r:id="rId82"/>
    <p:sldId id="858" r:id="rId83"/>
    <p:sldId id="859" r:id="rId84"/>
    <p:sldId id="861" r:id="rId85"/>
    <p:sldId id="860" r:id="rId86"/>
    <p:sldId id="862" r:id="rId87"/>
    <p:sldId id="863" r:id="rId88"/>
    <p:sldId id="864" r:id="rId89"/>
    <p:sldId id="865" r:id="rId90"/>
    <p:sldId id="885" r:id="rId91"/>
    <p:sldId id="866" r:id="rId92"/>
    <p:sldId id="867" r:id="rId93"/>
    <p:sldId id="868" r:id="rId94"/>
    <p:sldId id="869" r:id="rId95"/>
    <p:sldId id="871" r:id="rId96"/>
    <p:sldId id="778" r:id="rId97"/>
    <p:sldId id="786" r:id="rId98"/>
    <p:sldId id="975" r:id="rId99"/>
    <p:sldId id="976" r:id="rId100"/>
    <p:sldId id="977" r:id="rId101"/>
    <p:sldId id="978" r:id="rId102"/>
    <p:sldId id="979" r:id="rId103"/>
    <p:sldId id="980" r:id="rId104"/>
    <p:sldId id="981" r:id="rId105"/>
    <p:sldId id="983" r:id="rId106"/>
    <p:sldId id="982" r:id="rId107"/>
    <p:sldId id="984" r:id="rId108"/>
    <p:sldId id="985" r:id="rId109"/>
    <p:sldId id="986" r:id="rId110"/>
    <p:sldId id="987" r:id="rId111"/>
    <p:sldId id="988" r:id="rId112"/>
    <p:sldId id="989" r:id="rId113"/>
    <p:sldId id="990" r:id="rId114"/>
    <p:sldId id="991" r:id="rId115"/>
    <p:sldId id="992" r:id="rId116"/>
    <p:sldId id="993" r:id="rId117"/>
    <p:sldId id="994" r:id="rId118"/>
    <p:sldId id="995" r:id="rId119"/>
    <p:sldId id="996" r:id="rId120"/>
    <p:sldId id="997" r:id="rId121"/>
    <p:sldId id="998" r:id="rId122"/>
    <p:sldId id="999" r:id="rId123"/>
    <p:sldId id="1000" r:id="rId124"/>
    <p:sldId id="1001" r:id="rId125"/>
    <p:sldId id="1002" r:id="rId126"/>
    <p:sldId id="1003" r:id="rId127"/>
    <p:sldId id="1004" r:id="rId128"/>
    <p:sldId id="1005" r:id="rId129"/>
    <p:sldId id="1006" r:id="rId130"/>
    <p:sldId id="1007" r:id="rId131"/>
    <p:sldId id="872" r:id="rId132"/>
    <p:sldId id="873" r:id="rId133"/>
    <p:sldId id="874" r:id="rId134"/>
    <p:sldId id="875" r:id="rId135"/>
    <p:sldId id="876" r:id="rId136"/>
    <p:sldId id="877" r:id="rId137"/>
    <p:sldId id="878" r:id="rId138"/>
    <p:sldId id="886" r:id="rId139"/>
    <p:sldId id="879" r:id="rId140"/>
    <p:sldId id="880" r:id="rId141"/>
    <p:sldId id="881" r:id="rId142"/>
    <p:sldId id="882" r:id="rId143"/>
    <p:sldId id="883" r:id="rId144"/>
    <p:sldId id="884" r:id="rId145"/>
    <p:sldId id="779" r:id="rId146"/>
    <p:sldId id="787" r:id="rId147"/>
    <p:sldId id="888" r:id="rId148"/>
    <p:sldId id="889" r:id="rId149"/>
    <p:sldId id="890" r:id="rId150"/>
    <p:sldId id="891" r:id="rId151"/>
    <p:sldId id="780" r:id="rId152"/>
    <p:sldId id="788" r:id="rId153"/>
    <p:sldId id="892" r:id="rId154"/>
    <p:sldId id="900" r:id="rId155"/>
    <p:sldId id="898" r:id="rId156"/>
    <p:sldId id="901" r:id="rId157"/>
    <p:sldId id="1008" r:id="rId158"/>
    <p:sldId id="902" r:id="rId159"/>
    <p:sldId id="903" r:id="rId160"/>
    <p:sldId id="904" r:id="rId161"/>
    <p:sldId id="781" r:id="rId162"/>
    <p:sldId id="789" r:id="rId163"/>
    <p:sldId id="905" r:id="rId164"/>
    <p:sldId id="906" r:id="rId165"/>
    <p:sldId id="919" r:id="rId166"/>
    <p:sldId id="921" r:id="rId167"/>
    <p:sldId id="922" r:id="rId168"/>
    <p:sldId id="923" r:id="rId169"/>
    <p:sldId id="924" r:id="rId170"/>
    <p:sldId id="925" r:id="rId171"/>
    <p:sldId id="926" r:id="rId172"/>
    <p:sldId id="927" r:id="rId173"/>
    <p:sldId id="928" r:id="rId174"/>
    <p:sldId id="929" r:id="rId175"/>
    <p:sldId id="930" r:id="rId176"/>
    <p:sldId id="931" r:id="rId177"/>
    <p:sldId id="932" r:id="rId178"/>
    <p:sldId id="933" r:id="rId179"/>
    <p:sldId id="934" r:id="rId180"/>
    <p:sldId id="935" r:id="rId181"/>
    <p:sldId id="936" r:id="rId182"/>
    <p:sldId id="907" r:id="rId183"/>
    <p:sldId id="908" r:id="rId184"/>
    <p:sldId id="939" r:id="rId185"/>
    <p:sldId id="938" r:id="rId186"/>
    <p:sldId id="940" r:id="rId187"/>
    <p:sldId id="941" r:id="rId188"/>
    <p:sldId id="942" r:id="rId189"/>
    <p:sldId id="943" r:id="rId190"/>
    <p:sldId id="944" r:id="rId191"/>
    <p:sldId id="945" r:id="rId192"/>
    <p:sldId id="946" r:id="rId193"/>
    <p:sldId id="947" r:id="rId194"/>
    <p:sldId id="948" r:id="rId195"/>
    <p:sldId id="949" r:id="rId196"/>
    <p:sldId id="950" r:id="rId197"/>
    <p:sldId id="951" r:id="rId198"/>
    <p:sldId id="952" r:id="rId199"/>
    <p:sldId id="953" r:id="rId200"/>
    <p:sldId id="954" r:id="rId201"/>
    <p:sldId id="955" r:id="rId202"/>
    <p:sldId id="956" r:id="rId203"/>
    <p:sldId id="957" r:id="rId204"/>
    <p:sldId id="909" r:id="rId205"/>
    <p:sldId id="973" r:id="rId206"/>
    <p:sldId id="910" r:id="rId207"/>
    <p:sldId id="911" r:id="rId208"/>
    <p:sldId id="912" r:id="rId209"/>
    <p:sldId id="913" r:id="rId210"/>
    <p:sldId id="914" r:id="rId211"/>
    <p:sldId id="915" r:id="rId212"/>
    <p:sldId id="916" r:id="rId213"/>
    <p:sldId id="917" r:id="rId214"/>
    <p:sldId id="782" r:id="rId215"/>
    <p:sldId id="790" r:id="rId216"/>
    <p:sldId id="962" r:id="rId217"/>
    <p:sldId id="964" r:id="rId218"/>
    <p:sldId id="965" r:id="rId219"/>
    <p:sldId id="963" r:id="rId220"/>
    <p:sldId id="966" r:id="rId221"/>
    <p:sldId id="967" r:id="rId222"/>
    <p:sldId id="968" r:id="rId223"/>
    <p:sldId id="970" r:id="rId224"/>
    <p:sldId id="971" r:id="rId225"/>
    <p:sldId id="600" r:id="rId226"/>
    <p:sldId id="601" r:id="rId227"/>
    <p:sldId id="602" r:id="rId2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k3PISXRfNnhKO6SQdaK8rg==" hashData="EkAFEWoGFS0F+a3Rduss5bq0UqhSyiobstKKt5sdY0J0t7NSSZgemtiy0lSKz2UDWgHnERQ1lcZs97QuE8ZuFg=="/>
  <p:extLst>
    <p:ext uri="{521415D9-36F7-43E2-AB2F-B90AF26B5E84}">
      <p14:sectionLst xmlns:p14="http://schemas.microsoft.com/office/powerpoint/2010/main">
        <p14:section name="Chapter 4 Objectives" id="{7BD87CA5-A61D-4103-BD56-062A2E166110}">
          <p14:sldIdLst>
            <p14:sldId id="330"/>
            <p14:sldId id="773"/>
            <p14:sldId id="774"/>
            <p14:sldId id="972"/>
            <p14:sldId id="375"/>
          </p14:sldIdLst>
        </p14:section>
        <p14:section name="5.1. Motivations" id="{2686F981-7B87-4672-9667-FCEDE6AB57E2}">
          <p14:sldIdLst>
            <p14:sldId id="775"/>
            <p14:sldId id="426"/>
            <p14:sldId id="603"/>
            <p14:sldId id="791"/>
            <p14:sldId id="604"/>
          </p14:sldIdLst>
        </p14:section>
        <p14:section name="5.2. The while Loop" id="{84FD234B-36E1-4C9D-9305-560371A26CE3}">
          <p14:sldIdLst>
            <p14:sldId id="776"/>
            <p14:sldId id="784"/>
            <p14:sldId id="792"/>
            <p14:sldId id="794"/>
            <p14:sldId id="663"/>
            <p14:sldId id="795"/>
            <p14:sldId id="796"/>
            <p14:sldId id="797"/>
            <p14:sldId id="798"/>
            <p14:sldId id="799"/>
            <p14:sldId id="800"/>
            <p14:sldId id="801"/>
            <p14:sldId id="802"/>
            <p14:sldId id="803"/>
            <p14:sldId id="804"/>
            <p14:sldId id="805"/>
            <p14:sldId id="806"/>
            <p14:sldId id="807"/>
            <p14:sldId id="649"/>
            <p14:sldId id="650"/>
            <p14:sldId id="651"/>
            <p14:sldId id="808"/>
            <p14:sldId id="809"/>
            <p14:sldId id="810"/>
            <p14:sldId id="811"/>
            <p14:sldId id="812"/>
            <p14:sldId id="813"/>
            <p14:sldId id="816"/>
            <p14:sldId id="815"/>
            <p14:sldId id="818"/>
            <p14:sldId id="814"/>
            <p14:sldId id="819"/>
            <p14:sldId id="820"/>
            <p14:sldId id="821"/>
            <p14:sldId id="822"/>
            <p14:sldId id="823"/>
            <p14:sldId id="824"/>
            <p14:sldId id="825"/>
            <p14:sldId id="826"/>
            <p14:sldId id="827"/>
            <p14:sldId id="829"/>
            <p14:sldId id="828"/>
            <p14:sldId id="830"/>
            <p14:sldId id="831"/>
            <p14:sldId id="832"/>
            <p14:sldId id="833"/>
            <p14:sldId id="834"/>
            <p14:sldId id="835"/>
            <p14:sldId id="836"/>
            <p14:sldId id="837"/>
            <p14:sldId id="838"/>
            <p14:sldId id="839"/>
            <p14:sldId id="840"/>
            <p14:sldId id="841"/>
            <p14:sldId id="842"/>
            <p14:sldId id="843"/>
          </p14:sldIdLst>
        </p14:section>
        <p14:section name="5.3. The for Loop" id="{F23EB386-780D-4D23-A012-FAE2809717E9}">
          <p14:sldIdLst>
            <p14:sldId id="777"/>
            <p14:sldId id="785"/>
            <p14:sldId id="844"/>
            <p14:sldId id="845"/>
            <p14:sldId id="846"/>
            <p14:sldId id="847"/>
            <p14:sldId id="849"/>
            <p14:sldId id="850"/>
            <p14:sldId id="851"/>
            <p14:sldId id="852"/>
            <p14:sldId id="853"/>
            <p14:sldId id="854"/>
            <p14:sldId id="855"/>
            <p14:sldId id="856"/>
            <p14:sldId id="857"/>
            <p14:sldId id="858"/>
            <p14:sldId id="859"/>
            <p14:sldId id="861"/>
            <p14:sldId id="860"/>
            <p14:sldId id="862"/>
            <p14:sldId id="863"/>
            <p14:sldId id="864"/>
            <p14:sldId id="865"/>
            <p14:sldId id="885"/>
            <p14:sldId id="866"/>
            <p14:sldId id="867"/>
            <p14:sldId id="868"/>
            <p14:sldId id="869"/>
            <p14:sldId id="871"/>
          </p14:sldIdLst>
        </p14:section>
        <p14:section name="5.4. Nested Loops" id="{390D0A42-9830-431A-A357-76F334FEAC62}">
          <p14:sldIdLst>
            <p14:sldId id="778"/>
            <p14:sldId id="786"/>
            <p14:sldId id="975"/>
            <p14:sldId id="976"/>
            <p14:sldId id="977"/>
            <p14:sldId id="978"/>
            <p14:sldId id="979"/>
            <p14:sldId id="980"/>
            <p14:sldId id="981"/>
            <p14:sldId id="983"/>
            <p14:sldId id="982"/>
            <p14:sldId id="984"/>
            <p14:sldId id="985"/>
            <p14:sldId id="986"/>
            <p14:sldId id="987"/>
            <p14:sldId id="988"/>
            <p14:sldId id="989"/>
            <p14:sldId id="990"/>
            <p14:sldId id="991"/>
            <p14:sldId id="992"/>
            <p14:sldId id="993"/>
            <p14:sldId id="994"/>
            <p14:sldId id="995"/>
            <p14:sldId id="996"/>
            <p14:sldId id="997"/>
            <p14:sldId id="998"/>
            <p14:sldId id="999"/>
            <p14:sldId id="1000"/>
            <p14:sldId id="1001"/>
            <p14:sldId id="1002"/>
            <p14:sldId id="1003"/>
            <p14:sldId id="1004"/>
            <p14:sldId id="1005"/>
            <p14:sldId id="1006"/>
            <p14:sldId id="1007"/>
            <p14:sldId id="872"/>
            <p14:sldId id="873"/>
            <p14:sldId id="874"/>
            <p14:sldId id="875"/>
            <p14:sldId id="876"/>
            <p14:sldId id="877"/>
            <p14:sldId id="878"/>
            <p14:sldId id="886"/>
            <p14:sldId id="879"/>
            <p14:sldId id="880"/>
            <p14:sldId id="881"/>
            <p14:sldId id="882"/>
            <p14:sldId id="883"/>
            <p14:sldId id="884"/>
          </p14:sldIdLst>
        </p14:section>
        <p14:section name="5.5. Minimizing Numerical Errors" id="{C6BFD17C-7363-4A28-982F-4FEAFD14E9B6}">
          <p14:sldIdLst>
            <p14:sldId id="779"/>
            <p14:sldId id="787"/>
            <p14:sldId id="888"/>
            <p14:sldId id="889"/>
            <p14:sldId id="890"/>
            <p14:sldId id="891"/>
          </p14:sldIdLst>
        </p14:section>
        <p14:section name="5.6. Case Studies" id="{4C66A9BA-FA76-47CB-8CB5-269A573CD883}">
          <p14:sldIdLst>
            <p14:sldId id="780"/>
            <p14:sldId id="788"/>
            <p14:sldId id="892"/>
            <p14:sldId id="900"/>
            <p14:sldId id="898"/>
            <p14:sldId id="901"/>
            <p14:sldId id="1008"/>
            <p14:sldId id="902"/>
            <p14:sldId id="903"/>
            <p14:sldId id="904"/>
          </p14:sldIdLst>
        </p14:section>
        <p14:section name="5.7. Keywords break and continue" id="{3350E591-337E-4473-91A7-FBA9A3212941}">
          <p14:sldIdLst>
            <p14:sldId id="781"/>
            <p14:sldId id="789"/>
            <p14:sldId id="905"/>
            <p14:sldId id="906"/>
            <p14:sldId id="919"/>
            <p14:sldId id="921"/>
            <p14:sldId id="922"/>
            <p14:sldId id="923"/>
            <p14:sldId id="924"/>
            <p14:sldId id="925"/>
            <p14:sldId id="926"/>
            <p14:sldId id="927"/>
            <p14:sldId id="928"/>
            <p14:sldId id="929"/>
            <p14:sldId id="930"/>
            <p14:sldId id="931"/>
            <p14:sldId id="932"/>
            <p14:sldId id="933"/>
            <p14:sldId id="934"/>
            <p14:sldId id="935"/>
            <p14:sldId id="936"/>
            <p14:sldId id="907"/>
            <p14:sldId id="908"/>
            <p14:sldId id="939"/>
            <p14:sldId id="938"/>
            <p14:sldId id="940"/>
            <p14:sldId id="941"/>
            <p14:sldId id="942"/>
            <p14:sldId id="943"/>
            <p14:sldId id="944"/>
            <p14:sldId id="945"/>
            <p14:sldId id="946"/>
            <p14:sldId id="947"/>
            <p14:sldId id="948"/>
            <p14:sldId id="949"/>
            <p14:sldId id="950"/>
            <p14:sldId id="951"/>
            <p14:sldId id="952"/>
            <p14:sldId id="953"/>
            <p14:sldId id="954"/>
            <p14:sldId id="955"/>
            <p14:sldId id="956"/>
            <p14:sldId id="957"/>
            <p14:sldId id="909"/>
            <p14:sldId id="973"/>
            <p14:sldId id="910"/>
            <p14:sldId id="911"/>
            <p14:sldId id="912"/>
            <p14:sldId id="913"/>
            <p14:sldId id="914"/>
            <p14:sldId id="915"/>
            <p14:sldId id="916"/>
            <p14:sldId id="917"/>
          </p14:sldIdLst>
        </p14:section>
        <p14:section name="5.8. Case Study: Displaying Prime Numbers" id="{B4D60085-A10A-489B-A8A0-64CCF99B1426}">
          <p14:sldIdLst>
            <p14:sldId id="782"/>
            <p14:sldId id="790"/>
            <p14:sldId id="962"/>
            <p14:sldId id="964"/>
            <p14:sldId id="965"/>
            <p14:sldId id="963"/>
            <p14:sldId id="966"/>
            <p14:sldId id="967"/>
            <p14:sldId id="968"/>
            <p14:sldId id="970"/>
            <p14:sldId id="971"/>
          </p14:sldIdLst>
        </p14:section>
        <p14:section name="End" id="{BE2791CC-2CA3-4B45-9CFE-DFBE39309C89}">
          <p14:sldIdLst>
            <p14:sldId id="600"/>
            <p14:sldId id="601"/>
            <p14:sldId id="6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FD9"/>
    <a:srgbClr val="FFFFCC"/>
    <a:srgbClr val="6B9F25"/>
    <a:srgbClr val="3333FF"/>
    <a:srgbClr val="33CC33"/>
    <a:srgbClr val="D9ECFF"/>
    <a:srgbClr val="008000"/>
    <a:srgbClr val="0000FF"/>
    <a:srgbClr val="63A537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81" autoAdjust="0"/>
    <p:restoredTop sz="87012" autoAdjust="0"/>
  </p:normalViewPr>
  <p:slideViewPr>
    <p:cSldViewPr snapToGrid="0">
      <p:cViewPr varScale="1">
        <p:scale>
          <a:sx n="67" d="100"/>
          <a:sy n="67" d="100"/>
        </p:scale>
        <p:origin x="1716" y="66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26" Type="http://schemas.openxmlformats.org/officeDocument/2006/relationships/slide" Target="slides/slide22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16" Type="http://schemas.openxmlformats.org/officeDocument/2006/relationships/slide" Target="slides/slide21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slide" Target="slides/slide196.xml"/><Relationship Id="rId206" Type="http://schemas.openxmlformats.org/officeDocument/2006/relationships/slide" Target="slides/slide205.xml"/><Relationship Id="rId227" Type="http://schemas.openxmlformats.org/officeDocument/2006/relationships/slide" Target="slides/slide22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217" Type="http://schemas.openxmlformats.org/officeDocument/2006/relationships/slide" Target="slides/slide2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12" Type="http://schemas.openxmlformats.org/officeDocument/2006/relationships/slide" Target="slides/slide211.xml"/><Relationship Id="rId233" Type="http://schemas.openxmlformats.org/officeDocument/2006/relationships/tableStyles" Target="tableStyles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2" Type="http://schemas.openxmlformats.org/officeDocument/2006/relationships/slide" Target="slides/slide201.xml"/><Relationship Id="rId207" Type="http://schemas.openxmlformats.org/officeDocument/2006/relationships/slide" Target="slides/slide206.xml"/><Relationship Id="rId223" Type="http://schemas.openxmlformats.org/officeDocument/2006/relationships/slide" Target="slides/slide222.xml"/><Relationship Id="rId228" Type="http://schemas.openxmlformats.org/officeDocument/2006/relationships/slide" Target="slides/slide22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3" Type="http://schemas.openxmlformats.org/officeDocument/2006/relationships/slide" Target="slides/slide212.xml"/><Relationship Id="rId218" Type="http://schemas.openxmlformats.org/officeDocument/2006/relationships/slide" Target="slides/slide217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208" Type="http://schemas.openxmlformats.org/officeDocument/2006/relationships/slide" Target="slides/slide207.xml"/><Relationship Id="rId229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219" Type="http://schemas.openxmlformats.org/officeDocument/2006/relationships/slide" Target="slides/slide21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0" Type="http://schemas.openxmlformats.org/officeDocument/2006/relationships/presProps" Target="presProps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0" Type="http://schemas.openxmlformats.org/officeDocument/2006/relationships/slide" Target="slides/slide219.xml"/><Relationship Id="rId225" Type="http://schemas.openxmlformats.org/officeDocument/2006/relationships/slide" Target="slides/slide224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10" Type="http://schemas.openxmlformats.org/officeDocument/2006/relationships/slide" Target="slides/slide209.xml"/><Relationship Id="rId215" Type="http://schemas.openxmlformats.org/officeDocument/2006/relationships/slide" Target="slides/slide214.xml"/><Relationship Id="rId26" Type="http://schemas.openxmlformats.org/officeDocument/2006/relationships/slide" Target="slides/slide25.xml"/><Relationship Id="rId231" Type="http://schemas.openxmlformats.org/officeDocument/2006/relationships/viewProps" Target="viewProps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D8536-CCD6-4506-AF9C-89FA36900E7D}" type="datetimeFigureOut">
              <a:rPr lang="en-US" smtClean="0"/>
              <a:t>1/5/2022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5864E-7A5F-48DE-85C4-A584977C81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01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5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6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9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0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1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2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3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4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6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7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8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0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1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2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3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8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1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2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C9B6E0E-3217-4A19-A07B-3D01EE0387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FDB8EE8-7C53-490C-9686-35338E0B0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By: Ahmad Tayeb (@ahmad_tayeb)</a:t>
            </a:r>
          </a:p>
          <a:p>
            <a:r>
              <a:rPr lang="en-US" altLang="en-US" dirty="0"/>
              <a:t>https://ajtayeb.kau.edu.sa</a:t>
            </a:r>
          </a:p>
          <a:p>
            <a:endParaRPr lang="en-US" altLang="en-US" dirty="0"/>
          </a:p>
          <a:p>
            <a:r>
              <a:rPr lang="en-US" altLang="en-US" dirty="0"/>
              <a:t>Last Update: 29/8/2020</a:t>
            </a:r>
          </a:p>
          <a:p>
            <a:r>
              <a:rPr lang="en-US" altLang="en-US" dirty="0"/>
              <a:t>Version 2.0</a:t>
            </a:r>
          </a:p>
          <a:p>
            <a:endParaRPr lang="en-US" altLang="en-US" dirty="0"/>
          </a:p>
          <a:p>
            <a:r>
              <a:rPr lang="en-US" altLang="en-US" dirty="0"/>
              <a:t>Textbook:</a:t>
            </a:r>
          </a:p>
          <a:p>
            <a:r>
              <a:rPr lang="en-US" altLang="en-US" dirty="0"/>
              <a:t>Introduction to Programming Using Python, By: Y. Daniel Liang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59095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k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    Perform an action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77834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 * j)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905656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"****"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41053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&gt;=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num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 +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(num,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"xxx"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num *=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i -=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09920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&lt;=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num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 +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(num,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num +=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58080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&gt;=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num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 +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num *=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(num,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"xxx"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i -=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19612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&lt;=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num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i +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(num,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"G"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num +=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40796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Add 0.01, 0.02, ..., 0.99, 1 to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499351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Add 0.01, 0.02, ..., 0.99, 1 to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count +=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# Increase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484130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Add 0.01, 0.02, ..., 0.99, 1 to sum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count 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8530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93954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two integers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first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second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is 1 </a:t>
            </a: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Possible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n1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&lt;= n2: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n2 % k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k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# Next possible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k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greatest common divisor for"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n1,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n2,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gcd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233679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Year 1  -&gt;  10700.0</a:t>
            </a:r>
          </a:p>
          <a:p>
            <a:r>
              <a:rPr lang="en-US" dirty="0"/>
              <a:t>Year 2  -&gt;  11449.0</a:t>
            </a:r>
          </a:p>
          <a:p>
            <a:r>
              <a:rPr lang="en-US" dirty="0"/>
              <a:t>Year 3  -&gt;  12250.43</a:t>
            </a:r>
          </a:p>
          <a:p>
            <a:r>
              <a:rPr lang="en-US" dirty="0"/>
              <a:t>Year 4  -&gt;  13107.9601</a:t>
            </a:r>
          </a:p>
          <a:p>
            <a:r>
              <a:rPr lang="en-US" dirty="0"/>
              <a:t>Year 5  -&gt;  14025.517307000002</a:t>
            </a:r>
          </a:p>
          <a:p>
            <a:r>
              <a:rPr lang="en-US" dirty="0"/>
              <a:t>Year 6  -&gt;  15007.303518490004</a:t>
            </a:r>
          </a:p>
          <a:p>
            <a:r>
              <a:rPr lang="en-US" dirty="0"/>
              <a:t>Year 7  -&gt;  16057.814764784305</a:t>
            </a:r>
          </a:p>
          <a:p>
            <a:r>
              <a:rPr lang="en-US" dirty="0"/>
              <a:t>Year 8  -&gt;  17181.86179831921</a:t>
            </a:r>
          </a:p>
          <a:p>
            <a:r>
              <a:rPr lang="en-US" dirty="0"/>
              <a:t>Year 9  -&gt;  18384.592124201554</a:t>
            </a:r>
          </a:p>
          <a:p>
            <a:r>
              <a:rPr lang="en-US" dirty="0"/>
              <a:t>Year 10  -&gt;  19671.513572895663</a:t>
            </a:r>
          </a:p>
          <a:p>
            <a:r>
              <a:rPr lang="en-US" dirty="0"/>
              <a:t>Year 11  -&gt;  21048.519522998362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1933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25552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10000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20000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year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"Tuition will be doubled in"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year,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"years"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"Tuition will be $"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(tuition,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".2f"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"in"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year,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"years"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71159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254137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05194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31828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34414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87509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582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48371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992325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08300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71844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303817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667448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97603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014263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17939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66774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638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591040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516597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480782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&gt;=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40165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01176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12212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888332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640541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218637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30638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30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70533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98006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151381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225533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86759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66244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894139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858147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27597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42026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449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057830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293740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95059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83945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56451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30599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 &gt;= 2: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factor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factor &lt;= 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% factor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factor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smallest factor other than 1 for"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factor)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4521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 &gt;= 2: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found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factor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factor &lt;= n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not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found: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 % factor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found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factor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smallest factor other than 1 for"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factor)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508247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True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= balance 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"Balance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balance)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B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True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balance = balance 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"Balance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balance)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20888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b Wrong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64039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b Correct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 err="1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 err="1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15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 = 0</a:t>
            </a:r>
          </a:p>
          <a:p>
            <a:r>
              <a:rPr lang="en-US" dirty="0"/>
              <a:t>i = 1</a:t>
            </a:r>
          </a:p>
          <a:p>
            <a:r>
              <a:rPr lang="en-US" dirty="0"/>
              <a:t>while i &lt; 10:</a:t>
            </a:r>
          </a:p>
          <a:p>
            <a:r>
              <a:rPr lang="en-US" dirty="0"/>
              <a:t>    sum = sum +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    i = i + 1</a:t>
            </a:r>
          </a:p>
          <a:p>
            <a:r>
              <a:rPr lang="en-US" dirty="0"/>
              <a:t>print("sum is", sum) # sum is 45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464486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j &gt;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break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j)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01246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j &gt;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j)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15434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Question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number = 0</a:t>
            </a:r>
          </a:p>
          <a:p>
            <a:endParaRPr lang="en-US" dirty="0"/>
          </a:p>
          <a:p>
            <a:r>
              <a:rPr lang="en-US" dirty="0"/>
              <a:t>while number &lt; 20:</a:t>
            </a:r>
          </a:p>
          <a:p>
            <a:r>
              <a:rPr lang="en-US" dirty="0"/>
              <a:t>    number += 1</a:t>
            </a:r>
          </a:p>
          <a:p>
            <a:r>
              <a:rPr lang="en-US" dirty="0"/>
              <a:t>    sum += number</a:t>
            </a:r>
          </a:p>
          <a:p>
            <a:r>
              <a:rPr lang="en-US" dirty="0"/>
              <a:t>    if sum &gt;= 100: </a:t>
            </a:r>
          </a:p>
          <a:p>
            <a:r>
              <a:rPr lang="en-US" dirty="0"/>
              <a:t>        break</a:t>
            </a:r>
          </a:p>
          <a:p>
            <a:endParaRPr lang="en-US" dirty="0"/>
          </a:p>
          <a:p>
            <a:r>
              <a:rPr lang="en-US" dirty="0"/>
              <a:t>print("The number is", number)</a:t>
            </a:r>
          </a:p>
          <a:p>
            <a:r>
              <a:rPr lang="en-US" dirty="0"/>
              <a:t>print("The sum is", sum)</a:t>
            </a:r>
          </a:p>
          <a:p>
            <a:endParaRPr lang="en-US" dirty="0"/>
          </a:p>
          <a:p>
            <a:r>
              <a:rPr lang="en-US" dirty="0"/>
              <a:t># Answer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number = 0</a:t>
            </a:r>
          </a:p>
          <a:p>
            <a:r>
              <a:rPr lang="en-US" dirty="0"/>
              <a:t>stop = False</a:t>
            </a:r>
          </a:p>
          <a:p>
            <a:r>
              <a:rPr lang="en-US" dirty="0"/>
              <a:t>while number &lt; 20 and not stop:</a:t>
            </a:r>
          </a:p>
          <a:p>
            <a:r>
              <a:rPr lang="en-US" dirty="0"/>
              <a:t>    number += 1</a:t>
            </a:r>
          </a:p>
          <a:p>
            <a:r>
              <a:rPr lang="en-US" dirty="0"/>
              <a:t>    sum += number</a:t>
            </a:r>
          </a:p>
          <a:p>
            <a:r>
              <a:rPr lang="en-US" dirty="0"/>
              <a:t>    if sum &gt;= 100:</a:t>
            </a:r>
          </a:p>
          <a:p>
            <a:r>
              <a:rPr lang="en-US" dirty="0"/>
              <a:t>        stop = True</a:t>
            </a:r>
          </a:p>
          <a:p>
            <a:endParaRPr lang="en-US" dirty="0"/>
          </a:p>
          <a:p>
            <a:r>
              <a:rPr lang="en-US" dirty="0"/>
              <a:t>print("The number is", number)</a:t>
            </a:r>
          </a:p>
          <a:p>
            <a:r>
              <a:rPr lang="en-US" dirty="0"/>
              <a:t>print("The sum is", sum)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36711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Question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# Answer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!=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26246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 number to be tested for </a:t>
            </a:r>
            <a:r>
              <a:rPr lang="en-US" altLang="en-US" sz="1200" dirty="0" err="1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first 50 prime numbers are"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NUMBER_OF_PRIMES: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To do it later 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If number is prime, display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count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'5d'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% NUMBER_OF_PRIMES_PER_LINE 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Jump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12966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Test if number is prime</a:t>
            </a:r>
          </a:p>
          <a:p>
            <a:r>
              <a:rPr lang="en-US" dirty="0"/>
              <a:t>divisor = 2</a:t>
            </a:r>
          </a:p>
          <a:p>
            <a:r>
              <a:rPr lang="en-US" dirty="0"/>
              <a:t>while divisor &lt;= number / 2:</a:t>
            </a:r>
          </a:p>
          <a:p>
            <a:r>
              <a:rPr lang="en-US" dirty="0"/>
              <a:t>    if number % divisor == 0:</a:t>
            </a:r>
          </a:p>
          <a:p>
            <a:r>
              <a:rPr lang="en-US" dirty="0"/>
              <a:t>        # If true, the number is not prime</a:t>
            </a:r>
          </a:p>
          <a:p>
            <a:r>
              <a:rPr lang="en-US" dirty="0"/>
              <a:t>        </a:t>
            </a:r>
            <a:r>
              <a:rPr lang="en-US" dirty="0" err="1"/>
              <a:t>isPrime</a:t>
            </a:r>
            <a:r>
              <a:rPr lang="en-US" dirty="0"/>
              <a:t> = False  # Set </a:t>
            </a:r>
            <a:r>
              <a:rPr lang="en-US" dirty="0" err="1"/>
              <a:t>isPrime</a:t>
            </a:r>
            <a:r>
              <a:rPr lang="en-US" dirty="0"/>
              <a:t> to false</a:t>
            </a:r>
          </a:p>
          <a:p>
            <a:r>
              <a:rPr lang="en-US" dirty="0"/>
              <a:t>        break  # Exit the for loop</a:t>
            </a:r>
          </a:p>
          <a:p>
            <a:r>
              <a:rPr lang="en-US" dirty="0"/>
              <a:t>    divisor +=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981812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= 50 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2 # A number to be tested 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count &lt; NUMBER_OF_PRIMES: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True 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the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False  # Set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 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break  # Exit the for loop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If number is prime, display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print(format(number, '5d'), end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Display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print() # Jump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20382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 = 50  # Number of primes to display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NUMBER_OF_PRIMES_PER_LINE = 10 # Display 10 per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0 # Count the number of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2 # A number to be tested 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primeness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print("The first 50 prime numbers are")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Repeatedly find prime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count &lt; NUMBER_OF_PRIMES: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Assume the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True #Is the current number prime?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Test if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divisor =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while divisor &lt;= number / 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number % divisor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If true, the number is not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False  # Set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to false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break  # Exit the for loop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divisor +=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If number is prime, display the prime number and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if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isPrime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count += 1 # Increase the count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print(format(number, '5d'), end = '')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if count % NUMBER_OF_PRIMES_PER_LINE == 0: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# Display the number and advance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print() # Jump to the new line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Check if the next number is prime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+=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9271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 = 0</a:t>
            </a:r>
          </a:p>
          <a:p>
            <a:r>
              <a:rPr lang="en-US" dirty="0"/>
              <a:t>i = 1</a:t>
            </a:r>
          </a:p>
          <a:p>
            <a:r>
              <a:rPr lang="en-US" dirty="0"/>
              <a:t>while i &lt; 10:</a:t>
            </a:r>
          </a:p>
          <a:p>
            <a:r>
              <a:rPr lang="en-US" dirty="0"/>
              <a:t>    sum = sum + </a:t>
            </a:r>
            <a:r>
              <a:rPr lang="en-US" dirty="0" err="1"/>
              <a:t>i</a:t>
            </a:r>
            <a:endParaRPr lang="en-US" dirty="0"/>
          </a:p>
          <a:p>
            <a:r>
              <a:rPr lang="en-US" dirty="0"/>
              <a:t>    i = i + 1</a:t>
            </a:r>
          </a:p>
          <a:p>
            <a:r>
              <a:rPr lang="en-US" dirty="0"/>
              <a:t>print("sum is", sum) # sum is 45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100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&lt;= 100: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print(count)</a:t>
            </a:r>
          </a:p>
          <a:p>
            <a:r>
              <a:rPr lang="en-US" dirty="0"/>
              <a:t>    count = count + 1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23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1. Generate two random single-digit integers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number2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2. If number1 &lt; number2, swap number1 with number2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&lt; number2: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number1, number2 = number2, number1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3. Prompt the student to answer What is number1 - number2?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answer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"What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(number1)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– 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(number2)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"?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4. Repeatedly ask the user the question until it is correct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number1 - number2 != answer: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answer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"Wrong answer. Try again. What is 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(number1)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-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(number2)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"?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5. Print the answer is correct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 got it!"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70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...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53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Generate a random number to be guessed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"Guess a magic number between 0 and 100"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142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True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94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Generate a random number to be guessed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"Guess a magic number between 0 and 100"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while True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(number))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011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 value that doesn't meet the loop condition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!=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2140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Generate a random number to be guessed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"Guess a magic number between 0 and 100"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!=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0921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 random</a:t>
            </a:r>
          </a:p>
          <a:p>
            <a:r>
              <a:rPr lang="en-US" dirty="0"/>
              <a:t>import time</a:t>
            </a:r>
          </a:p>
          <a:p>
            <a:endParaRPr lang="en-US" dirty="0"/>
          </a:p>
          <a:p>
            <a:r>
              <a:rPr lang="en-US" dirty="0" err="1"/>
              <a:t>correctCount</a:t>
            </a:r>
            <a:r>
              <a:rPr lang="en-US" dirty="0"/>
              <a:t> = 0 # Count the number of correct answers</a:t>
            </a:r>
          </a:p>
          <a:p>
            <a:r>
              <a:rPr lang="en-US" dirty="0"/>
              <a:t>count = 0 # Count the number of questions</a:t>
            </a:r>
          </a:p>
          <a:p>
            <a:r>
              <a:rPr lang="en-US" dirty="0"/>
              <a:t>NUMBER_OF_QUESTIONS = 5 # Constant</a:t>
            </a:r>
          </a:p>
          <a:p>
            <a:endParaRPr lang="en-US" dirty="0"/>
          </a:p>
          <a:p>
            <a:r>
              <a:rPr lang="en-US" dirty="0" err="1"/>
              <a:t>startTime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start time</a:t>
            </a:r>
          </a:p>
          <a:p>
            <a:endParaRPr lang="en-US" dirty="0"/>
          </a:p>
          <a:p>
            <a:r>
              <a:rPr lang="en-US" dirty="0"/>
              <a:t>while count &lt; NUMBER_OF_QUESTIONS:</a:t>
            </a:r>
          </a:p>
          <a:p>
            <a:r>
              <a:rPr lang="en-US" dirty="0"/>
              <a:t>    # 1. Generate two random single-digit integers</a:t>
            </a:r>
          </a:p>
          <a:p>
            <a:r>
              <a:rPr lang="en-US" dirty="0"/>
              <a:t>    number1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r>
              <a:rPr lang="en-US" dirty="0"/>
              <a:t>    number2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endParaRPr lang="en-US" dirty="0"/>
          </a:p>
          <a:p>
            <a:r>
              <a:rPr lang="en-US" dirty="0"/>
              <a:t>    # 2. If number1 &lt; number2, swap number1 with number2</a:t>
            </a:r>
          </a:p>
          <a:p>
            <a:r>
              <a:rPr lang="en-US" dirty="0"/>
              <a:t>    if number1 &lt; number2:</a:t>
            </a:r>
          </a:p>
          <a:p>
            <a:r>
              <a:rPr lang="en-US" dirty="0"/>
              <a:t>        number1, number2 = number2, number1</a:t>
            </a:r>
          </a:p>
          <a:p>
            <a:endParaRPr lang="en-US" dirty="0"/>
          </a:p>
          <a:p>
            <a:r>
              <a:rPr lang="en-US" dirty="0"/>
              <a:t>    # 3. Prompt the student to answer "what is number1 - number2?" </a:t>
            </a:r>
          </a:p>
          <a:p>
            <a:r>
              <a:rPr lang="en-US" dirty="0"/>
              <a:t>    answer = eval(input("What is " + str(number1) + " - " + </a:t>
            </a:r>
          </a:p>
          <a:p>
            <a:r>
              <a:rPr lang="en-US" dirty="0"/>
              <a:t>        str(number2) + "? "))</a:t>
            </a:r>
          </a:p>
          <a:p>
            <a:endParaRPr lang="en-US" dirty="0"/>
          </a:p>
          <a:p>
            <a:r>
              <a:rPr lang="en-US" dirty="0"/>
              <a:t>    # 5. Grade the answer and display the result</a:t>
            </a:r>
          </a:p>
          <a:p>
            <a:r>
              <a:rPr lang="en-US" dirty="0"/>
              <a:t>    if number1 - number2 == answer:</a:t>
            </a:r>
          </a:p>
          <a:p>
            <a:r>
              <a:rPr lang="en-US" dirty="0"/>
              <a:t>        print("You are correct!")</a:t>
            </a:r>
          </a:p>
          <a:p>
            <a:r>
              <a:rPr lang="en-US" dirty="0"/>
              <a:t>        </a:t>
            </a:r>
            <a:r>
              <a:rPr lang="en-US" dirty="0" err="1"/>
              <a:t>correctCount</a:t>
            </a:r>
            <a:r>
              <a:rPr lang="en-US" dirty="0"/>
              <a:t> += 1</a:t>
            </a:r>
          </a:p>
          <a:p>
            <a:r>
              <a:rPr lang="en-US" dirty="0"/>
              <a:t>    else:</a:t>
            </a:r>
          </a:p>
          <a:p>
            <a:r>
              <a:rPr lang="en-US" dirty="0"/>
              <a:t>        print("Your answer is wrong.\n", number1, "-",</a:t>
            </a:r>
          </a:p>
          <a:p>
            <a:r>
              <a:rPr lang="en-US" dirty="0"/>
              <a:t>            number2, "should be", (number1 - number2))</a:t>
            </a:r>
          </a:p>
          <a:p>
            <a:endParaRPr lang="en-US" dirty="0"/>
          </a:p>
          <a:p>
            <a:r>
              <a:rPr lang="en-US" dirty="0"/>
              <a:t>    # Increase the count</a:t>
            </a:r>
          </a:p>
          <a:p>
            <a:r>
              <a:rPr lang="en-US" dirty="0"/>
              <a:t>    count += 1</a:t>
            </a:r>
          </a:p>
          <a:p>
            <a:endParaRPr lang="en-US" dirty="0"/>
          </a:p>
          <a:p>
            <a:r>
              <a:rPr lang="en-US" dirty="0" err="1"/>
              <a:t>endTime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end time</a:t>
            </a:r>
          </a:p>
          <a:p>
            <a:r>
              <a:rPr lang="en-US" dirty="0" err="1"/>
              <a:t>testTime</a:t>
            </a:r>
            <a:r>
              <a:rPr lang="en-US" dirty="0"/>
              <a:t> = int(</a:t>
            </a:r>
            <a:r>
              <a:rPr lang="en-US" dirty="0" err="1"/>
              <a:t>endTime</a:t>
            </a:r>
            <a:r>
              <a:rPr lang="en-US" dirty="0"/>
              <a:t> - </a:t>
            </a:r>
            <a:r>
              <a:rPr lang="en-US" dirty="0" err="1"/>
              <a:t>startTime</a:t>
            </a:r>
            <a:r>
              <a:rPr lang="en-US" dirty="0"/>
              <a:t>) # Get test time</a:t>
            </a:r>
          </a:p>
          <a:p>
            <a:r>
              <a:rPr lang="en-US" dirty="0"/>
              <a:t>print("Correct count is", </a:t>
            </a:r>
            <a:r>
              <a:rPr lang="en-US" dirty="0" err="1"/>
              <a:t>correctCount</a:t>
            </a:r>
            <a:r>
              <a:rPr lang="en-US" dirty="0"/>
              <a:t>, "out of", </a:t>
            </a:r>
          </a:p>
          <a:p>
            <a:r>
              <a:rPr lang="en-US" dirty="0"/>
              <a:t>    NUMBER_OF_QUESTIONS, "\</a:t>
            </a:r>
            <a:r>
              <a:rPr lang="en-US" dirty="0" err="1"/>
              <a:t>nTest</a:t>
            </a:r>
            <a:r>
              <a:rPr lang="en-US" dirty="0"/>
              <a:t> time is", </a:t>
            </a:r>
            <a:r>
              <a:rPr lang="en-US" dirty="0" err="1"/>
              <a:t>testTime</a:t>
            </a:r>
            <a:r>
              <a:rPr lang="en-US" dirty="0"/>
              <a:t>, "seconds")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4293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 random</a:t>
            </a:r>
          </a:p>
          <a:p>
            <a:r>
              <a:rPr lang="en-US" dirty="0"/>
              <a:t>import time</a:t>
            </a:r>
          </a:p>
          <a:p>
            <a:endParaRPr lang="en-US" dirty="0"/>
          </a:p>
          <a:p>
            <a:r>
              <a:rPr lang="en-US" dirty="0" err="1"/>
              <a:t>correctCount</a:t>
            </a:r>
            <a:r>
              <a:rPr lang="en-US" dirty="0"/>
              <a:t> = 0 # Count the number of correct answers</a:t>
            </a:r>
          </a:p>
          <a:p>
            <a:r>
              <a:rPr lang="en-US" dirty="0"/>
              <a:t>count = 0 # Count the number of questions</a:t>
            </a:r>
          </a:p>
          <a:p>
            <a:r>
              <a:rPr lang="en-US" dirty="0"/>
              <a:t>NUMBER_OF_QUESTIONS = 5 # Constant</a:t>
            </a:r>
          </a:p>
          <a:p>
            <a:endParaRPr lang="en-US" dirty="0"/>
          </a:p>
          <a:p>
            <a:r>
              <a:rPr lang="en-US" dirty="0" err="1"/>
              <a:t>startTime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start time</a:t>
            </a:r>
          </a:p>
          <a:p>
            <a:endParaRPr lang="en-US" dirty="0"/>
          </a:p>
          <a:p>
            <a:r>
              <a:rPr lang="en-US" dirty="0"/>
              <a:t>while count &lt; NUMBER_OF_QUESTIONS:</a:t>
            </a:r>
          </a:p>
          <a:p>
            <a:r>
              <a:rPr lang="en-US" dirty="0"/>
              <a:t>    # 1. Generate two random single-digit integers</a:t>
            </a:r>
          </a:p>
          <a:p>
            <a:r>
              <a:rPr lang="en-US" dirty="0"/>
              <a:t>    number1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r>
              <a:rPr lang="en-US" dirty="0"/>
              <a:t>    number2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endParaRPr lang="en-US" dirty="0"/>
          </a:p>
          <a:p>
            <a:r>
              <a:rPr lang="en-US" dirty="0"/>
              <a:t>    # 2. If number1 &lt; number2, swap number1 with number2</a:t>
            </a:r>
          </a:p>
          <a:p>
            <a:r>
              <a:rPr lang="en-US" dirty="0"/>
              <a:t>    if number1 &lt; number2:</a:t>
            </a:r>
          </a:p>
          <a:p>
            <a:r>
              <a:rPr lang="en-US" dirty="0"/>
              <a:t>        number1, number2 = number2, number1</a:t>
            </a:r>
          </a:p>
          <a:p>
            <a:endParaRPr lang="en-US" dirty="0"/>
          </a:p>
          <a:p>
            <a:r>
              <a:rPr lang="en-US" dirty="0"/>
              <a:t>    # 3. Prompt the student to answer "what is number1 - number2?" </a:t>
            </a:r>
          </a:p>
          <a:p>
            <a:r>
              <a:rPr lang="en-US" dirty="0"/>
              <a:t>    answer = eval(input("What is " + str(number1) + " - " + </a:t>
            </a:r>
          </a:p>
          <a:p>
            <a:r>
              <a:rPr lang="en-US" dirty="0"/>
              <a:t>        str(number2) + "? "))</a:t>
            </a:r>
          </a:p>
          <a:p>
            <a:endParaRPr lang="en-US" dirty="0"/>
          </a:p>
          <a:p>
            <a:r>
              <a:rPr lang="en-US" dirty="0"/>
              <a:t>    # 5. Grade the answer and display the result</a:t>
            </a:r>
          </a:p>
          <a:p>
            <a:r>
              <a:rPr lang="en-US" dirty="0"/>
              <a:t>    if number1 - number2 == answer:</a:t>
            </a:r>
          </a:p>
          <a:p>
            <a:r>
              <a:rPr lang="en-US" dirty="0"/>
              <a:t>        print("You are correct!")</a:t>
            </a:r>
          </a:p>
          <a:p>
            <a:r>
              <a:rPr lang="en-US" dirty="0"/>
              <a:t>        </a:t>
            </a:r>
            <a:r>
              <a:rPr lang="en-US" dirty="0" err="1"/>
              <a:t>correctCount</a:t>
            </a:r>
            <a:r>
              <a:rPr lang="en-US" dirty="0"/>
              <a:t> += 1</a:t>
            </a:r>
          </a:p>
          <a:p>
            <a:r>
              <a:rPr lang="en-US" dirty="0"/>
              <a:t>    else:</a:t>
            </a:r>
          </a:p>
          <a:p>
            <a:r>
              <a:rPr lang="en-US" dirty="0"/>
              <a:t>        print("Your answer is wrong.\n", number1, "-",</a:t>
            </a:r>
          </a:p>
          <a:p>
            <a:r>
              <a:rPr lang="en-US" dirty="0"/>
              <a:t>            number2, "should be", (number1 - number2))</a:t>
            </a:r>
          </a:p>
          <a:p>
            <a:endParaRPr lang="en-US" dirty="0"/>
          </a:p>
          <a:p>
            <a:r>
              <a:rPr lang="en-US" dirty="0"/>
              <a:t>    # Increase the count</a:t>
            </a:r>
          </a:p>
          <a:p>
            <a:r>
              <a:rPr lang="en-US" dirty="0"/>
              <a:t>    count += 1</a:t>
            </a:r>
          </a:p>
          <a:p>
            <a:endParaRPr lang="en-US" dirty="0"/>
          </a:p>
          <a:p>
            <a:r>
              <a:rPr lang="en-US" dirty="0" err="1"/>
              <a:t>endTime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end time</a:t>
            </a:r>
          </a:p>
          <a:p>
            <a:r>
              <a:rPr lang="en-US" dirty="0" err="1"/>
              <a:t>testTime</a:t>
            </a:r>
            <a:r>
              <a:rPr lang="en-US" dirty="0"/>
              <a:t> = int(</a:t>
            </a:r>
            <a:r>
              <a:rPr lang="en-US" dirty="0" err="1"/>
              <a:t>endTime</a:t>
            </a:r>
            <a:r>
              <a:rPr lang="en-US" dirty="0"/>
              <a:t> - </a:t>
            </a:r>
            <a:r>
              <a:rPr lang="en-US" dirty="0" err="1"/>
              <a:t>startTime</a:t>
            </a:r>
            <a:r>
              <a:rPr lang="en-US" dirty="0"/>
              <a:t>) # Get test time</a:t>
            </a:r>
          </a:p>
          <a:p>
            <a:r>
              <a:rPr lang="en-US" dirty="0"/>
              <a:t>print("Correct count is", </a:t>
            </a:r>
            <a:r>
              <a:rPr lang="en-US" dirty="0" err="1"/>
              <a:t>correctCount</a:t>
            </a:r>
            <a:r>
              <a:rPr lang="en-US" dirty="0"/>
              <a:t>, "out of", </a:t>
            </a:r>
          </a:p>
          <a:p>
            <a:r>
              <a:rPr lang="en-US" dirty="0"/>
              <a:t>    NUMBER_OF_QUESTIONS, "\</a:t>
            </a:r>
            <a:r>
              <a:rPr lang="en-US" dirty="0" err="1"/>
              <a:t>nTest</a:t>
            </a:r>
            <a:r>
              <a:rPr lang="en-US" dirty="0"/>
              <a:t> time is", </a:t>
            </a:r>
            <a:r>
              <a:rPr lang="en-US" dirty="0" err="1"/>
              <a:t>testTime</a:t>
            </a:r>
            <a:r>
              <a:rPr lang="en-US" dirty="0"/>
              <a:t>, "seconds")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1767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Execute the loop body once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confirmation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 to continue and N to quit: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6011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Execute the loop body once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confirmation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 to continue and N to quit: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589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 random</a:t>
            </a:r>
          </a:p>
          <a:p>
            <a:r>
              <a:rPr lang="en-US" dirty="0"/>
              <a:t>import time</a:t>
            </a:r>
          </a:p>
          <a:p>
            <a:endParaRPr lang="en-US" dirty="0"/>
          </a:p>
          <a:p>
            <a:r>
              <a:rPr lang="en-US" dirty="0" err="1"/>
              <a:t>correctCount</a:t>
            </a:r>
            <a:r>
              <a:rPr lang="en-US" dirty="0"/>
              <a:t> = 0 # Count the number of correct answers</a:t>
            </a:r>
          </a:p>
          <a:p>
            <a:r>
              <a:rPr lang="en-US" dirty="0"/>
              <a:t>count = 0 # Count the number of questions</a:t>
            </a:r>
          </a:p>
          <a:p>
            <a:endParaRPr lang="en-US" dirty="0"/>
          </a:p>
          <a:p>
            <a:r>
              <a:rPr lang="en-US" dirty="0" err="1"/>
              <a:t>startTime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start time</a:t>
            </a:r>
          </a:p>
          <a:p>
            <a:endParaRPr lang="en-US" dirty="0"/>
          </a:p>
          <a:p>
            <a:r>
              <a:rPr lang="en-US" dirty="0"/>
              <a:t>continueLoop = 'Y' # User confirmation flag</a:t>
            </a:r>
          </a:p>
          <a:p>
            <a:r>
              <a:rPr lang="en-US" dirty="0"/>
              <a:t>while continueLoop == 'Y':</a:t>
            </a:r>
          </a:p>
          <a:p>
            <a:r>
              <a:rPr lang="en-US" dirty="0"/>
              <a:t>    # 1. Generate two random single-digit integers</a:t>
            </a:r>
          </a:p>
          <a:p>
            <a:r>
              <a:rPr lang="en-US" dirty="0"/>
              <a:t>    number1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r>
              <a:rPr lang="en-US" dirty="0"/>
              <a:t>    number2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endParaRPr lang="en-US" dirty="0"/>
          </a:p>
          <a:p>
            <a:r>
              <a:rPr lang="en-US" dirty="0"/>
              <a:t>    # 2. If number1 &lt; number2, swap number1 with number2</a:t>
            </a:r>
          </a:p>
          <a:p>
            <a:r>
              <a:rPr lang="en-US" dirty="0"/>
              <a:t>    if number1 &lt; number2:</a:t>
            </a:r>
          </a:p>
          <a:p>
            <a:r>
              <a:rPr lang="en-US" dirty="0"/>
              <a:t>        number1, number2 = number2, number1</a:t>
            </a:r>
          </a:p>
          <a:p>
            <a:endParaRPr lang="en-US" dirty="0"/>
          </a:p>
          <a:p>
            <a:r>
              <a:rPr lang="en-US" dirty="0"/>
              <a:t>    # 3. Prompt the student to answer "what is number1 - number2?"</a:t>
            </a:r>
          </a:p>
          <a:p>
            <a:r>
              <a:rPr lang="en-US" dirty="0"/>
              <a:t>    answer = eval(input("What is " + str(number1) + " - " +</a:t>
            </a:r>
          </a:p>
          <a:p>
            <a:r>
              <a:rPr lang="en-US" dirty="0"/>
              <a:t>        str(number2) + "? "))</a:t>
            </a:r>
          </a:p>
          <a:p>
            <a:endParaRPr lang="en-US" dirty="0"/>
          </a:p>
          <a:p>
            <a:r>
              <a:rPr lang="en-US" dirty="0"/>
              <a:t>    # 5. Grade the answer and display the result</a:t>
            </a:r>
          </a:p>
          <a:p>
            <a:r>
              <a:rPr lang="en-US" dirty="0"/>
              <a:t>    if number1 - number2 == answer:</a:t>
            </a:r>
          </a:p>
          <a:p>
            <a:r>
              <a:rPr lang="en-US" dirty="0"/>
              <a:t>        print("You are correct!")</a:t>
            </a:r>
          </a:p>
          <a:p>
            <a:r>
              <a:rPr lang="en-US" dirty="0"/>
              <a:t>        </a:t>
            </a:r>
            <a:r>
              <a:rPr lang="en-US" dirty="0" err="1"/>
              <a:t>correctCount</a:t>
            </a:r>
            <a:r>
              <a:rPr lang="en-US" dirty="0"/>
              <a:t> += 1</a:t>
            </a:r>
          </a:p>
          <a:p>
            <a:r>
              <a:rPr lang="en-US" dirty="0"/>
              <a:t>    else:</a:t>
            </a:r>
          </a:p>
          <a:p>
            <a:r>
              <a:rPr lang="en-US" dirty="0"/>
              <a:t>        print("Your answer is wrong.\n", number1, "-",</a:t>
            </a:r>
          </a:p>
          <a:p>
            <a:r>
              <a:rPr lang="en-US" dirty="0"/>
              <a:t>            number2, "should be", (number1 - number2))</a:t>
            </a:r>
          </a:p>
          <a:p>
            <a:endParaRPr lang="en-US" dirty="0"/>
          </a:p>
          <a:p>
            <a:r>
              <a:rPr lang="en-US" dirty="0"/>
              <a:t>    # Increase the count</a:t>
            </a:r>
          </a:p>
          <a:p>
            <a:r>
              <a:rPr lang="en-US" dirty="0"/>
              <a:t>    count += 1</a:t>
            </a:r>
          </a:p>
          <a:p>
            <a:endParaRPr lang="en-US" dirty="0"/>
          </a:p>
          <a:p>
            <a:r>
              <a:rPr lang="en-US" dirty="0"/>
              <a:t>    # Prompt the user for confirmation</a:t>
            </a:r>
          </a:p>
          <a:p>
            <a:r>
              <a:rPr lang="en-US" dirty="0"/>
              <a:t>    continueLoop = input("Enter Y to continue and N to quit: ")</a:t>
            </a:r>
          </a:p>
          <a:p>
            <a:r>
              <a:rPr lang="en-US" dirty="0"/>
              <a:t>    print() # To insert a new line</a:t>
            </a:r>
          </a:p>
          <a:p>
            <a:endParaRPr lang="en-US" dirty="0"/>
          </a:p>
          <a:p>
            <a:r>
              <a:rPr lang="en-US" dirty="0" err="1"/>
              <a:t>endTime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end time</a:t>
            </a:r>
          </a:p>
          <a:p>
            <a:r>
              <a:rPr lang="en-US" dirty="0" err="1"/>
              <a:t>testTime</a:t>
            </a:r>
            <a:r>
              <a:rPr lang="en-US" dirty="0"/>
              <a:t> = int(</a:t>
            </a:r>
            <a:r>
              <a:rPr lang="en-US" dirty="0" err="1"/>
              <a:t>endTime</a:t>
            </a:r>
            <a:r>
              <a:rPr lang="en-US" dirty="0"/>
              <a:t> - </a:t>
            </a:r>
            <a:r>
              <a:rPr lang="en-US" dirty="0" err="1"/>
              <a:t>startTime</a:t>
            </a:r>
            <a:r>
              <a:rPr lang="en-US" dirty="0"/>
              <a:t>) # Get test time</a:t>
            </a:r>
          </a:p>
          <a:p>
            <a:r>
              <a:rPr lang="en-US" dirty="0"/>
              <a:t>print("Correct count is", </a:t>
            </a:r>
            <a:r>
              <a:rPr lang="en-US" dirty="0" err="1"/>
              <a:t>correctCount</a:t>
            </a:r>
            <a:r>
              <a:rPr lang="en-US" dirty="0"/>
              <a:t>, "out of",</a:t>
            </a:r>
          </a:p>
          <a:p>
            <a:r>
              <a:rPr lang="en-US" dirty="0"/>
              <a:t>    count, "\</a:t>
            </a:r>
            <a:r>
              <a:rPr lang="en-US" dirty="0" err="1"/>
              <a:t>nTest</a:t>
            </a:r>
            <a:r>
              <a:rPr lang="en-US" dirty="0"/>
              <a:t> time is", </a:t>
            </a:r>
            <a:r>
              <a:rPr lang="en-US" dirty="0" err="1"/>
              <a:t>testTime</a:t>
            </a:r>
            <a:r>
              <a:rPr lang="en-US" dirty="0"/>
              <a:t>, "seconds")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26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100: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1793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import random</a:t>
            </a:r>
          </a:p>
          <a:p>
            <a:r>
              <a:rPr lang="en-US" dirty="0"/>
              <a:t>import time</a:t>
            </a:r>
          </a:p>
          <a:p>
            <a:endParaRPr lang="en-US" dirty="0"/>
          </a:p>
          <a:p>
            <a:r>
              <a:rPr lang="en-US" dirty="0" err="1"/>
              <a:t>correctCount</a:t>
            </a:r>
            <a:r>
              <a:rPr lang="en-US" dirty="0"/>
              <a:t> = 0 # Count the number of correct answers</a:t>
            </a:r>
          </a:p>
          <a:p>
            <a:r>
              <a:rPr lang="en-US" dirty="0"/>
              <a:t>count = 0 # Count the number of questions</a:t>
            </a:r>
          </a:p>
          <a:p>
            <a:endParaRPr lang="en-US" dirty="0"/>
          </a:p>
          <a:p>
            <a:r>
              <a:rPr lang="en-US" dirty="0" err="1"/>
              <a:t>startTime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start time</a:t>
            </a:r>
          </a:p>
          <a:p>
            <a:endParaRPr lang="en-US" dirty="0"/>
          </a:p>
          <a:p>
            <a:r>
              <a:rPr lang="en-US" dirty="0"/>
              <a:t>continueLoop = 'Y' # User confirmation flag</a:t>
            </a:r>
          </a:p>
          <a:p>
            <a:r>
              <a:rPr lang="en-US" dirty="0"/>
              <a:t>while continueLoop == 'Y':</a:t>
            </a:r>
          </a:p>
          <a:p>
            <a:r>
              <a:rPr lang="en-US" dirty="0"/>
              <a:t>    # 1. Generate two random single-digit integers</a:t>
            </a:r>
          </a:p>
          <a:p>
            <a:r>
              <a:rPr lang="en-US" dirty="0"/>
              <a:t>    number1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r>
              <a:rPr lang="en-US" dirty="0"/>
              <a:t>    number2 = </a:t>
            </a:r>
            <a:r>
              <a:rPr lang="en-US" dirty="0" err="1"/>
              <a:t>random.randint</a:t>
            </a:r>
            <a:r>
              <a:rPr lang="en-US" dirty="0"/>
              <a:t>(0, 9)</a:t>
            </a:r>
          </a:p>
          <a:p>
            <a:endParaRPr lang="en-US" dirty="0"/>
          </a:p>
          <a:p>
            <a:r>
              <a:rPr lang="en-US" dirty="0"/>
              <a:t>    # 2. If number1 &lt; number2, swap number1 with number2</a:t>
            </a:r>
          </a:p>
          <a:p>
            <a:r>
              <a:rPr lang="en-US" dirty="0"/>
              <a:t>    if number1 &lt; number2:</a:t>
            </a:r>
          </a:p>
          <a:p>
            <a:r>
              <a:rPr lang="en-US" dirty="0"/>
              <a:t>        number1, number2 = number2, number1</a:t>
            </a:r>
          </a:p>
          <a:p>
            <a:endParaRPr lang="en-US" dirty="0"/>
          </a:p>
          <a:p>
            <a:r>
              <a:rPr lang="en-US" dirty="0"/>
              <a:t>    # 3. Prompt the student to answer "what is number1 - number2?"</a:t>
            </a:r>
          </a:p>
          <a:p>
            <a:r>
              <a:rPr lang="en-US" dirty="0"/>
              <a:t>    answer = eval(input("What is " + str(number1) + " - " +</a:t>
            </a:r>
          </a:p>
          <a:p>
            <a:r>
              <a:rPr lang="en-US" dirty="0"/>
              <a:t>        str(number2) + "? "))</a:t>
            </a:r>
          </a:p>
          <a:p>
            <a:endParaRPr lang="en-US" dirty="0"/>
          </a:p>
          <a:p>
            <a:r>
              <a:rPr lang="en-US" dirty="0"/>
              <a:t>    # 5. Grade the answer and display the result</a:t>
            </a:r>
          </a:p>
          <a:p>
            <a:r>
              <a:rPr lang="en-US" dirty="0"/>
              <a:t>    if number1 - number2 == answer:</a:t>
            </a:r>
          </a:p>
          <a:p>
            <a:r>
              <a:rPr lang="en-US" dirty="0"/>
              <a:t>        print("You are correct!")</a:t>
            </a:r>
          </a:p>
          <a:p>
            <a:r>
              <a:rPr lang="en-US" dirty="0"/>
              <a:t>        </a:t>
            </a:r>
            <a:r>
              <a:rPr lang="en-US" dirty="0" err="1"/>
              <a:t>correctCount</a:t>
            </a:r>
            <a:r>
              <a:rPr lang="en-US" dirty="0"/>
              <a:t> += 1</a:t>
            </a:r>
          </a:p>
          <a:p>
            <a:r>
              <a:rPr lang="en-US" dirty="0"/>
              <a:t>    else:</a:t>
            </a:r>
          </a:p>
          <a:p>
            <a:r>
              <a:rPr lang="en-US" dirty="0"/>
              <a:t>        print("Your answer is wrong.\n", number1, "-",</a:t>
            </a:r>
          </a:p>
          <a:p>
            <a:r>
              <a:rPr lang="en-US" dirty="0"/>
              <a:t>            number2, "should be", (number1 - number2))</a:t>
            </a:r>
          </a:p>
          <a:p>
            <a:endParaRPr lang="en-US" dirty="0"/>
          </a:p>
          <a:p>
            <a:r>
              <a:rPr lang="en-US" dirty="0"/>
              <a:t>    # Increase the count</a:t>
            </a:r>
          </a:p>
          <a:p>
            <a:r>
              <a:rPr lang="en-US" dirty="0"/>
              <a:t>    count += 1</a:t>
            </a:r>
          </a:p>
          <a:p>
            <a:endParaRPr lang="en-US" dirty="0"/>
          </a:p>
          <a:p>
            <a:r>
              <a:rPr lang="en-US" dirty="0"/>
              <a:t>    # Prompt the user for confirmation</a:t>
            </a:r>
          </a:p>
          <a:p>
            <a:r>
              <a:rPr lang="en-US" dirty="0"/>
              <a:t>    continueLoop = input("Enter Y to continue and N to quit: ")</a:t>
            </a:r>
          </a:p>
          <a:p>
            <a:r>
              <a:rPr lang="en-US" dirty="0"/>
              <a:t>    print() # To insert a new line</a:t>
            </a:r>
          </a:p>
          <a:p>
            <a:endParaRPr lang="en-US" dirty="0"/>
          </a:p>
          <a:p>
            <a:r>
              <a:rPr lang="en-US" dirty="0" err="1"/>
              <a:t>endTime</a:t>
            </a:r>
            <a:r>
              <a:rPr lang="en-US" dirty="0"/>
              <a:t> = </a:t>
            </a:r>
            <a:r>
              <a:rPr lang="en-US" dirty="0" err="1"/>
              <a:t>time.time</a:t>
            </a:r>
            <a:r>
              <a:rPr lang="en-US" dirty="0"/>
              <a:t>() # Get end time</a:t>
            </a:r>
          </a:p>
          <a:p>
            <a:r>
              <a:rPr lang="en-US" dirty="0" err="1"/>
              <a:t>testTime</a:t>
            </a:r>
            <a:r>
              <a:rPr lang="en-US" dirty="0"/>
              <a:t> = int(</a:t>
            </a:r>
            <a:r>
              <a:rPr lang="en-US" dirty="0" err="1"/>
              <a:t>endTime</a:t>
            </a:r>
            <a:r>
              <a:rPr lang="en-US" dirty="0"/>
              <a:t> - </a:t>
            </a:r>
            <a:r>
              <a:rPr lang="en-US" dirty="0" err="1"/>
              <a:t>startTime</a:t>
            </a:r>
            <a:r>
              <a:rPr lang="en-US" dirty="0"/>
              <a:t>) # Get test time</a:t>
            </a:r>
          </a:p>
          <a:p>
            <a:r>
              <a:rPr lang="en-US" dirty="0"/>
              <a:t>print("Correct count is", </a:t>
            </a:r>
            <a:r>
              <a:rPr lang="en-US" dirty="0" err="1"/>
              <a:t>correctCount</a:t>
            </a:r>
            <a:r>
              <a:rPr lang="en-US" dirty="0"/>
              <a:t>, "out of",</a:t>
            </a:r>
          </a:p>
          <a:p>
            <a:r>
              <a:rPr lang="en-US" dirty="0"/>
              <a:t>    count, "\</a:t>
            </a:r>
            <a:r>
              <a:rPr lang="en-US" dirty="0" err="1"/>
              <a:t>nTest</a:t>
            </a:r>
            <a:r>
              <a:rPr lang="en-US" dirty="0"/>
              <a:t> time is", </a:t>
            </a:r>
            <a:r>
              <a:rPr lang="en-US" dirty="0" err="1"/>
              <a:t>testTime</a:t>
            </a:r>
            <a:r>
              <a:rPr lang="en-US" dirty="0"/>
              <a:t>, "seconds")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334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data = eval(input("Enter an integer (the input exits " +</a:t>
            </a:r>
          </a:p>
          <a:p>
            <a:r>
              <a:rPr lang="en-US" dirty="0"/>
              <a:t>    "if the input is 0): "))</a:t>
            </a:r>
          </a:p>
          <a:p>
            <a:endParaRPr lang="en-US" dirty="0"/>
          </a:p>
          <a:p>
            <a:r>
              <a:rPr lang="en-US" dirty="0"/>
              <a:t># Keep reading data until the input is 0</a:t>
            </a:r>
          </a:p>
          <a:p>
            <a:r>
              <a:rPr lang="en-US" dirty="0"/>
              <a:t>sum = 0</a:t>
            </a:r>
          </a:p>
          <a:p>
            <a:r>
              <a:rPr lang="en-US" dirty="0"/>
              <a:t>while data != 0:</a:t>
            </a:r>
          </a:p>
          <a:p>
            <a:r>
              <a:rPr lang="en-US" dirty="0"/>
              <a:t>    sum += data</a:t>
            </a:r>
          </a:p>
          <a:p>
            <a:endParaRPr lang="en-US" dirty="0"/>
          </a:p>
          <a:p>
            <a:r>
              <a:rPr lang="en-US" dirty="0"/>
              <a:t>    data = eval(input("Enter an integer (the input exits " +</a:t>
            </a:r>
          </a:p>
          <a:p>
            <a:r>
              <a:rPr lang="en-US" dirty="0"/>
              <a:t>        "if the input is 0): "))</a:t>
            </a:r>
          </a:p>
          <a:p>
            <a:endParaRPr lang="en-US" dirty="0"/>
          </a:p>
          <a:p>
            <a:r>
              <a:rPr lang="en-US" dirty="0"/>
              <a:t>print("The sum is", sum)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9538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 !=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No guarantee item will be 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item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item -=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4098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 !=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endParaRPr lang="en-US" altLang="en-US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+= item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item -=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(sum)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925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100:</a:t>
            </a:r>
          </a:p>
          <a:p>
            <a:r>
              <a:rPr lang="en-US" dirty="0"/>
              <a:t>    # Point A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+= 1</a:t>
            </a:r>
          </a:p>
          <a:p>
            <a:r>
              <a:rPr lang="en-US" dirty="0"/>
              <a:t>    # Point B</a:t>
            </a:r>
          </a:p>
          <a:p>
            <a:r>
              <a:rPr lang="en-US" dirty="0"/>
              <a:t>    </a:t>
            </a:r>
          </a:p>
          <a:p>
            <a:r>
              <a:rPr lang="en-US" dirty="0"/>
              <a:t># Point 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4913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Generate a random number to be guessed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random.randint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"Guess a magic number between 0 and 100"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-1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 value that doesn't meet the loop condition</a:t>
            </a: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!=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guess the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your guess: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==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"Yes, the number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 err="1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elif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 &gt; number: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high"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"Your guess is too low"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2067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  <a:p>
            <a:r>
              <a:rPr lang="en-US" dirty="0"/>
              <a:t># B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i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r>
              <a:rPr lang="en-US" dirty="0"/>
              <a:t># C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558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 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!=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&gt; max: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max 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"max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max)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"number"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3904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loop-control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#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Adjust loop-control variable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8177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loop-control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Adjust loop-control variable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sequence: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67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100: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9257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sequence: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846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92916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2726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49198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4166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99859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2452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4440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6719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245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83396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873658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6172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96246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 ..."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i)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"... 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215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range(start, stop, step)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5440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"v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7772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  <a:b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"v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6067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9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"v ="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v)</a:t>
            </a: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1758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"v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1701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6.5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"v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89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08130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range(2)</a:t>
            </a:r>
          </a:p>
          <a:p>
            <a:endParaRPr lang="ar-SA" dirty="0"/>
          </a:p>
          <a:p>
            <a:r>
              <a:rPr lang="en-US" dirty="0"/>
              <a:t>range(2,3)</a:t>
            </a:r>
          </a:p>
          <a:p>
            <a:endParaRPr lang="ar-SA" dirty="0"/>
          </a:p>
          <a:p>
            <a:r>
              <a:rPr lang="en-US" dirty="0"/>
              <a:t>range(2,-3)</a:t>
            </a:r>
          </a:p>
          <a:p>
            <a:endParaRPr lang="ar-SA" dirty="0"/>
          </a:p>
          <a:p>
            <a:r>
              <a:rPr lang="en-US" dirty="0"/>
              <a:t>range(2,-3,-1)</a:t>
            </a:r>
          </a:p>
          <a:p>
            <a:endParaRPr lang="ar-SA" dirty="0"/>
          </a:p>
          <a:p>
            <a:r>
              <a:rPr lang="en-US" dirty="0"/>
              <a:t>range(2, 2)</a:t>
            </a:r>
          </a:p>
          <a:p>
            <a:endParaRPr lang="ar-SA" dirty="0"/>
          </a:p>
          <a:p>
            <a:r>
              <a:rPr lang="en-US" dirty="0"/>
              <a:t>range(1, 2, 2)</a:t>
            </a:r>
          </a:p>
          <a:p>
            <a:endParaRPr lang="ar-SA" dirty="0"/>
          </a:p>
          <a:p>
            <a:r>
              <a:rPr lang="en-US" dirty="0"/>
              <a:t>range(2, 2, -1)</a:t>
            </a:r>
          </a:p>
          <a:p>
            <a:endParaRPr lang="ar-SA" dirty="0"/>
          </a:p>
          <a:p>
            <a:r>
              <a:rPr lang="en-US" dirty="0"/>
              <a:t>range(5, 2, -1)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0252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ar-SA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number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+= number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"count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count)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15552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Question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= sum + i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Answer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&lt;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1001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= sum +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="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73575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Question: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&lt;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= sum +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# Answer: 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142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sum = sum + i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"sum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sum)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76880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# 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latin typeface="Arial" panose="020B0604020202020204" pitchFamily="34" charset="0"/>
            </a:endParaRPr>
          </a:p>
          <a:p>
            <a:r>
              <a:rPr lang="en-US" dirty="0"/>
              <a:t># B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(n):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(count)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C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n: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19290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"Start"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"----- x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x,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"-----"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"y ="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y)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"End"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568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1597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069263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8640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794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3294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581316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18498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8953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981116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84548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1069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97509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109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040813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0854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14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72784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4720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87081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213889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835724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85352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21802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87745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05803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800475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77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count = 0</a:t>
            </a:r>
          </a:p>
          <a:p>
            <a:r>
              <a:rPr lang="en-US" dirty="0"/>
              <a:t>while count &lt; 2:</a:t>
            </a:r>
          </a:p>
          <a:p>
            <a:r>
              <a:rPr lang="en-US" dirty="0"/>
              <a:t>    print("Programming is fun!")</a:t>
            </a:r>
          </a:p>
          <a:p>
            <a:r>
              <a:rPr lang="en-US" dirty="0"/>
              <a:t>    count = count + 1</a:t>
            </a:r>
          </a:p>
          <a:p>
            <a:r>
              <a:rPr lang="en-US" dirty="0"/>
              <a:t>print("Done")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699811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987241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84523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8742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6889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98979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581851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98126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91710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j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&lt; i: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(j, </a:t>
            </a:r>
            <a:r>
              <a:rPr lang="en-US" altLang="en-US" sz="1200" dirty="0">
                <a:solidFill>
                  <a:srgbClr val="66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j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010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         Multiplication Table"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Display the number title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 |"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  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j,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Jump to the new line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"-----------------------------------------"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Display table body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"|"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j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Display the product and align properly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format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(i * j,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'4d'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),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66009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end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''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kumimoji="0" lang="en-US" altLang="en-US" sz="1200" u="none" strike="noStrike" cap="none" normalizeH="0" baseline="0" dirty="0">
                <a:ln>
                  <a:noFill/>
                </a:ln>
                <a:solidFill>
                  <a:srgbClr val="8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# Jump to the new line</a:t>
            </a:r>
            <a:endParaRPr kumimoji="0" lang="en-US" altLang="en-US" sz="120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05864E-7A5F-48DE-85C4-A584977C8116}" type="slidenum">
              <a:rPr lang="en-US" smtClean="0"/>
              <a:t>134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798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346474-3DAD-418F-99CD-1D8A693FCBCF}"/>
              </a:ext>
            </a:extLst>
          </p:cNvPr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C8A424-8329-4235-B957-FAF1845AACE8}"/>
              </a:ext>
            </a:extLst>
          </p:cNvPr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740" y="3183624"/>
            <a:ext cx="8380520" cy="192273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740" y="5236867"/>
            <a:ext cx="838052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646272"/>
            <a:ext cx="1854203" cy="187517"/>
          </a:xfrm>
        </p:spPr>
        <p:txBody>
          <a:bodyPr/>
          <a:lstStyle/>
          <a:p>
            <a:fld id="{E45F63A7-D2CD-413D-AD6D-050DC20CCA6A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646272"/>
            <a:ext cx="3617103" cy="187517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646272"/>
            <a:ext cx="984019" cy="18751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381740" y="5106357"/>
            <a:ext cx="8380520" cy="1828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42FE38F-A080-4F8C-A2EE-EF4B731E7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5" y="195071"/>
            <a:ext cx="8495930" cy="211336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CDCBD9-F8BE-4F0E-9C52-E2B0F5FB019A}"/>
              </a:ext>
            </a:extLst>
          </p:cNvPr>
          <p:cNvCxnSpPr>
            <a:cxnSpLocks/>
          </p:cNvCxnSpPr>
          <p:nvPr/>
        </p:nvCxnSpPr>
        <p:spPr>
          <a:xfrm flipH="1" flipV="1">
            <a:off x="35512" y="2"/>
            <a:ext cx="3809" cy="685799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AE1EE2-4846-41F9-AC6B-D9834B0B3586}"/>
              </a:ext>
            </a:extLst>
          </p:cNvPr>
          <p:cNvCxnSpPr>
            <a:cxnSpLocks/>
          </p:cNvCxnSpPr>
          <p:nvPr/>
        </p:nvCxnSpPr>
        <p:spPr>
          <a:xfrm flipV="1">
            <a:off x="9104678" y="1"/>
            <a:ext cx="0" cy="685799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479CEC-A510-4FBA-B849-4EE03495CA48}"/>
              </a:ext>
            </a:extLst>
          </p:cNvPr>
          <p:cNvCxnSpPr>
            <a:cxnSpLocks/>
          </p:cNvCxnSpPr>
          <p:nvPr/>
        </p:nvCxnSpPr>
        <p:spPr>
          <a:xfrm>
            <a:off x="0" y="28438"/>
            <a:ext cx="9141790" cy="9301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1204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C0752-AE33-49F5-B16A-2E5BCBA729FF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75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5D91E-85A6-4996-AF97-E29808F40ECF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65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_Title and_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4B7A1-89B8-4CC2-B07B-47D119F92A94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15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25825D-8311-46C7-99B5-B67EDB7C94C9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7706945-D259-4A4E-8043-6F262CDA1D6F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0E04-FB3D-4964-A671-B7DBADDFC91A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381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7CA6B-CDC0-4B57-858E-FE2FEA676102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53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5A0C-381D-4DAE-BB54-76C2DF9DDF35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93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BF0AA-EA59-43FF-B021-20099A81E901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4836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515796C-C976-4F5F-862E-8D682ACF9C9D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BA6E66D-5447-47BD-A6D5-1EF292B7DDD2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93777-5BBD-43E7-ADA8-38F4CA01FFFC}" type="datetime1">
              <a:rPr lang="en-US" smtClean="0"/>
              <a:t>1/5/2022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322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E554E037-06C4-4B7A-A332-90C5BFB7699D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 cap="none">
                <a:solidFill>
                  <a:schemeClr val="tx2"/>
                </a:solidFill>
              </a:defRPr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55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E7D4-4315-4256-B99E-B1F14CD5EE7B}" type="datetime1">
              <a:rPr lang="en-US" smtClean="0"/>
              <a:t>1/5/2022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89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AA4A4-0159-49FE-8734-F00DF6A0EC5A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366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9BB5C-3F29-4862-A3E2-A0DC62FFDD98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725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D40CD3A-F49E-4FF4-BB7A-51C9F5D27EDC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380D83-8D43-4709-9520-6924239D06D6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58526-1A72-41BB-BFDC-D3C7C7C3230C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737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16AE0-F86F-472F-B9E3-E062330E5787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734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E6A90-A95A-4844-8F2A-74245E2CCF54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918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9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8693B-EF7C-432E-A649-A5C0826A5E74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D2542-5A33-4E2C-863D-145C3564062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743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ED7BD-C9CF-4699-8094-15487F5849D3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9EAA3A6-8930-4E04-BD7A-70348C3D3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8851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E1FAF-96BC-4F54-B145-B190342FDBF5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E125C-DA19-42DA-8C07-FA8039F5119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1484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3E809-E9CA-4103-8ADD-D3B47DFC0DDC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8729288-CC54-4647-B966-CF553EF1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364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D9872-ACC6-4C61-B855-CC7A002309E0}" type="datetime1">
              <a:rPr lang="en-US" smtClean="0"/>
              <a:t>1/5/2022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FF6332-602A-4C2A-BD1E-7565ECDF5B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808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eckPoin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3136-5F09-4DFB-A6F8-43DD5A201C87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E1459-023C-4CE0-AEEC-5450F8A52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71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t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CD16C-90A4-418F-AC4A-DE4973ECFB67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95A7A2-86C3-43C2-8CD6-7FC03438819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16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ution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B9311-3997-4342-88D8-B5E889AFF1B0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18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member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27DBD-4595-48BF-9B53-27145FB5FC3B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67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portan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7C29F-873D-4808-BF9F-AE982FBD3EEF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7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2C334-3EBB-4354-A1A6-64AC6486C544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0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8D365-7393-41EA-A147-B9777E966F33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none"/>
            </a:lvl1pPr>
          </a:lstStyle>
          <a:p>
            <a:r>
              <a:rPr lang="en-US"/>
              <a:t>1 of 33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80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129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646272"/>
            <a:ext cx="18542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3177C99-23EA-4EBC-8318-585476A1F727}" type="datetime1">
              <a:rPr lang="en-US" smtClean="0"/>
              <a:t>1/5/2022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646272"/>
            <a:ext cx="36171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cap="all" baseline="0">
                <a:solidFill>
                  <a:srgbClr val="FFFFFF"/>
                </a:solidFill>
              </a:defRPr>
            </a:lvl1pPr>
          </a:lstStyle>
          <a:p>
            <a:r>
              <a:rPr lang="en-US" cap="none"/>
              <a:t>1 of 33</a:t>
            </a:r>
            <a:endParaRPr lang="en-US" cap="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646272"/>
            <a:ext cx="984019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bg1"/>
                </a:solidFill>
              </a:defRPr>
            </a:lvl1pPr>
          </a:lstStyle>
          <a:p>
            <a:fld id="{F3E9C4B0-9109-4B6A-816F-B8FB191BD5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37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59" r:id="rId6"/>
    <p:sldLayoutId id="2147483760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  <p:sldLayoutId id="2147483751" r:id="rId21"/>
    <p:sldLayoutId id="2147483752" r:id="rId22"/>
    <p:sldLayoutId id="2147483753" r:id="rId23"/>
    <p:sldLayoutId id="2147483754" r:id="rId24"/>
    <p:sldLayoutId id="2147483755" r:id="rId25"/>
    <p:sldLayoutId id="2147483756" r:id="rId26"/>
    <p:sldLayoutId id="2147483757" r:id="rId27"/>
    <p:sldLayoutId id="2147483758" r:id="rId28"/>
  </p:sldLayoutIdLst>
  <p:hf hd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b="0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74320" algn="justLow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152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B0ZJhPWHtmU" TargetMode="External"/><Relationship Id="rId13" Type="http://schemas.openxmlformats.org/officeDocument/2006/relationships/slide" Target="slide32.xml"/><Relationship Id="rId18" Type="http://schemas.openxmlformats.org/officeDocument/2006/relationships/slide" Target="slide55.xml"/><Relationship Id="rId3" Type="http://schemas.openxmlformats.org/officeDocument/2006/relationships/hyperlink" Target="https://youtu.be/Z1bz2wngNJk" TargetMode="External"/><Relationship Id="rId21" Type="http://schemas.openxmlformats.org/officeDocument/2006/relationships/slide" Target="slide2.xml"/><Relationship Id="rId7" Type="http://schemas.openxmlformats.org/officeDocument/2006/relationships/hyperlink" Target="https://youtu.be/K_PQxGIrkrQ" TargetMode="External"/><Relationship Id="rId12" Type="http://schemas.openxmlformats.org/officeDocument/2006/relationships/slide" Target="slide28.xml"/><Relationship Id="rId17" Type="http://schemas.openxmlformats.org/officeDocument/2006/relationships/slide" Target="slide51.xml"/><Relationship Id="rId2" Type="http://schemas.openxmlformats.org/officeDocument/2006/relationships/notesSlide" Target="../notesSlides/notesSlide5.xml"/><Relationship Id="rId16" Type="http://schemas.openxmlformats.org/officeDocument/2006/relationships/slide" Target="slide50.xml"/><Relationship Id="rId20" Type="http://schemas.openxmlformats.org/officeDocument/2006/relationships/slide" Target="slide6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pjtqClo07U4" TargetMode="External"/><Relationship Id="rId11" Type="http://schemas.openxmlformats.org/officeDocument/2006/relationships/slide" Target="slide25.xml"/><Relationship Id="rId5" Type="http://schemas.openxmlformats.org/officeDocument/2006/relationships/hyperlink" Target="https://youtu.be/QZsty_FFw_4" TargetMode="External"/><Relationship Id="rId15" Type="http://schemas.openxmlformats.org/officeDocument/2006/relationships/slide" Target="slide45.xml"/><Relationship Id="rId23" Type="http://schemas.openxmlformats.org/officeDocument/2006/relationships/image" Target="../media/image17.png"/><Relationship Id="rId10" Type="http://schemas.openxmlformats.org/officeDocument/2006/relationships/slide" Target="slide15.xml"/><Relationship Id="rId19" Type="http://schemas.openxmlformats.org/officeDocument/2006/relationships/slide" Target="slide56.xml"/><Relationship Id="rId4" Type="http://schemas.openxmlformats.org/officeDocument/2006/relationships/image" Target="../media/image13.png"/><Relationship Id="rId9" Type="http://schemas.openxmlformats.org/officeDocument/2006/relationships/hyperlink" Target="https://youtu.be/818Kl5n_qDQ" TargetMode="External"/><Relationship Id="rId14" Type="http://schemas.openxmlformats.org/officeDocument/2006/relationships/slide" Target="slide44.xml"/><Relationship Id="rId22" Type="http://schemas.openxmlformats.org/officeDocument/2006/relationships/image" Target="../media/image16.png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9.png"/></Relationships>
</file>

<file path=ppt/slides/_rels/slide1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20.png"/></Relationships>
</file>

<file path=ppt/slides/_rels/slide1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6.xml"/><Relationship Id="rId4" Type="http://schemas.openxmlformats.org/officeDocument/2006/relationships/image" Target="../media/image14.png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6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6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MultiplicationTable#main.py" TargetMode="External"/><Relationship Id="rId5" Type="http://schemas.openxmlformats.org/officeDocument/2006/relationships/slide" Target="slide96.xml"/><Relationship Id="rId4" Type="http://schemas.openxmlformats.org/officeDocument/2006/relationships/image" Target="../media/image14.png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6.xml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6.xml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96.xml"/><Relationship Id="rId5" Type="http://schemas.openxmlformats.org/officeDocument/2006/relationships/image" Target="../media/image32.png"/><Relationship Id="rId4" Type="http://schemas.openxmlformats.org/officeDocument/2006/relationships/image" Target="../media/image14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96.xml"/><Relationship Id="rId4" Type="http://schemas.openxmlformats.org/officeDocument/2006/relationships/image" Target="../media/image14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slide" Target="slide96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96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7.png"/><Relationship Id="rId4" Type="http://schemas.openxmlformats.org/officeDocument/2006/relationships/hyperlink" Target="https://youtu.be/MXMNdPjK7FM" TargetMode="Externa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5.xml"/></Relationships>
</file>

<file path=ppt/slides/_rels/slide1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TestSum#main.py" TargetMode="External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5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5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TestSumFixWithWhileLoop#main.py" TargetMode="External"/><Relationship Id="rId5" Type="http://schemas.openxmlformats.org/officeDocument/2006/relationships/slide" Target="slide145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1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TestSumFixWithForLoop#main.py" TargetMode="Externa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5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slide" Target="slide2.xml"/><Relationship Id="rId2" Type="http://schemas.openxmlformats.org/officeDocument/2006/relationships/hyperlink" Target="https://youtu.be/pe3WIEWf-4A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156.xml"/><Relationship Id="rId5" Type="http://schemas.openxmlformats.org/officeDocument/2006/relationships/slide" Target="slide152.xml"/><Relationship Id="rId4" Type="http://schemas.openxmlformats.org/officeDocument/2006/relationships/hyperlink" Target="https://youtu.be/l4dF2v2M4YU" TargetMode="External"/><Relationship Id="rId9" Type="http://schemas.openxmlformats.org/officeDocument/2006/relationships/image" Target="../media/image17.png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1.xml"/><Relationship Id="rId4" Type="http://schemas.openxmlformats.org/officeDocument/2006/relationships/image" Target="../media/image22.png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1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1.xml"/></Relationships>
</file>

<file path=ppt/slides/_rels/slide1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GreatestCommonDivisor#main.py" TargetMode="Externa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51.xml"/><Relationship Id="rId4" Type="http://schemas.openxmlformats.org/officeDocument/2006/relationships/image" Target="../media/image14.png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5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1.xml"/><Relationship Id="rId4" Type="http://schemas.openxmlformats.org/officeDocument/2006/relationships/image" Target="../media/image14.pn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1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FutureTuition#main.py" TargetMode="Externa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61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13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slide" Target="slide165.xml"/><Relationship Id="rId12" Type="http://schemas.openxmlformats.org/officeDocument/2006/relationships/slide" Target="slide2.xml"/><Relationship Id="rId2" Type="http://schemas.openxmlformats.org/officeDocument/2006/relationships/hyperlink" Target="https://youtu.be/VGot6EpUzNw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163.xml"/><Relationship Id="rId11" Type="http://schemas.openxmlformats.org/officeDocument/2006/relationships/slide" Target="slide207.xml"/><Relationship Id="rId5" Type="http://schemas.openxmlformats.org/officeDocument/2006/relationships/hyperlink" Target="https://youtu.be/d07PuyuU6vI" TargetMode="External"/><Relationship Id="rId10" Type="http://schemas.openxmlformats.org/officeDocument/2006/relationships/slide" Target="slide204.xml"/><Relationship Id="rId4" Type="http://schemas.openxmlformats.org/officeDocument/2006/relationships/hyperlink" Target="https://youtu.be/vFIFKDTZNY8" TargetMode="External"/><Relationship Id="rId9" Type="http://schemas.openxmlformats.org/officeDocument/2006/relationships/slide" Target="slide184.xml"/><Relationship Id="rId14" Type="http://schemas.openxmlformats.org/officeDocument/2006/relationships/image" Target="../media/image17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1.xml"/><Relationship Id="rId4" Type="http://schemas.openxmlformats.org/officeDocument/2006/relationships/image" Target="../media/image33.png"/></Relationships>
</file>

<file path=ppt/slides/_rels/slide163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Break#main.py" TargetMode="External"/><Relationship Id="rId3" Type="http://schemas.openxmlformats.org/officeDocument/2006/relationships/slide" Target="slide2.xml"/><Relationship Id="rId7" Type="http://schemas.openxmlformats.org/officeDocument/2006/relationships/slide" Target="slide161.xml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64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Break#main.py" TargetMode="External"/><Relationship Id="rId3" Type="http://schemas.openxmlformats.org/officeDocument/2006/relationships/slide" Target="slide2.xml"/><Relationship Id="rId7" Type="http://schemas.openxmlformats.org/officeDocument/2006/relationships/slide" Target="slide161.xml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65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66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67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68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69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170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1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2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4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5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6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7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8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79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180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81.xml.rels><?xml version="1.0" encoding="UTF-8" standalone="yes"?>
<Relationships xmlns="http://schemas.openxmlformats.org/package/2006/relationships"><Relationship Id="rId8" Type="http://schemas.openxmlformats.org/officeDocument/2006/relationships/slide" Target="slide182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6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61.xml"/></Relationships>
</file>

<file path=ppt/slides/_rels/slide182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Continue#main.py" TargetMode="External"/><Relationship Id="rId3" Type="http://schemas.openxmlformats.org/officeDocument/2006/relationships/image" Target="../media/image22.png"/><Relationship Id="rId7" Type="http://schemas.openxmlformats.org/officeDocument/2006/relationships/slide" Target="slide161.xml"/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4.png"/><Relationship Id="rId4" Type="http://schemas.openxmlformats.org/officeDocument/2006/relationships/slide" Target="slide2.xml"/><Relationship Id="rId9" Type="http://schemas.openxmlformats.org/officeDocument/2006/relationships/image" Target="../media/image18.png"/></Relationships>
</file>

<file path=ppt/slides/_rels/slide183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Continue#main.py" TargetMode="External"/><Relationship Id="rId3" Type="http://schemas.openxmlformats.org/officeDocument/2006/relationships/slide" Target="slide2.xml"/><Relationship Id="rId7" Type="http://schemas.openxmlformats.org/officeDocument/2006/relationships/slide" Target="slide161.xml"/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1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1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1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pe3WIEWf-4A" TargetMode="External"/><Relationship Id="rId13" Type="http://schemas.openxmlformats.org/officeDocument/2006/relationships/slide" Target="slide67.xml"/><Relationship Id="rId18" Type="http://schemas.openxmlformats.org/officeDocument/2006/relationships/slide" Target="slide214.xml"/><Relationship Id="rId3" Type="http://schemas.openxmlformats.org/officeDocument/2006/relationships/image" Target="../media/image13.png"/><Relationship Id="rId21" Type="http://schemas.openxmlformats.org/officeDocument/2006/relationships/slide" Target="slide227.xml"/><Relationship Id="rId7" Type="http://schemas.openxmlformats.org/officeDocument/2006/relationships/hyperlink" Target="https://youtu.be/MXMNdPjK7FM" TargetMode="External"/><Relationship Id="rId12" Type="http://schemas.openxmlformats.org/officeDocument/2006/relationships/slide" Target="slide11.xml"/><Relationship Id="rId17" Type="http://schemas.openxmlformats.org/officeDocument/2006/relationships/slide" Target="slide161.xml"/><Relationship Id="rId2" Type="http://schemas.openxmlformats.org/officeDocument/2006/relationships/hyperlink" Target="https://youtu.be/VwS6poV8RIw" TargetMode="External"/><Relationship Id="rId16" Type="http://schemas.openxmlformats.org/officeDocument/2006/relationships/slide" Target="slide151.xml"/><Relationship Id="rId20" Type="http://schemas.openxmlformats.org/officeDocument/2006/relationships/slide" Target="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youtu.be/-ZFW4GHZW5w" TargetMode="External"/><Relationship Id="rId11" Type="http://schemas.openxmlformats.org/officeDocument/2006/relationships/slide" Target="slide6.xml"/><Relationship Id="rId5" Type="http://schemas.openxmlformats.org/officeDocument/2006/relationships/hyperlink" Target="https://youtu.be/Pha72WD8sbo" TargetMode="External"/><Relationship Id="rId15" Type="http://schemas.openxmlformats.org/officeDocument/2006/relationships/slide" Target="slide145.xml"/><Relationship Id="rId10" Type="http://schemas.openxmlformats.org/officeDocument/2006/relationships/hyperlink" Target="https://youtu.be/HE_cWQwFcxs" TargetMode="External"/><Relationship Id="rId19" Type="http://schemas.openxmlformats.org/officeDocument/2006/relationships/slide" Target="slide3.xml"/><Relationship Id="rId4" Type="http://schemas.openxmlformats.org/officeDocument/2006/relationships/hyperlink" Target="https://youtu.be/Z1bz2wngNJk" TargetMode="External"/><Relationship Id="rId9" Type="http://schemas.openxmlformats.org/officeDocument/2006/relationships/hyperlink" Target="https://youtu.be/VGot6EpUzNw" TargetMode="External"/><Relationship Id="rId14" Type="http://schemas.openxmlformats.org/officeDocument/2006/relationships/slide" Target="slide9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2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20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20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20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2.png"/><Relationship Id="rId7" Type="http://schemas.openxmlformats.org/officeDocument/2006/relationships/slide" Target="slide2.xml"/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04.xml"/><Relationship Id="rId5" Type="http://schemas.openxmlformats.org/officeDocument/2006/relationships/image" Target="../media/image23.png"/><Relationship Id="rId4" Type="http://schemas.openxmlformats.org/officeDocument/2006/relationships/slide" Target="slide183.xml"/><Relationship Id="rId9" Type="http://schemas.openxmlformats.org/officeDocument/2006/relationships/slide" Target="slide161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61.xml"/><Relationship Id="rId4" Type="http://schemas.openxmlformats.org/officeDocument/2006/relationships/image" Target="../media/image14.png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WithoutBreakOrContinue#main.py" TargetMode="External"/><Relationship Id="rId5" Type="http://schemas.openxmlformats.org/officeDocument/2006/relationships/slide" Target="slide161.xml"/><Relationship Id="rId4" Type="http://schemas.openxmlformats.org/officeDocument/2006/relationships/image" Target="../media/image14.png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1.xml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61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212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Break#main.py" TargetMode="External"/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pl.it/@AhmadTayebKAU/CPIT110Chapter5TestBreakWithoutBreak#main.py" TargetMode="External"/><Relationship Id="rId5" Type="http://schemas.openxmlformats.org/officeDocument/2006/relationships/slide" Target="slide161.xml"/><Relationship Id="rId4" Type="http://schemas.openxmlformats.org/officeDocument/2006/relationships/image" Target="../media/image14.png"/></Relationships>
</file>

<file path=ppt/slides/_rels/slide213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5TestContinueWithoutContinue#main.py" TargetMode="External"/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pl.it/@AhmadTayebKAU/CPIT110Chapter5TestContinue#main.py" TargetMode="External"/><Relationship Id="rId5" Type="http://schemas.openxmlformats.org/officeDocument/2006/relationships/slide" Target="slide161.xml"/><Relationship Id="rId4" Type="http://schemas.openxmlformats.org/officeDocument/2006/relationships/image" Target="../media/image14.png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slide" Target="slide224.xml"/><Relationship Id="rId7" Type="http://schemas.openxmlformats.org/officeDocument/2006/relationships/image" Target="../media/image17.png"/><Relationship Id="rId2" Type="http://schemas.openxmlformats.org/officeDocument/2006/relationships/slide" Target="slide21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HE_cWQwFcxs" TargetMode="Externa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4.xml"/><Relationship Id="rId4" Type="http://schemas.openxmlformats.org/officeDocument/2006/relationships/image" Target="../media/image22.png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4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4.xml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PrimeNumberDraft1#main.py" TargetMode="External"/><Relationship Id="rId5" Type="http://schemas.openxmlformats.org/officeDocument/2006/relationships/slide" Target="slide214.xml"/><Relationship Id="rId4" Type="http://schemas.openxmlformats.org/officeDocument/2006/relationships/image" Target="../media/image14.png"/></Relationships>
</file>

<file path=ppt/slides/_rels/slide2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14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14.xml"/></Relationships>
</file>

<file path=ppt/slides/_rels/slide2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214.xml"/><Relationship Id="rId4" Type="http://schemas.openxmlformats.org/officeDocument/2006/relationships/image" Target="../media/image14.png"/></Relationships>
</file>

<file path=ppt/slides/_rels/slide2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PrimeNumber#main.py" TargetMode="External"/><Relationship Id="rId5" Type="http://schemas.openxmlformats.org/officeDocument/2006/relationships/slide" Target="slide214.xml"/><Relationship Id="rId4" Type="http://schemas.openxmlformats.org/officeDocument/2006/relationships/image" Target="../media/image14.png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PrimeNumber#main.py" TargetMode="External"/><Relationship Id="rId5" Type="http://schemas.openxmlformats.org/officeDocument/2006/relationships/slide" Target="slide214.xml"/><Relationship Id="rId4" Type="http://schemas.openxmlformats.org/officeDocument/2006/relationships/image" Target="../media/image14.png"/></Relationships>
</file>

<file path=ppt/slides/_rels/slide224.xml.rels><?xml version="1.0" encoding="UTF-8" standalone="yes"?>
<Relationships xmlns="http://schemas.openxmlformats.org/package/2006/relationships"><Relationship Id="rId3" Type="http://schemas.openxmlformats.org/officeDocument/2006/relationships/slide" Target="slide214.xml"/><Relationship Id="rId2" Type="http://schemas.openxmlformats.org/officeDocument/2006/relationships/slide" Target="slide215.xml"/><Relationship Id="rId1" Type="http://schemas.openxmlformats.org/officeDocument/2006/relationships/slideLayout" Target="../slideLayouts/slideLayout2.xml"/></Relationships>
</file>

<file path=ppt/slides/_rels/slide225.xml.rels><?xml version="1.0" encoding="UTF-8" standalone="yes"?>
<Relationships xmlns="http://schemas.openxmlformats.org/package/2006/relationships"><Relationship Id="rId3" Type="http://schemas.openxmlformats.org/officeDocument/2006/relationships/slide" Target="slide227.xml"/><Relationship Id="rId2" Type="http://schemas.openxmlformats.org/officeDocument/2006/relationships/slide" Target="slide22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slide" Target="slide2.xml"/></Relationships>
</file>

<file path=ppt/slides/_rels/slide2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liveexample-ppe.pearsoncmg.com/selftest/selftestpy?chapter=5" TargetMode="External"/><Relationship Id="rId1" Type="http://schemas.openxmlformats.org/officeDocument/2006/relationships/slideLayout" Target="../slideLayouts/slideLayout2.xml"/><Relationship Id="rId6" Type="http://schemas.openxmlformats.org/officeDocument/2006/relationships/slide" Target="slide225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2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csu.kau.edu.sa/pages-cpit-110labsar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25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14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ThewhileLoop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5InfiniteLoop#main.p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24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2.xml"/><Relationship Id="rId13" Type="http://schemas.openxmlformats.org/officeDocument/2006/relationships/hyperlink" Target="https://repl.it/languages/python3" TargetMode="External"/><Relationship Id="rId3" Type="http://schemas.openxmlformats.org/officeDocument/2006/relationships/slide" Target="slide32.xml"/><Relationship Id="rId7" Type="http://schemas.openxmlformats.org/officeDocument/2006/relationships/slide" Target="slide131.xml"/><Relationship Id="rId12" Type="http://schemas.openxmlformats.org/officeDocument/2006/relationships/image" Target="../media/image14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56.xml"/><Relationship Id="rId11" Type="http://schemas.openxmlformats.org/officeDocument/2006/relationships/slide" Target="slide2.xml"/><Relationship Id="rId5" Type="http://schemas.openxmlformats.org/officeDocument/2006/relationships/slide" Target="slide51.xml"/><Relationship Id="rId10" Type="http://schemas.openxmlformats.org/officeDocument/2006/relationships/slide" Target="slide215.xml"/><Relationship Id="rId4" Type="http://schemas.openxmlformats.org/officeDocument/2006/relationships/slide" Target="slide45.xml"/><Relationship Id="rId9" Type="http://schemas.openxmlformats.org/officeDocument/2006/relationships/slide" Target="slide156.xml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RepeatSubtractionQuiz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2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GuessNumberOneTimeDraft1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4.png"/><Relationship Id="rId7" Type="http://schemas.openxmlformats.org/officeDocument/2006/relationships/hyperlink" Target="https://repl.it/@AhmadTayebKAU/CPIT110Chapter5GuessNumberInfiniteTime#main.py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91.xml"/><Relationship Id="rId13" Type="http://schemas.openxmlformats.org/officeDocument/2006/relationships/slide" Target="slide96.xml"/><Relationship Id="rId18" Type="http://schemas.openxmlformats.org/officeDocument/2006/relationships/slide" Target="slide142.xml"/><Relationship Id="rId26" Type="http://schemas.openxmlformats.org/officeDocument/2006/relationships/slide" Target="slide212.xml"/><Relationship Id="rId3" Type="http://schemas.openxmlformats.org/officeDocument/2006/relationships/slide" Target="slide63.xml"/><Relationship Id="rId21" Type="http://schemas.openxmlformats.org/officeDocument/2006/relationships/slide" Target="slide161.xml"/><Relationship Id="rId7" Type="http://schemas.openxmlformats.org/officeDocument/2006/relationships/slide" Target="slide67.xml"/><Relationship Id="rId12" Type="http://schemas.openxmlformats.org/officeDocument/2006/relationships/slide" Target="slide95.xml"/><Relationship Id="rId17" Type="http://schemas.openxmlformats.org/officeDocument/2006/relationships/slide" Target="slide141.xml"/><Relationship Id="rId25" Type="http://schemas.openxmlformats.org/officeDocument/2006/relationships/slide" Target="slide211.xml"/><Relationship Id="rId2" Type="http://schemas.openxmlformats.org/officeDocument/2006/relationships/slide" Target="slide11.xml"/><Relationship Id="rId16" Type="http://schemas.openxmlformats.org/officeDocument/2006/relationships/slide" Target="slide140.xml"/><Relationship Id="rId20" Type="http://schemas.openxmlformats.org/officeDocument/2006/relationships/slide" Target="slide144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slide" Target="slide66.xml"/><Relationship Id="rId11" Type="http://schemas.openxmlformats.org/officeDocument/2006/relationships/slide" Target="slide94.xml"/><Relationship Id="rId24" Type="http://schemas.openxmlformats.org/officeDocument/2006/relationships/slide" Target="slide210.xml"/><Relationship Id="rId5" Type="http://schemas.openxmlformats.org/officeDocument/2006/relationships/slide" Target="slide65.xml"/><Relationship Id="rId15" Type="http://schemas.openxmlformats.org/officeDocument/2006/relationships/slide" Target="slide139.xml"/><Relationship Id="rId23" Type="http://schemas.openxmlformats.org/officeDocument/2006/relationships/slide" Target="slide208.xml"/><Relationship Id="rId28" Type="http://schemas.openxmlformats.org/officeDocument/2006/relationships/slide" Target="slide2.xml"/><Relationship Id="rId10" Type="http://schemas.openxmlformats.org/officeDocument/2006/relationships/slide" Target="slide93.xml"/><Relationship Id="rId19" Type="http://schemas.openxmlformats.org/officeDocument/2006/relationships/slide" Target="slide143.xml"/><Relationship Id="rId4" Type="http://schemas.openxmlformats.org/officeDocument/2006/relationships/slide" Target="slide64.xml"/><Relationship Id="rId9" Type="http://schemas.openxmlformats.org/officeDocument/2006/relationships/slide" Target="slide92.xml"/><Relationship Id="rId14" Type="http://schemas.openxmlformats.org/officeDocument/2006/relationships/slide" Target="slide138.xml"/><Relationship Id="rId22" Type="http://schemas.openxmlformats.org/officeDocument/2006/relationships/slide" Target="slide207.xml"/><Relationship Id="rId27" Type="http://schemas.openxmlformats.org/officeDocument/2006/relationships/slide" Target="slide2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GuessNumber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SubtractionQuizLoop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SubtractionQuizLoop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96.xml"/><Relationship Id="rId13" Type="http://schemas.openxmlformats.org/officeDocument/2006/relationships/slide" Target="slide2.xml"/><Relationship Id="rId3" Type="http://schemas.openxmlformats.org/officeDocument/2006/relationships/slide" Target="slide32.xml"/><Relationship Id="rId7" Type="http://schemas.openxmlformats.org/officeDocument/2006/relationships/slide" Target="slide67.xml"/><Relationship Id="rId12" Type="http://schemas.openxmlformats.org/officeDocument/2006/relationships/slide" Target="slide16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5.xml"/><Relationship Id="rId11" Type="http://schemas.openxmlformats.org/officeDocument/2006/relationships/slide" Target="slide214.xml"/><Relationship Id="rId5" Type="http://schemas.openxmlformats.org/officeDocument/2006/relationships/slide" Target="slide50.xml"/><Relationship Id="rId10" Type="http://schemas.openxmlformats.org/officeDocument/2006/relationships/slide" Target="slide151.xml"/><Relationship Id="rId4" Type="http://schemas.openxmlformats.org/officeDocument/2006/relationships/slide" Target="slide45.xml"/><Relationship Id="rId9" Type="http://schemas.openxmlformats.org/officeDocument/2006/relationships/slide" Target="slide145.xml"/><Relationship Id="rId1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SubtractionQuizLoopUserConfirmation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SubtractionQuizLoopUserConfirmation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SentinelValue#main.py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hyperlink" Target="https://youtu.be/VwS6poV8RIw" TargetMode="External"/><Relationship Id="rId4" Type="http://schemas.openxmlformats.org/officeDocument/2006/relationships/image" Target="../media/image16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epl.it/@AhmadTayebKAU/CPIT110Chapter5CheckPoint2#main.py" TargetMode="External"/><Relationship Id="rId5" Type="http://schemas.openxmlformats.org/officeDocument/2006/relationships/slide" Target="slide11.xml"/><Relationship Id="rId4" Type="http://schemas.openxmlformats.org/officeDocument/2006/relationships/image" Target="../media/image14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slide" Target="slide11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image" Target="../media/image22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CheckPoint4#main.py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1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84.xml"/><Relationship Id="rId7" Type="http://schemas.openxmlformats.org/officeDocument/2006/relationships/slide" Target="slide91.xml"/><Relationship Id="rId2" Type="http://schemas.openxmlformats.org/officeDocument/2006/relationships/slide" Target="slide72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87.xml"/><Relationship Id="rId11" Type="http://schemas.openxmlformats.org/officeDocument/2006/relationships/image" Target="../media/image17.png"/><Relationship Id="rId5" Type="http://schemas.openxmlformats.org/officeDocument/2006/relationships/slide" Target="slide86.xml"/><Relationship Id="rId10" Type="http://schemas.openxmlformats.org/officeDocument/2006/relationships/hyperlink" Target="https://youtu.be/Pha72WD8sbo" TargetMode="External"/><Relationship Id="rId4" Type="http://schemas.openxmlformats.org/officeDocument/2006/relationships/slide" Target="slide85.xml"/><Relationship Id="rId9" Type="http://schemas.openxmlformats.org/officeDocument/2006/relationships/image" Target="../media/image1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7.xml"/><Relationship Id="rId4" Type="http://schemas.openxmlformats.org/officeDocument/2006/relationships/image" Target="../media/image14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slide" Target="slide6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Motivations#main.py" TargetMode="External"/><Relationship Id="rId5" Type="http://schemas.openxmlformats.org/officeDocument/2006/relationships/slide" Target="slide6.xml"/><Relationship Id="rId4" Type="http://schemas.openxmlformats.org/officeDocument/2006/relationships/image" Target="../media/image14.png"/></Relationships>
</file>

<file path=ppt/slides/_rels/slide80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slide" Target="slide84.xml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9.xml"/><Relationship Id="rId6" Type="http://schemas.openxmlformats.org/officeDocument/2006/relationships/slide" Target="slide71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Relationship Id="rId9" Type="http://schemas.openxmlformats.org/officeDocument/2006/relationships/slide" Target="slide6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7.xml"/><Relationship Id="rId4" Type="http://schemas.openxmlformats.org/officeDocument/2006/relationships/image" Target="../media/image14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5Motivations#main.py" TargetMode="External"/><Relationship Id="rId5" Type="http://schemas.openxmlformats.org/officeDocument/2006/relationships/slide" Target="slide6.xml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4.xml"/><Relationship Id="rId5" Type="http://schemas.openxmlformats.org/officeDocument/2006/relationships/slide" Target="slide67.xml"/><Relationship Id="rId4" Type="http://schemas.openxmlformats.org/officeDocument/2006/relationships/image" Target="../media/image14.png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2.png"/><Relationship Id="rId7" Type="http://schemas.openxmlformats.org/officeDocument/2006/relationships/hyperlink" Target="https://repl.it/@AhmadTayebKAU/CPIT110Chapter5CheckPoint5#main.py" TargetMode="Externa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3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67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3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67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67.xml"/><Relationship Id="rId4" Type="http://schemas.openxmlformats.org/officeDocument/2006/relationships/image" Target="../media/image14.png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slide" Target="slide139.xml"/><Relationship Id="rId3" Type="http://schemas.openxmlformats.org/officeDocument/2006/relationships/image" Target="../media/image13.png"/><Relationship Id="rId7" Type="http://schemas.openxmlformats.org/officeDocument/2006/relationships/slide" Target="slide131.xml"/><Relationship Id="rId2" Type="http://schemas.openxmlformats.org/officeDocument/2006/relationships/hyperlink" Target="https://youtu.be/-ZFW4GHZW5w" TargetMode="External"/><Relationship Id="rId1" Type="http://schemas.openxmlformats.org/officeDocument/2006/relationships/slideLayout" Target="../slideLayouts/slideLayout12.xml"/><Relationship Id="rId6" Type="http://schemas.openxmlformats.org/officeDocument/2006/relationships/slide" Target="slide98.xml"/><Relationship Id="rId11" Type="http://schemas.openxmlformats.org/officeDocument/2006/relationships/image" Target="../media/image17.png"/><Relationship Id="rId5" Type="http://schemas.openxmlformats.org/officeDocument/2006/relationships/hyperlink" Target="https://youtu.be/Ob06AN01bjk" TargetMode="External"/><Relationship Id="rId10" Type="http://schemas.openxmlformats.org/officeDocument/2006/relationships/image" Target="../media/image16.png"/><Relationship Id="rId4" Type="http://schemas.openxmlformats.org/officeDocument/2006/relationships/hyperlink" Target="https://youtu.be/XYExMSIQfpI" TargetMode="External"/><Relationship Id="rId9" Type="http://schemas.openxmlformats.org/officeDocument/2006/relationships/slide" Target="slide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5NestedLoops#main.py" TargetMode="External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6.xml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" Target="slide2.xml"/><Relationship Id="rId7" Type="http://schemas.openxmlformats.org/officeDocument/2006/relationships/slide" Target="slide97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slide" Target="slide96.xml"/><Relationship Id="rId4" Type="http://schemas.openxmlformats.org/officeDocument/2006/relationships/image" Target="../media/image14.png"/><Relationship Id="rId9" Type="http://schemas.openxmlformats.org/officeDocument/2006/relationships/slide" Target="slide1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F092033-53A0-4557-BC8C-EDF7C4004F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</a:rPr>
              <a:t>Chapter 5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Loops</a:t>
            </a:r>
          </a:p>
        </p:txBody>
      </p:sp>
      <p:sp>
        <p:nvSpPr>
          <p:cNvPr id="4099" name="Subtitle 3">
            <a:extLst>
              <a:ext uri="{FF2B5EF4-FFF2-40B4-BE49-F238E27FC236}">
                <a16:creationId xmlns:a16="http://schemas.microsoft.com/office/drawing/2014/main" id="{B6B8808F-B611-4A7E-94DA-CDF020C779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4101" name="Rectangle 6">
            <a:extLst>
              <a:ext uri="{FF2B5EF4-FFF2-40B4-BE49-F238E27FC236}">
                <a16:creationId xmlns:a16="http://schemas.microsoft.com/office/drawing/2014/main" id="{AEE57C53-6C77-4FD6-9666-64A46DD2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2763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029">
            <a:extLst>
              <a:ext uri="{FF2B5EF4-FFF2-40B4-BE49-F238E27FC236}">
                <a16:creationId xmlns:a16="http://schemas.microsoft.com/office/drawing/2014/main" id="{94F01EDA-3993-4F5B-8338-A155D7163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031">
            <a:extLst>
              <a:ext uri="{FF2B5EF4-FFF2-40B4-BE49-F238E27FC236}">
                <a16:creationId xmlns:a16="http://schemas.microsoft.com/office/drawing/2014/main" id="{D4B57B18-3F97-4D1E-AA13-041A7DDAE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C1924-E23D-41DE-8F41-9A22DD0EA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/>
              <a:t>Version 2.0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E0CBBA3-502F-4E9F-B234-3FF939E2EBA0}"/>
              </a:ext>
            </a:extLst>
          </p:cNvPr>
          <p:cNvSpPr/>
          <p:nvPr/>
        </p:nvSpPr>
        <p:spPr>
          <a:xfrm>
            <a:off x="381740" y="6223322"/>
            <a:ext cx="83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 to Programming Using Python, By: Y. Daniel Liang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C12DF-8F50-463F-BD0C-F041C90D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3FEE98-D211-40C4-92FF-10801C0B3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loop is a construct that </a:t>
            </a:r>
            <a:r>
              <a:rPr lang="en-US" dirty="0">
                <a:solidFill>
                  <a:schemeClr val="accent2"/>
                </a:solidFill>
              </a:rPr>
              <a:t>controls the repeated execution </a:t>
            </a:r>
            <a:r>
              <a:rPr lang="en-US" dirty="0"/>
              <a:t>of a </a:t>
            </a:r>
            <a:r>
              <a:rPr lang="en-US" dirty="0">
                <a:solidFill>
                  <a:schemeClr val="accent2"/>
                </a:solidFill>
              </a:rPr>
              <a:t>block of statements</a:t>
            </a:r>
            <a:r>
              <a:rPr lang="en-US" dirty="0"/>
              <a:t>. </a:t>
            </a:r>
          </a:p>
          <a:p>
            <a:r>
              <a:rPr lang="en-US" dirty="0"/>
              <a:t>The concept of looping is </a:t>
            </a:r>
            <a:r>
              <a:rPr lang="en-US" dirty="0">
                <a:solidFill>
                  <a:schemeClr val="accent2"/>
                </a:solidFill>
              </a:rPr>
              <a:t>fundamental</a:t>
            </a:r>
            <a:r>
              <a:rPr lang="en-US" dirty="0"/>
              <a:t> to programming. </a:t>
            </a:r>
          </a:p>
          <a:p>
            <a:r>
              <a:rPr lang="en-US" dirty="0"/>
              <a:t>Python provides </a:t>
            </a:r>
            <a:r>
              <a:rPr lang="en-US" dirty="0">
                <a:solidFill>
                  <a:schemeClr val="accent2"/>
                </a:solidFill>
              </a:rPr>
              <a:t>two types of loop statements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while loops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The while loops is a </a:t>
            </a:r>
            <a:r>
              <a:rPr lang="en-US" dirty="0">
                <a:solidFill>
                  <a:schemeClr val="accent2"/>
                </a:solidFill>
              </a:rPr>
              <a:t>condition-controlled loop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it is controlled by a </a:t>
            </a:r>
            <a:r>
              <a:rPr lang="en-US" dirty="0">
                <a:solidFill>
                  <a:srgbClr val="3333FF"/>
                </a:solidFill>
              </a:rPr>
              <a:t>True</a:t>
            </a:r>
            <a:r>
              <a:rPr lang="en-US" dirty="0"/>
              <a:t>/</a:t>
            </a:r>
            <a:r>
              <a:rPr lang="en-US" dirty="0">
                <a:solidFill>
                  <a:srgbClr val="3333FF"/>
                </a:solidFill>
              </a:rPr>
              <a:t>False</a:t>
            </a:r>
            <a:r>
              <a:rPr lang="en-US" dirty="0"/>
              <a:t> condition.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for loops</a:t>
            </a:r>
          </a:p>
          <a:p>
            <a:pPr lvl="2"/>
            <a:r>
              <a:rPr lang="en-US" dirty="0"/>
              <a:t>The for loop is </a:t>
            </a:r>
            <a:r>
              <a:rPr lang="en-US" dirty="0">
                <a:solidFill>
                  <a:schemeClr val="accent2"/>
                </a:solidFill>
              </a:rPr>
              <a:t>a count-controlled loop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It repeats a </a:t>
            </a:r>
            <a:r>
              <a:rPr lang="en-US" dirty="0">
                <a:solidFill>
                  <a:schemeClr val="accent2"/>
                </a:solidFill>
              </a:rPr>
              <a:t>specified number </a:t>
            </a:r>
            <a:r>
              <a:rPr lang="en-US" dirty="0"/>
              <a:t>of times.</a:t>
            </a:r>
            <a:endParaRPr lang="en-US" b="1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1E9E9878-DB7F-46C2-B4C1-88FF985E302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93583E-2550-4320-8793-712459694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0BB035A-B661-45AC-BB9E-38723895460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5.1</a:t>
            </a:r>
          </a:p>
        </p:txBody>
      </p:sp>
    </p:spTree>
    <p:extLst>
      <p:ext uri="{BB962C8B-B14F-4D97-AF65-F5344CB8AC3E}">
        <p14:creationId xmlns:p14="http://schemas.microsoft.com/office/powerpoint/2010/main" val="729027787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3A5EDB17-1679-4D2C-AD3B-F1CF1691DDD3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8AA1F5B-08D4-40E4-84A2-1F1405774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BA80F8E-ED52-44C7-8311-4F1187E1B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100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002623"/>
              </p:ext>
            </p:extLst>
          </p:nvPr>
        </p:nvGraphicFramePr>
        <p:xfrm>
          <a:off x="6090081" y="2166039"/>
          <a:ext cx="290761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2286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4220"/>
              <a:gd name="adj2" fmla="val 16941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0 now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205FE6E-2C97-4F02-9BB1-6CE45A405472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6A8967A-9ECD-44D4-9119-E8FE969F6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42" name="Picture 41" descr="A flat screen monitor&#10;&#10;Description automatically generated">
              <a:extLst>
                <a:ext uri="{FF2B5EF4-FFF2-40B4-BE49-F238E27FC236}">
                  <a16:creationId xmlns:a16="http://schemas.microsoft.com/office/drawing/2014/main" id="{6BC638A6-3287-440B-9BCF-04CC8B5F99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4BA3534-ECB2-4323-97EA-46C41B118A5D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5BDF270D-083C-4A81-8585-8785C1340AEF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6" name="Rectangle 8">
                <a:extLst>
                  <a:ext uri="{FF2B5EF4-FFF2-40B4-BE49-F238E27FC236}">
                    <a16:creationId xmlns:a16="http://schemas.microsoft.com/office/drawing/2014/main" id="{CFF8DD8B-BD99-4A52-A80B-285EDF92F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47" name="Text Box 9">
                <a:extLst>
                  <a:ext uri="{FF2B5EF4-FFF2-40B4-BE49-F238E27FC236}">
                    <a16:creationId xmlns:a16="http://schemas.microsoft.com/office/drawing/2014/main" id="{E508BFEA-7EC5-468A-AB34-71D614C436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398775C-92FB-45B3-8A37-AE35ED0D9F98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AA009D9B-6EC7-4A81-993C-8088C107559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52" name="Picture 51">
              <a:hlinkClick r:id="rId7" action="ppaction://hlinksldjump"/>
              <a:extLst>
                <a:ext uri="{FF2B5EF4-FFF2-40B4-BE49-F238E27FC236}">
                  <a16:creationId xmlns:a16="http://schemas.microsoft.com/office/drawing/2014/main" id="{C6217BEA-DE6D-4B2E-8288-B0C45EB8E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3" name="Picture 52">
              <a:hlinkClick r:id="rId9" action="ppaction://hlinksldjump"/>
              <a:extLst>
                <a:ext uri="{FF2B5EF4-FFF2-40B4-BE49-F238E27FC236}">
                  <a16:creationId xmlns:a16="http://schemas.microsoft.com/office/drawing/2014/main" id="{BCC4BBA5-FFB3-481C-9EF1-4DC026965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7C0C9D-7EEF-4568-A23D-C5AADA1DA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08787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110756E1-23E9-4AB5-8757-D5F9B26D7EFF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B9FE541-F9FE-4E3F-9CE1-3CC7020A9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F98BBAD-40B2-42BE-A89F-31BFAC5EA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101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918930"/>
              </p:ext>
            </p:extLst>
          </p:nvPr>
        </p:nvGraphicFramePr>
        <p:xfrm>
          <a:off x="6090081" y="2166039"/>
          <a:ext cx="290761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334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AAA087A-E871-46D0-B77B-873DE0C998A6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867879E-3434-4D0A-884C-60C234C22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4E20C62D-1B91-4A93-8879-7C0EB010E1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66C1F7E-20E0-4B1A-A24B-BBFD292E9B0E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B534C7E-78CE-477D-A682-6E6932159D0A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7" name="Rectangle 8">
                <a:extLst>
                  <a:ext uri="{FF2B5EF4-FFF2-40B4-BE49-F238E27FC236}">
                    <a16:creationId xmlns:a16="http://schemas.microsoft.com/office/drawing/2014/main" id="{4160C923-C45C-4F5F-A40B-9953251F4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38" name="Text Box 9">
                <a:extLst>
                  <a:ext uri="{FF2B5EF4-FFF2-40B4-BE49-F238E27FC236}">
                    <a16:creationId xmlns:a16="http://schemas.microsoft.com/office/drawing/2014/main" id="{86BA75A7-32C9-4401-95AA-7243A66005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595486C-3FCB-465E-A434-82902791B5DE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44AC73A-127B-4A06-ABD7-7CCEF88AD92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3" name="Picture 42">
              <a:hlinkClick r:id="rId7" action="ppaction://hlinksldjump"/>
              <a:extLst>
                <a:ext uri="{FF2B5EF4-FFF2-40B4-BE49-F238E27FC236}">
                  <a16:creationId xmlns:a16="http://schemas.microsoft.com/office/drawing/2014/main" id="{E06C2327-DF34-45D3-A59B-5508C5A80AA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4" name="Picture 43">
              <a:hlinkClick r:id="rId9" action="ppaction://hlinksldjump"/>
              <a:extLst>
                <a:ext uri="{FF2B5EF4-FFF2-40B4-BE49-F238E27FC236}">
                  <a16:creationId xmlns:a16="http://schemas.microsoft.com/office/drawing/2014/main" id="{5BE454CA-B66B-4263-BD30-2CAB4CBDE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E4EB97-B4A5-40D4-8E90-760B78AC8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926246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DBD6E17C-3C27-49F7-AC78-875FF8F3762E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4AF7C65-AD8E-45E4-84A1-8293F94E5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7A60DC3-8B26-4CFD-8D38-D30C44D4B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102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007269"/>
              </p:ext>
            </p:extLst>
          </p:nvPr>
        </p:nvGraphicFramePr>
        <p:xfrm>
          <a:off x="6090081" y="2166039"/>
          <a:ext cx="290761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0BF8471-F0C1-48BE-9450-39E32DBE6681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49D579A-7228-43A9-8E3B-FE7612B7C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9A21C906-B61B-4D8C-BBAD-1515CA80AA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B0543A5-0775-4B82-81B8-9DFE8D3D33A2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CB1031D-FEF4-4E32-8839-20BA25195F44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7" name="Rectangle 8">
                <a:extLst>
                  <a:ext uri="{FF2B5EF4-FFF2-40B4-BE49-F238E27FC236}">
                    <a16:creationId xmlns:a16="http://schemas.microsoft.com/office/drawing/2014/main" id="{74C3E2A7-18C6-46F1-AB60-F07D97E56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38" name="Text Box 9">
                <a:extLst>
                  <a:ext uri="{FF2B5EF4-FFF2-40B4-BE49-F238E27FC236}">
                    <a16:creationId xmlns:a16="http://schemas.microsoft.com/office/drawing/2014/main" id="{F3FEFEEB-63F8-46D0-BB87-126EB7499F5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468A744-F3C4-4D51-AE92-6A3171EC0E65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5795FFB-7D63-4172-9DC8-06D1C372106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3" name="Picture 42">
              <a:hlinkClick r:id="rId7" action="ppaction://hlinksldjump"/>
              <a:extLst>
                <a:ext uri="{FF2B5EF4-FFF2-40B4-BE49-F238E27FC236}">
                  <a16:creationId xmlns:a16="http://schemas.microsoft.com/office/drawing/2014/main" id="{6888A8EF-7AC8-4E88-BA51-48BA56A8B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4" name="Picture 43">
              <a:hlinkClick r:id="rId9" action="ppaction://hlinksldjump"/>
              <a:extLst>
                <a:ext uri="{FF2B5EF4-FFF2-40B4-BE49-F238E27FC236}">
                  <a16:creationId xmlns:a16="http://schemas.microsoft.com/office/drawing/2014/main" id="{E375673C-E3DC-45E6-9FF0-5777FC5CEB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F3CBB7-4AC5-4914-84E3-8CD1D77633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5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397887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12C9C89B-6B31-496E-845C-622DE529D435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AF3D753-1C5F-4E91-BA1F-7AB200DC7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E20BF1F-64D9-4D81-B88E-ED796ADDF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103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704357"/>
              </p:ext>
            </p:extLst>
          </p:nvPr>
        </p:nvGraphicFramePr>
        <p:xfrm>
          <a:off x="6090081" y="2166039"/>
          <a:ext cx="290761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34211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B2A9ADD-9404-4927-8400-DD5C6AF22FC0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E783E5D-477A-4B30-B393-2FFFD00FF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97FCD65B-0EC5-44EB-AA6F-A754E41E01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6E1BA95-EC48-4936-9550-5230BBA4313F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CBD7595-53BD-47D0-A088-4E6865A56217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7" name="Rectangle 8">
                <a:extLst>
                  <a:ext uri="{FF2B5EF4-FFF2-40B4-BE49-F238E27FC236}">
                    <a16:creationId xmlns:a16="http://schemas.microsoft.com/office/drawing/2014/main" id="{1CEA0A4D-DB4F-4999-AB12-824557526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38" name="Text Box 9">
                <a:extLst>
                  <a:ext uri="{FF2B5EF4-FFF2-40B4-BE49-F238E27FC236}">
                    <a16:creationId xmlns:a16="http://schemas.microsoft.com/office/drawing/2014/main" id="{017B840D-0688-4AA2-B05D-177492D9AF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E9C684CF-EFCB-4AA6-B9BA-CDE63065F033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7C88AAC-DA32-42BA-AF71-6E4F467CB5D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3" name="Picture 42">
              <a:hlinkClick r:id="rId7" action="ppaction://hlinksldjump"/>
              <a:extLst>
                <a:ext uri="{FF2B5EF4-FFF2-40B4-BE49-F238E27FC236}">
                  <a16:creationId xmlns:a16="http://schemas.microsoft.com/office/drawing/2014/main" id="{361575C1-7711-4F6A-9946-753E55EA73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4" name="Picture 43">
              <a:hlinkClick r:id="rId9" action="ppaction://hlinksldjump"/>
              <a:extLst>
                <a:ext uri="{FF2B5EF4-FFF2-40B4-BE49-F238E27FC236}">
                  <a16:creationId xmlns:a16="http://schemas.microsoft.com/office/drawing/2014/main" id="{235D0B3B-9E11-40BF-BD07-80329A4821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617A25-EDD2-4E23-ACE6-BF3F2D79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6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38693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DA4CB695-C873-49F4-86D1-A75F98AD9939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EC798E22-95CB-43B5-8502-5DCED0FBA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92277318-15D0-4715-B635-904003EF2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104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173075"/>
              </p:ext>
            </p:extLst>
          </p:nvPr>
        </p:nvGraphicFramePr>
        <p:xfrm>
          <a:off x="6090081" y="2166039"/>
          <a:ext cx="290761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08588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Exit from the current loop (inner loop).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D2E45EA-3813-47FB-AD0D-CC595BF06CF4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CE9F56E-F9B4-4B9F-B2BF-1F4C324C4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39" name="Picture 38" descr="A flat screen monitor&#10;&#10;Description automatically generated">
              <a:extLst>
                <a:ext uri="{FF2B5EF4-FFF2-40B4-BE49-F238E27FC236}">
                  <a16:creationId xmlns:a16="http://schemas.microsoft.com/office/drawing/2014/main" id="{C6A4DC94-0CAC-43FE-A799-6CA09F3F5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B4E79B-56EC-4C49-8E0B-7A4C9D0FEA23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6A70EDC-FC56-4DDC-A678-51F716E5C1B7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3" name="Rectangle 8">
                <a:extLst>
                  <a:ext uri="{FF2B5EF4-FFF2-40B4-BE49-F238E27FC236}">
                    <a16:creationId xmlns:a16="http://schemas.microsoft.com/office/drawing/2014/main" id="{6C6958CB-00EA-4EC7-9B05-C673AAB65C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44" name="Text Box 9">
                <a:extLst>
                  <a:ext uri="{FF2B5EF4-FFF2-40B4-BE49-F238E27FC236}">
                    <a16:creationId xmlns:a16="http://schemas.microsoft.com/office/drawing/2014/main" id="{6EEF1E7E-BFE4-40A8-A936-004CDCBA1D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6F5702E5-3C24-4E82-BDEE-7C59CB3AB0A8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974F61E-AD8C-4CC0-B4C2-93304B3EC28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9" name="Picture 48">
              <a:hlinkClick r:id="rId7" action="ppaction://hlinksldjump"/>
              <a:extLst>
                <a:ext uri="{FF2B5EF4-FFF2-40B4-BE49-F238E27FC236}">
                  <a16:creationId xmlns:a16="http://schemas.microsoft.com/office/drawing/2014/main" id="{C6E6C159-9B26-4825-AE02-C5CD4E0FEF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0" name="Picture 49">
              <a:hlinkClick r:id="rId9" action="ppaction://hlinksldjump"/>
              <a:extLst>
                <a:ext uri="{FF2B5EF4-FFF2-40B4-BE49-F238E27FC236}">
                  <a16:creationId xmlns:a16="http://schemas.microsoft.com/office/drawing/2014/main" id="{685E359A-CB6D-4742-B9B7-45C4ADD83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B7919FD-51D8-40A4-A952-D867122F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7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59663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CA815795-D181-4AD6-A05C-9D7815E3C03E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76FE1C9-52CE-4C7C-A38B-FB4F12035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E790AAE-7A95-4F29-85AC-F0A6C6180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105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360771"/>
              </p:ext>
            </p:extLst>
          </p:nvPr>
        </p:nvGraphicFramePr>
        <p:xfrm>
          <a:off x="6090081" y="2166039"/>
          <a:ext cx="290761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08588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455251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8596"/>
              <a:gd name="adj2" fmla="val 33292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a new line (\n)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D2E45EA-3813-47FB-AD0D-CC595BF06CF4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CE9F56E-F9B4-4B9F-B2BF-1F4C324C4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9" name="Picture 38" descr="A flat screen monitor&#10;&#10;Description automatically generated">
              <a:extLst>
                <a:ext uri="{FF2B5EF4-FFF2-40B4-BE49-F238E27FC236}">
                  <a16:creationId xmlns:a16="http://schemas.microsoft.com/office/drawing/2014/main" id="{C6A4DC94-0CAC-43FE-A799-6CA09F3F53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DFD97F-F0A3-41E0-9345-EB3EB69C8CC1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1505BBE-63CD-4A8E-9BB5-16B215FB358E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8" name="Rectangle 8">
                <a:extLst>
                  <a:ext uri="{FF2B5EF4-FFF2-40B4-BE49-F238E27FC236}">
                    <a16:creationId xmlns:a16="http://schemas.microsoft.com/office/drawing/2014/main" id="{7E127DFB-80EF-4704-8A1A-E0C2E8521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29" name="Text Box 9">
                <a:extLst>
                  <a:ext uri="{FF2B5EF4-FFF2-40B4-BE49-F238E27FC236}">
                    <a16:creationId xmlns:a16="http://schemas.microsoft.com/office/drawing/2014/main" id="{0469F3FD-3A61-4DF2-9F6C-68350E88EB8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88D940A-1CB2-4B4D-8BB8-7E0E643D38DB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3642962-7297-46D2-B99B-4C64CAC4EDF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0" name="Picture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AFDA985A-E837-47A4-8EBA-283877910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1" name="Picture 40">
              <a:hlinkClick r:id="rId9" action="ppaction://hlinksldjump"/>
              <a:extLst>
                <a:ext uri="{FF2B5EF4-FFF2-40B4-BE49-F238E27FC236}">
                  <a16:creationId xmlns:a16="http://schemas.microsoft.com/office/drawing/2014/main" id="{DD635D43-C3B6-41A0-B724-506646B02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6B7302-F935-4598-A8F4-3DCD41865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8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269342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C60B67A8-6C2A-4D21-A5B2-1C54B0132CD3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26CB707-2D57-48B6-BAE8-F0A4615A5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C43E21E-1ED9-4FB0-A279-163D06AC5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106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314027"/>
              </p:ext>
            </p:extLst>
          </p:nvPr>
        </p:nvGraphicFramePr>
        <p:xfrm>
          <a:off x="6090081" y="2166039"/>
          <a:ext cx="290761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29137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40" y="1865711"/>
            <a:ext cx="4530618" cy="864683"/>
          </a:xfrm>
          <a:prstGeom prst="wedgeRoundRectCallout">
            <a:avLst>
              <a:gd name="adj1" fmla="val 36202"/>
              <a:gd name="adj2" fmla="val 8868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Update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the next unused item in the sequence. Now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6C53595-1439-4F75-8E50-55C8561E6F0C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9CA922F-AF2D-4969-B0DF-4B539479F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671AC65C-4779-4B63-9CF8-32ADED1C3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872369E-9DA0-47A1-8B53-A47677A78149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633ECC8-100E-4CF9-BE74-9778C9FFA3A1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7" name="Rectangle 8">
                <a:extLst>
                  <a:ext uri="{FF2B5EF4-FFF2-40B4-BE49-F238E27FC236}">
                    <a16:creationId xmlns:a16="http://schemas.microsoft.com/office/drawing/2014/main" id="{F8DE0F16-7B18-4FFC-9C96-E85E9110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38" name="Text Box 9">
                <a:extLst>
                  <a:ext uri="{FF2B5EF4-FFF2-40B4-BE49-F238E27FC236}">
                    <a16:creationId xmlns:a16="http://schemas.microsoft.com/office/drawing/2014/main" id="{CF137986-0A7C-4AA6-A870-F19C6052F9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5F659F5-72EC-46AC-9750-5EFA1CEFCA5A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5CD8B22-1851-45A3-9057-DCF070A62A8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3" name="Picture 42">
              <a:hlinkClick r:id="rId7" action="ppaction://hlinksldjump"/>
              <a:extLst>
                <a:ext uri="{FF2B5EF4-FFF2-40B4-BE49-F238E27FC236}">
                  <a16:creationId xmlns:a16="http://schemas.microsoft.com/office/drawing/2014/main" id="{71FCCDCA-6FC1-4873-A24B-69DB7B8085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4" name="Picture 43">
              <a:hlinkClick r:id="rId9" action="ppaction://hlinksldjump"/>
              <a:extLst>
                <a:ext uri="{FF2B5EF4-FFF2-40B4-BE49-F238E27FC236}">
                  <a16:creationId xmlns:a16="http://schemas.microsoft.com/office/drawing/2014/main" id="{AACED4E3-83EE-440D-BA8E-0CBF3EC068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24AD7A-1D76-4ACB-8900-C9F3AE133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9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98890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6784B500-0C81-4FF2-B5A6-90E4E852907F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CCCA9ACD-E73E-425B-8F6D-EA657CFD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93EA83E-DEAD-468A-AB3A-9DF42FDB4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107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2286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4220"/>
              <a:gd name="adj2" fmla="val 16941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0 now</a:t>
            </a: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25F7BB7C-712A-41EC-982B-B33690EA38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345985"/>
              </p:ext>
            </p:extLst>
          </p:nvPr>
        </p:nvGraphicFramePr>
        <p:xfrm>
          <a:off x="6090081" y="2166039"/>
          <a:ext cx="290761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8618774"/>
                  </a:ext>
                </a:extLst>
              </a:tr>
            </a:tbl>
          </a:graphicData>
        </a:graphic>
      </p:graphicFrame>
      <p:sp>
        <p:nvSpPr>
          <p:cNvPr id="29" name="TextBox 28">
            <a:extLst>
              <a:ext uri="{FF2B5EF4-FFF2-40B4-BE49-F238E27FC236}">
                <a16:creationId xmlns:a16="http://schemas.microsoft.com/office/drawing/2014/main" id="{8F58D069-694A-4C75-8501-B845BF3EA075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CF8F3C8-0E86-47A5-9F06-963E7B3B0C2F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761F322-F3AE-4C1C-A4D7-47A6F0B3D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46" name="Picture 45" descr="A flat screen monitor&#10;&#10;Description automatically generated">
              <a:extLst>
                <a:ext uri="{FF2B5EF4-FFF2-40B4-BE49-F238E27FC236}">
                  <a16:creationId xmlns:a16="http://schemas.microsoft.com/office/drawing/2014/main" id="{5038D1D5-F919-4F92-9E5C-6F3E8CB4C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48953E7-5718-4D46-92E2-904E68E25746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2314254-35E1-46CE-82EC-487D02841E87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50" name="Rectangle 8">
                <a:extLst>
                  <a:ext uri="{FF2B5EF4-FFF2-40B4-BE49-F238E27FC236}">
                    <a16:creationId xmlns:a16="http://schemas.microsoft.com/office/drawing/2014/main" id="{940D183B-4441-4043-820D-1AD14A0A0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51" name="Text Box 9">
                <a:extLst>
                  <a:ext uri="{FF2B5EF4-FFF2-40B4-BE49-F238E27FC236}">
                    <a16:creationId xmlns:a16="http://schemas.microsoft.com/office/drawing/2014/main" id="{0CAA12F8-352B-4B27-A837-8D67856EF6C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5D3BF1AE-EC71-4B90-B79E-B9564D90AECA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03EA570A-AD31-4A2E-B14E-633BAF5ED96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56" name="Picture 55">
              <a:hlinkClick r:id="rId7" action="ppaction://hlinksldjump"/>
              <a:extLst>
                <a:ext uri="{FF2B5EF4-FFF2-40B4-BE49-F238E27FC236}">
                  <a16:creationId xmlns:a16="http://schemas.microsoft.com/office/drawing/2014/main" id="{4918B4A8-5EAE-4FF6-9D22-6725F4884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7" name="Picture 56">
              <a:hlinkClick r:id="rId9" action="ppaction://hlinksldjump"/>
              <a:extLst>
                <a:ext uri="{FF2B5EF4-FFF2-40B4-BE49-F238E27FC236}">
                  <a16:creationId xmlns:a16="http://schemas.microsoft.com/office/drawing/2014/main" id="{EE602C74-C33C-4C95-A99F-E860248D355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4FAE20-4110-48D8-9245-3A8BEA66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74989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0698AF01-D369-4D98-9D23-F2586FFD27F7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F86D96A5-CF1D-4838-882B-12DC29CE8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707C74B-2964-4621-A47C-622527AF9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108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334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DF31DEDC-4456-4A03-9F25-D5D02ECF9F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295712"/>
              </p:ext>
            </p:extLst>
          </p:nvPr>
        </p:nvGraphicFramePr>
        <p:xfrm>
          <a:off x="6090081" y="2166039"/>
          <a:ext cx="290761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291943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1B0FD6A-E8FE-4425-9859-7E9CF213A7CC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3320343-30E1-40FE-8D90-996EF80A36FC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DBBD744-12E2-4961-A528-C93A9B5B6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B92989-1BDF-4DD7-BFE7-E13C21D2F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DF85992-1595-469C-88AA-B0036F2628C8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D1CD980D-601F-4B36-B628-F01418075F40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10108A55-6D20-471D-A6F3-58D9E9AB4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45" name="Text Box 9">
                <a:extLst>
                  <a:ext uri="{FF2B5EF4-FFF2-40B4-BE49-F238E27FC236}">
                    <a16:creationId xmlns:a16="http://schemas.microsoft.com/office/drawing/2014/main" id="{6F81B007-ECCB-46CD-A46C-9695AC36388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C77CCF00-1638-4682-AF92-9C2224BDA5B2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FA34BD7B-5AB5-4DF6-90E9-C5EBB681E0C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50" name="Picture 49">
              <a:hlinkClick r:id="rId7" action="ppaction://hlinksldjump"/>
              <a:extLst>
                <a:ext uri="{FF2B5EF4-FFF2-40B4-BE49-F238E27FC236}">
                  <a16:creationId xmlns:a16="http://schemas.microsoft.com/office/drawing/2014/main" id="{69B013B1-8664-428E-8147-BA2C6BD5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1" name="Picture 50">
              <a:hlinkClick r:id="rId9" action="ppaction://hlinksldjump"/>
              <a:extLst>
                <a:ext uri="{FF2B5EF4-FFF2-40B4-BE49-F238E27FC236}">
                  <a16:creationId xmlns:a16="http://schemas.microsoft.com/office/drawing/2014/main" id="{0F98997A-5B9C-4F73-898C-AEEA8C161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65988D-F862-4927-9031-F8C661B9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11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425102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id="{A79A4481-E289-4285-BEB5-A7FDDE70BB89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619C82E-37EA-4C3B-843D-29A16BBCB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2180522-2A40-4714-8DCA-8B6AA27C9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109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96535C1-F4D4-426F-8742-9DC7DC78D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844581"/>
              </p:ext>
            </p:extLst>
          </p:nvPr>
        </p:nvGraphicFramePr>
        <p:xfrm>
          <a:off x="6090081" y="2166039"/>
          <a:ext cx="2907614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777771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A58BB100-773B-457D-874F-B43BFFADA30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A17BAF9-4D4A-4952-A216-7F5E2182C797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8DD9B4E-1447-460A-A8E1-41ADB2F9D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320B1E34-5887-4A98-BC29-C0BD3DF9F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CBE885-0BFE-4848-9970-B4C02C9A102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992DE57-9456-4EE6-9216-06372792A5DE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5D54E53D-C456-4E64-A3F6-045A85B4A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45" name="Text Box 9">
                <a:extLst>
                  <a:ext uri="{FF2B5EF4-FFF2-40B4-BE49-F238E27FC236}">
                    <a16:creationId xmlns:a16="http://schemas.microsoft.com/office/drawing/2014/main" id="{2977FD61-889B-4D6D-A1E8-279CF6523C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958FFDC-8161-4C71-873A-4FEE137EDF95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DFF272D-DFA5-4953-BE2A-1B8C194BEBC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50" name="Picture 49">
              <a:hlinkClick r:id="rId7" action="ppaction://hlinksldjump"/>
              <a:extLst>
                <a:ext uri="{FF2B5EF4-FFF2-40B4-BE49-F238E27FC236}">
                  <a16:creationId xmlns:a16="http://schemas.microsoft.com/office/drawing/2014/main" id="{305E419B-F942-40CF-AAA8-9EF359298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1" name="Picture 50">
              <a:hlinkClick r:id="rId9" action="ppaction://hlinksldjump"/>
              <a:extLst>
                <a:ext uri="{FF2B5EF4-FFF2-40B4-BE49-F238E27FC236}">
                  <a16:creationId xmlns:a16="http://schemas.microsoft.com/office/drawing/2014/main" id="{43F5D38D-4A57-4804-A08E-9F3FF83E2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709748-B5EC-4DD7-978B-A377BE229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12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02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184A6CD-93F6-418A-90F1-77F104094B76}"/>
              </a:ext>
            </a:extLst>
          </p:cNvPr>
          <p:cNvGrpSpPr/>
          <p:nvPr/>
        </p:nvGrpSpPr>
        <p:grpSpPr>
          <a:xfrm>
            <a:off x="609600" y="2045463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B2D168A0-A900-4354-82E7-E3F979DB3CA2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3"/>
              <a:extLst>
                <a:ext uri="{FF2B5EF4-FFF2-40B4-BE49-F238E27FC236}">
                  <a16:creationId xmlns:a16="http://schemas.microsoft.com/office/drawing/2014/main" id="{52BC7544-757B-4E22-A1FC-089A7AA390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01A2D3-15B2-4B1C-8E6A-BDBB7F9907D7}"/>
              </a:ext>
            </a:extLst>
          </p:cNvPr>
          <p:cNvCxnSpPr>
            <a:cxnSpLocks/>
          </p:cNvCxnSpPr>
          <p:nvPr/>
        </p:nvCxnSpPr>
        <p:spPr>
          <a:xfrm>
            <a:off x="609600" y="2669687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434F25-27D9-4DE0-BFD3-FE2C049F1B53}"/>
              </a:ext>
            </a:extLst>
          </p:cNvPr>
          <p:cNvGrpSpPr/>
          <p:nvPr/>
        </p:nvGrpSpPr>
        <p:grpSpPr>
          <a:xfrm>
            <a:off x="609600" y="2870611"/>
            <a:ext cx="8388095" cy="413819"/>
            <a:chOff x="609599" y="1589109"/>
            <a:chExt cx="838809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0624A16-B1EC-4D39-A025-639BC929B05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6" name="Picture 15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3FB7A8BC-0506-4D4D-B60A-30E033B11B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E400F8-79E5-4D05-BBBF-35194ED3EA62}"/>
              </a:ext>
            </a:extLst>
          </p:cNvPr>
          <p:cNvGrpSpPr/>
          <p:nvPr/>
        </p:nvGrpSpPr>
        <p:grpSpPr>
          <a:xfrm>
            <a:off x="609600" y="3284128"/>
            <a:ext cx="8388095" cy="413819"/>
            <a:chOff x="609599" y="1589109"/>
            <a:chExt cx="8388095" cy="4138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D5F083F-9949-46D5-BFA3-03963E9A1D3D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9" name="Picture 18" descr="A close up of a sign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E9B9B970-E01D-4DE4-A970-D33B64D3E3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4D11E52-9B6C-461F-BBDE-87C781C9508F}"/>
              </a:ext>
            </a:extLst>
          </p:cNvPr>
          <p:cNvGrpSpPr/>
          <p:nvPr/>
        </p:nvGrpSpPr>
        <p:grpSpPr>
          <a:xfrm>
            <a:off x="609600" y="3697947"/>
            <a:ext cx="8388095" cy="413819"/>
            <a:chOff x="609599" y="1589109"/>
            <a:chExt cx="8388095" cy="41381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294B4A8-C977-4006-B4A7-316E89200A5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2" name="Picture 21" descr="A close up of a sign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D2845A26-B1A2-46AB-B038-62885411358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0E6A766-1FA3-46B3-BF97-97AB18A65771}"/>
              </a:ext>
            </a:extLst>
          </p:cNvPr>
          <p:cNvCxnSpPr>
            <a:cxnSpLocks/>
          </p:cNvCxnSpPr>
          <p:nvPr/>
        </p:nvCxnSpPr>
        <p:spPr>
          <a:xfrm>
            <a:off x="609600" y="4317520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66392F0-AD57-4FBC-9ABC-FF96BEC1C167}"/>
              </a:ext>
            </a:extLst>
          </p:cNvPr>
          <p:cNvGrpSpPr/>
          <p:nvPr/>
        </p:nvGrpSpPr>
        <p:grpSpPr>
          <a:xfrm>
            <a:off x="609600" y="4518829"/>
            <a:ext cx="8388095" cy="413819"/>
            <a:chOff x="609599" y="1589109"/>
            <a:chExt cx="8388095" cy="4138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905BEF5-BB6F-4B28-B305-B20403CB628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8" name="Picture 27" descr="A close up of a sign&#10;&#10;Description automatically generated">
              <a:hlinkClick r:id="rId8"/>
              <a:extLst>
                <a:ext uri="{FF2B5EF4-FFF2-40B4-BE49-F238E27FC236}">
                  <a16:creationId xmlns:a16="http://schemas.microsoft.com/office/drawing/2014/main" id="{D19E880E-FA3D-4E24-AE7E-12664EEAB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D582F6-12BF-4065-A5B2-AFE3CEFE0FC0}"/>
              </a:ext>
            </a:extLst>
          </p:cNvPr>
          <p:cNvCxnSpPr>
            <a:cxnSpLocks/>
          </p:cNvCxnSpPr>
          <p:nvPr/>
        </p:nvCxnSpPr>
        <p:spPr>
          <a:xfrm>
            <a:off x="609600" y="5138309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9B02E86-8DB6-4CBA-B481-A7627B1DBDA6}"/>
              </a:ext>
            </a:extLst>
          </p:cNvPr>
          <p:cNvGrpSpPr/>
          <p:nvPr/>
        </p:nvGrpSpPr>
        <p:grpSpPr>
          <a:xfrm>
            <a:off x="609600" y="5344837"/>
            <a:ext cx="8388095" cy="413819"/>
            <a:chOff x="609599" y="1589109"/>
            <a:chExt cx="8388095" cy="41381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1213C88-7B21-477B-9D16-033C4CB4A3FA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4" name="Picture 33" descr="A close up of a sign&#10;&#10;Description automatically generated">
              <a:hlinkClick r:id="rId9"/>
              <a:extLst>
                <a:ext uri="{FF2B5EF4-FFF2-40B4-BE49-F238E27FC236}">
                  <a16:creationId xmlns:a16="http://schemas.microsoft.com/office/drawing/2014/main" id="{B8CBE077-D612-4519-A478-ABFF7E576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A3359F7-D294-47C5-9343-79D0CAB08953}"/>
              </a:ext>
            </a:extLst>
          </p:cNvPr>
          <p:cNvCxnSpPr>
            <a:cxnSpLocks/>
          </p:cNvCxnSpPr>
          <p:nvPr/>
        </p:nvCxnSpPr>
        <p:spPr>
          <a:xfrm>
            <a:off x="609600" y="5965626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A5D802F-6B04-4B10-82FC-B591A383EB8A}"/>
              </a:ext>
            </a:extLst>
          </p:cNvPr>
          <p:cNvCxnSpPr>
            <a:cxnSpLocks/>
          </p:cNvCxnSpPr>
          <p:nvPr/>
        </p:nvCxnSpPr>
        <p:spPr>
          <a:xfrm>
            <a:off x="609600" y="6374986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5.2.</a:t>
            </a:r>
            <a:r>
              <a:rPr lang="en-US" dirty="0"/>
              <a:t> The while Loop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69F42E-7AC3-4CBD-8326-C78BB4E6F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988527"/>
            <a:ext cx="8851392" cy="4500293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10" action="ppaction://hlinksldjump"/>
              </a:rPr>
              <a:t>Trace while Loop</a:t>
            </a:r>
            <a:endParaRPr lang="en-US" dirty="0"/>
          </a:p>
          <a:p>
            <a:r>
              <a:rPr lang="en-US" dirty="0">
                <a:hlinkClick r:id="rId11" action="ppaction://hlinksldjump"/>
              </a:rPr>
              <a:t>Infinite Loop</a:t>
            </a:r>
            <a:endParaRPr lang="en-US" dirty="0"/>
          </a:p>
          <a:p>
            <a:r>
              <a:rPr lang="en-US" dirty="0">
                <a:hlinkClick r:id="rId12" action="ppaction://hlinksldjump"/>
              </a:rPr>
              <a:t>Program 1: Subtraction Quiz</a:t>
            </a:r>
            <a:endParaRPr lang="en-US" dirty="0"/>
          </a:p>
          <a:p>
            <a:r>
              <a:rPr lang="en-US" dirty="0">
                <a:hlinkClick r:id="rId13" action="ppaction://hlinksldjump"/>
              </a:rPr>
              <a:t>Program 2: Guessing Game</a:t>
            </a:r>
            <a:endParaRPr lang="en-US" dirty="0"/>
          </a:p>
          <a:p>
            <a:r>
              <a:rPr lang="en-US" dirty="0">
                <a:hlinkClick r:id="rId14" action="ppaction://hlinksldjump"/>
              </a:rPr>
              <a:t>Loop Design Strategies</a:t>
            </a:r>
            <a:endParaRPr lang="en-US" dirty="0"/>
          </a:p>
          <a:p>
            <a:r>
              <a:rPr lang="fr-FR" dirty="0">
                <a:hlinkClick r:id="rId15" action="ppaction://hlinksldjump"/>
              </a:rPr>
              <a:t>Program 3: Multiple Subtraction Quiz</a:t>
            </a:r>
            <a:endParaRPr lang="fr-FR" dirty="0"/>
          </a:p>
          <a:p>
            <a:r>
              <a:rPr lang="en-US" dirty="0">
                <a:hlinkClick r:id="rId16" action="ppaction://hlinksldjump"/>
              </a:rPr>
              <a:t>Controlling a Loop with User Confirmation</a:t>
            </a:r>
            <a:endParaRPr lang="fr-FR" dirty="0"/>
          </a:p>
          <a:p>
            <a:r>
              <a:rPr lang="en-US" dirty="0">
                <a:hlinkClick r:id="rId17" action="ppaction://hlinksldjump"/>
              </a:rPr>
              <a:t>Program 4: Advanced Multiple Subtraction Quiz</a:t>
            </a:r>
            <a:endParaRPr lang="en-US" dirty="0"/>
          </a:p>
          <a:p>
            <a:r>
              <a:rPr lang="en-US" dirty="0">
                <a:hlinkClick r:id="rId18" action="ppaction://hlinksldjump"/>
              </a:rPr>
              <a:t>Controlling a Loop with a Sentinel Value</a:t>
            </a:r>
            <a:endParaRPr lang="en-US" dirty="0"/>
          </a:p>
          <a:p>
            <a:r>
              <a:rPr lang="en-US" dirty="0">
                <a:hlinkClick r:id="rId19" action="ppaction://hlinksldjump"/>
              </a:rPr>
              <a:t>Program 5: Sentinel Value</a:t>
            </a:r>
            <a:endParaRPr lang="en-US" dirty="0"/>
          </a:p>
          <a:p>
            <a:r>
              <a:rPr lang="en-US" dirty="0">
                <a:hlinkClick r:id="rId20" action="ppaction://hlinksldjump"/>
              </a:rPr>
              <a:t>Check Point #1 - #4 </a:t>
            </a:r>
            <a:endParaRPr lang="en-US" dirty="0"/>
          </a:p>
        </p:txBody>
      </p:sp>
      <p:pic>
        <p:nvPicPr>
          <p:cNvPr id="8" name="Picture 7">
            <a:hlinkClick r:id="rId21" action="ppaction://hlinksldjump"/>
            <a:extLst>
              <a:ext uri="{FF2B5EF4-FFF2-40B4-BE49-F238E27FC236}">
                <a16:creationId xmlns:a16="http://schemas.microsoft.com/office/drawing/2014/main" id="{41C78D8D-C385-45DB-B3FC-274D137D0F9C}"/>
              </a:ext>
            </a:extLst>
          </p:cNvPr>
          <p:cNvPicPr>
            <a:picLocks noChangeAspect="1"/>
          </p:cNvPicPr>
          <p:nvPr/>
        </p:nvPicPr>
        <p:blipFill>
          <a:blip r:embed="rId2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2CD22-7C19-430E-B84A-D10AE3FD7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CEB4A532-89A5-4D2A-89D8-9B09C4B25B67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57420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B43A2B04-4083-43F8-9C3A-DA4C035B70B3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504E3E3-49A3-4BBE-A092-1EA635088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8314DBA-BF1A-4900-A9D9-CC4B9B312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110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7F6DD0F-581C-4EDA-97D5-9ED59CC01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4979835"/>
              </p:ext>
            </p:extLst>
          </p:nvPr>
        </p:nvGraphicFramePr>
        <p:xfrm>
          <a:off x="6090081" y="2166039"/>
          <a:ext cx="290761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A38EE28-C1B5-4F48-A4FE-68AFB47E1767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A31C6B-372E-46FE-B349-C5B95A7F3706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4721DFB-AB96-49C1-A764-279958B0617D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6" name="Rectangle 8">
                <a:extLst>
                  <a:ext uri="{FF2B5EF4-FFF2-40B4-BE49-F238E27FC236}">
                    <a16:creationId xmlns:a16="http://schemas.microsoft.com/office/drawing/2014/main" id="{ACDCB4AE-2C74-42F5-9724-A78065101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37" name="Text Box 9">
                <a:extLst>
                  <a:ext uri="{FF2B5EF4-FFF2-40B4-BE49-F238E27FC236}">
                    <a16:creationId xmlns:a16="http://schemas.microsoft.com/office/drawing/2014/main" id="{FB90EA66-FB66-4E91-BC99-4CBCF9F71D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04DC60C-D82F-43B2-9084-F25100DEE097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B3B6AE1-3DEA-4E1F-9CCC-B6DFAE7C0AB0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F74A26F-482D-4C3B-B248-1FDB70BEA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6788F4AA-3ED2-4F40-AE04-6B2BCE666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5981EB7-6045-40B4-9357-F2B25F36AB0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5" name="Picture 44">
              <a:hlinkClick r:id="rId7" action="ppaction://hlinksldjump"/>
              <a:extLst>
                <a:ext uri="{FF2B5EF4-FFF2-40B4-BE49-F238E27FC236}">
                  <a16:creationId xmlns:a16="http://schemas.microsoft.com/office/drawing/2014/main" id="{B465C790-6A47-424D-B67B-A527174F3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6" name="Picture 45">
              <a:hlinkClick r:id="rId9" action="ppaction://hlinksldjump"/>
              <a:extLst>
                <a:ext uri="{FF2B5EF4-FFF2-40B4-BE49-F238E27FC236}">
                  <a16:creationId xmlns:a16="http://schemas.microsoft.com/office/drawing/2014/main" id="{1F6E7E29-0BFE-42DA-A6EB-033700CBF3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F0C72A-6A7B-416E-A330-7652BD2EE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13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1180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E1051AEC-DB83-4DB0-BD57-E9142DCD7E75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918294F-5D01-473E-9CB8-F92C84F9F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201EDCB-8204-4734-A72B-6DB26F005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111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FCCB0DA1-9F10-4B91-9A07-965587845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872569"/>
              </p:ext>
            </p:extLst>
          </p:nvPr>
        </p:nvGraphicFramePr>
        <p:xfrm>
          <a:off x="6090081" y="2166039"/>
          <a:ext cx="290761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20568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902082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9D6115-E908-467C-A9A9-AA6B1FD5F7C5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A3DC788-EC0E-4BCB-B3AD-F10531CD9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FCE41D44-244E-47E2-BFC2-DB20406A5E6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20C177A-D5F6-4331-AFFA-4BFF39861C62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DE3AD44-18B4-465B-9CC7-CFBDBF570E1C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54DC7963-EA32-4C06-86F3-E7AD2994C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45" name="Text Box 9">
                <a:extLst>
                  <a:ext uri="{FF2B5EF4-FFF2-40B4-BE49-F238E27FC236}">
                    <a16:creationId xmlns:a16="http://schemas.microsoft.com/office/drawing/2014/main" id="{3D1BA949-860E-4040-9ED3-E58B20DDF7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542AAE2-30C3-449E-A176-CD94461449A9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AutoShape 5">
            <a:extLst>
              <a:ext uri="{FF2B5EF4-FFF2-40B4-BE49-F238E27FC236}">
                <a16:creationId xmlns:a16="http://schemas.microsoft.com/office/drawing/2014/main" id="{0EBBE596-E813-4010-A465-43D0A2E72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09ACA0D-B3DE-4CC9-845C-295105ACDFB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51" name="Picture 50">
              <a:hlinkClick r:id="rId7" action="ppaction://hlinksldjump"/>
              <a:extLst>
                <a:ext uri="{FF2B5EF4-FFF2-40B4-BE49-F238E27FC236}">
                  <a16:creationId xmlns:a16="http://schemas.microsoft.com/office/drawing/2014/main" id="{6E617DFD-EF98-466A-834D-B4EB3261F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52" name="Picture 51">
              <a:hlinkClick r:id="rId9" action="ppaction://hlinksldjump"/>
              <a:extLst>
                <a:ext uri="{FF2B5EF4-FFF2-40B4-BE49-F238E27FC236}">
                  <a16:creationId xmlns:a16="http://schemas.microsoft.com/office/drawing/2014/main" id="{F48331BC-C624-452C-87DE-2FA7500FF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8A10F0-72EC-4E80-8406-EEF9C8923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14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31968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66EFE7EC-4227-4F62-B158-EDE8E4A09D0F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4CFCEA8-F449-4057-A6E3-BC867100C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E57AF07-504E-4C77-BF02-1BDC37068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112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96535C1-F4D4-426F-8742-9DC7DC78DE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675579"/>
              </p:ext>
            </p:extLst>
          </p:nvPr>
        </p:nvGraphicFramePr>
        <p:xfrm>
          <a:off x="6090081" y="2166039"/>
          <a:ext cx="2907614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77777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225899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A58BB100-773B-457D-874F-B43BFFADA30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A17BAF9-4D4A-4952-A216-7F5E2182C797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8DD9B4E-1447-460A-A8E1-41ADB2F9D4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320B1E34-5887-4A98-BC29-C0BD3DF9F4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4CBE885-0BFE-4848-9970-B4C02C9A102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992DE57-9456-4EE6-9216-06372792A5DE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5D54E53D-C456-4E64-A3F6-045A85B4A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45" name="Text Box 9">
                <a:extLst>
                  <a:ext uri="{FF2B5EF4-FFF2-40B4-BE49-F238E27FC236}">
                    <a16:creationId xmlns:a16="http://schemas.microsoft.com/office/drawing/2014/main" id="{2977FD61-889B-4D6D-A1E8-279CF6523C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958FFDC-8161-4C71-873A-4FEE137EDF95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97F4945-D34F-454E-A85A-FCECB50BCED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37A1C8C9-29C0-4D45-820D-283FC8C10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1" name="Picture 30">
              <a:hlinkClick r:id="rId9" action="ppaction://hlinksldjump"/>
              <a:extLst>
                <a:ext uri="{FF2B5EF4-FFF2-40B4-BE49-F238E27FC236}">
                  <a16:creationId xmlns:a16="http://schemas.microsoft.com/office/drawing/2014/main" id="{DE64F26B-A8B0-4DBC-964F-B27CADB40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3676A72-5738-4E6D-A731-E4EB78A14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15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206888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>
            <a:extLst>
              <a:ext uri="{FF2B5EF4-FFF2-40B4-BE49-F238E27FC236}">
                <a16:creationId xmlns:a16="http://schemas.microsoft.com/office/drawing/2014/main" id="{CDCE5A05-8C65-42E2-944B-464080685750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5BF9306-62E3-400D-87EB-192FD4E5D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6025D6-27D4-4C3F-9D3D-01FA0C486B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113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E7F6DD0F-581C-4EDA-97D5-9ED59CC012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258141"/>
              </p:ext>
            </p:extLst>
          </p:nvPr>
        </p:nvGraphicFramePr>
        <p:xfrm>
          <a:off x="6090081" y="2166039"/>
          <a:ext cx="290761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7A38EE28-C1B5-4F48-A4FE-68AFB47E1767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DA31C6B-372E-46FE-B349-C5B95A7F3706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4721DFB-AB96-49C1-A764-279958B0617D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6" name="Rectangle 8">
                <a:extLst>
                  <a:ext uri="{FF2B5EF4-FFF2-40B4-BE49-F238E27FC236}">
                    <a16:creationId xmlns:a16="http://schemas.microsoft.com/office/drawing/2014/main" id="{ACDCB4AE-2C74-42F5-9724-A78065101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37" name="Text Box 9">
                <a:extLst>
                  <a:ext uri="{FF2B5EF4-FFF2-40B4-BE49-F238E27FC236}">
                    <a16:creationId xmlns:a16="http://schemas.microsoft.com/office/drawing/2014/main" id="{FB90EA66-FB66-4E91-BC99-4CBCF9F71DF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604DC60C-D82F-43B2-9084-F25100DEE097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B3B6AE1-3DEA-4E1F-9CCC-B6DFAE7C0AB0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F74A26F-482D-4C3B-B248-1FDB70BEA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6788F4AA-3ED2-4F40-AE04-6B2BCE666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90DDE9-CF80-4C84-8C0B-AE9B1767B92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1" name="Picture 30">
              <a:hlinkClick r:id="rId7" action="ppaction://hlinksldjump"/>
              <a:extLst>
                <a:ext uri="{FF2B5EF4-FFF2-40B4-BE49-F238E27FC236}">
                  <a16:creationId xmlns:a16="http://schemas.microsoft.com/office/drawing/2014/main" id="{83223415-1FA9-4D7C-A7CA-4E4183A15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2" name="Picture 31">
              <a:hlinkClick r:id="rId9" action="ppaction://hlinksldjump"/>
              <a:extLst>
                <a:ext uri="{FF2B5EF4-FFF2-40B4-BE49-F238E27FC236}">
                  <a16:creationId xmlns:a16="http://schemas.microsoft.com/office/drawing/2014/main" id="{33A07B30-EA3C-4D8D-A446-A400091AB5E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0C4A5A-A252-4D12-B209-EED311376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16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20823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531D39D8-543E-437D-A6E9-C97444F44121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7FD81C5-29BF-4E6F-A99D-09ED87734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2E72103-C427-489C-97FF-885C43034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114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20C177A-D5F6-4331-AFFA-4BFF39861C62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2DE3AD44-18B4-465B-9CC7-CFBDBF570E1C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44" name="Rectangle 8">
                <a:extLst>
                  <a:ext uri="{FF2B5EF4-FFF2-40B4-BE49-F238E27FC236}">
                    <a16:creationId xmlns:a16="http://schemas.microsoft.com/office/drawing/2014/main" id="{54DC7963-EA32-4C06-86F3-E7AD2994C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45" name="Text Box 9">
                <a:extLst>
                  <a:ext uri="{FF2B5EF4-FFF2-40B4-BE49-F238E27FC236}">
                    <a16:creationId xmlns:a16="http://schemas.microsoft.com/office/drawing/2014/main" id="{3D1BA949-860E-4040-9ED3-E58B20DDF72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F542AAE2-30C3-449E-A176-CD94461449A9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4897A1EE-037A-4AD6-9B3E-42E4C0EE45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419374"/>
              </p:ext>
            </p:extLst>
          </p:nvPr>
        </p:nvGraphicFramePr>
        <p:xfrm>
          <a:off x="6090081" y="2166039"/>
          <a:ext cx="290761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45F7E53B-D85C-4CC1-8827-EA3D4C0DE8C3}"/>
              </a:ext>
            </a:extLst>
          </p:cNvPr>
          <p:cNvGrpSpPr/>
          <p:nvPr/>
        </p:nvGrpSpPr>
        <p:grpSpPr>
          <a:xfrm>
            <a:off x="146304" y="5539754"/>
            <a:ext cx="5304584" cy="707886"/>
            <a:chOff x="4773387" y="5166878"/>
            <a:chExt cx="5304584" cy="707886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14CABB0-3AAB-4E76-AA57-405E9788E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166878"/>
              <a:ext cx="4604798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</p:txBody>
        </p:sp>
        <p:pic>
          <p:nvPicPr>
            <p:cNvPr id="26" name="Picture 25" descr="A flat screen monitor&#10;&#10;Description automatically generated">
              <a:extLst>
                <a:ext uri="{FF2B5EF4-FFF2-40B4-BE49-F238E27FC236}">
                  <a16:creationId xmlns:a16="http://schemas.microsoft.com/office/drawing/2014/main" id="{F24DEB0C-CC53-4128-AF61-330B27A74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27" name="AutoShape 5">
            <a:extLst>
              <a:ext uri="{FF2B5EF4-FFF2-40B4-BE49-F238E27FC236}">
                <a16:creationId xmlns:a16="http://schemas.microsoft.com/office/drawing/2014/main" id="{C76DAB42-83DC-4A3B-B1A0-7B2B9901E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Exit from the current loop (inner loop).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53EED7B-758F-48CC-A3CC-BB710459F9A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7" name="Picture 36">
              <a:hlinkClick r:id="rId7" action="ppaction://hlinksldjump"/>
              <a:extLst>
                <a:ext uri="{FF2B5EF4-FFF2-40B4-BE49-F238E27FC236}">
                  <a16:creationId xmlns:a16="http://schemas.microsoft.com/office/drawing/2014/main" id="{40680A86-CEE7-49F3-B45E-2375D04EC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8" name="Picture 37">
              <a:hlinkClick r:id="rId9" action="ppaction://hlinksldjump"/>
              <a:extLst>
                <a:ext uri="{FF2B5EF4-FFF2-40B4-BE49-F238E27FC236}">
                  <a16:creationId xmlns:a16="http://schemas.microsoft.com/office/drawing/2014/main" id="{396DD05C-6F6C-48CB-A6FD-A84623D2D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855CCB-306C-4774-A78E-07865413F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17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64778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9574A245-3825-40B1-B334-7496A346A792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88006A1-95F3-4366-9574-B6CD04996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6B90749F-BA93-4A38-AFC9-B9765F8B9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115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455251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8596"/>
              <a:gd name="adj2" fmla="val 33292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a new line (\n)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EDFD39B-8F52-4CD2-82EA-AA6500BE304C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0BD4907-4408-4719-A731-04365ADA7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6" name="Picture 25" descr="A flat screen monitor&#10;&#10;Description automatically generated">
              <a:extLst>
                <a:ext uri="{FF2B5EF4-FFF2-40B4-BE49-F238E27FC236}">
                  <a16:creationId xmlns:a16="http://schemas.microsoft.com/office/drawing/2014/main" id="{649D11BE-2802-4028-BF09-D4EED47BE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AC7370B-76B3-47D8-AC44-075EE2383E04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8A8CEC8D-DC62-4555-BCC2-968B55FB7576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2" name="Rectangle 8">
                <a:extLst>
                  <a:ext uri="{FF2B5EF4-FFF2-40B4-BE49-F238E27FC236}">
                    <a16:creationId xmlns:a16="http://schemas.microsoft.com/office/drawing/2014/main" id="{C30E5B75-1FD2-467F-A28A-8F70FD5B8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  <a:r>
                  <a:rPr lang="en-US" altLang="en-US" sz="2000" b="1" dirty="0"/>
                  <a:t> , 3 ] </a:t>
                </a:r>
              </a:p>
            </p:txBody>
          </p:sp>
          <p:sp>
            <p:nvSpPr>
              <p:cNvPr id="33" name="Text Box 9">
                <a:extLst>
                  <a:ext uri="{FF2B5EF4-FFF2-40B4-BE49-F238E27FC236}">
                    <a16:creationId xmlns:a16="http://schemas.microsoft.com/office/drawing/2014/main" id="{826DB923-D6C5-4C9E-96A0-A03B8167AB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ADD58DAC-4FF6-4425-9597-99366C59BE0A}"/>
                </a:ext>
              </a:extLst>
            </p:cNvPr>
            <p:cNvCxnSpPr/>
            <p:nvPr/>
          </p:nvCxnSpPr>
          <p:spPr>
            <a:xfrm flipV="1">
              <a:off x="5439650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7395A49E-0511-4F8B-85B8-34D7B2B14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028306"/>
              </p:ext>
            </p:extLst>
          </p:nvPr>
        </p:nvGraphicFramePr>
        <p:xfrm>
          <a:off x="6090081" y="2166039"/>
          <a:ext cx="290761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</a:tbl>
          </a:graphicData>
        </a:graphic>
      </p:graphicFrame>
      <p:grpSp>
        <p:nvGrpSpPr>
          <p:cNvPr id="44" name="Group 43">
            <a:extLst>
              <a:ext uri="{FF2B5EF4-FFF2-40B4-BE49-F238E27FC236}">
                <a16:creationId xmlns:a16="http://schemas.microsoft.com/office/drawing/2014/main" id="{A77CDFCD-CDF8-4621-9AF9-4B532587B28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5" name="Picture 44">
              <a:hlinkClick r:id="rId7" action="ppaction://hlinksldjump"/>
              <a:extLst>
                <a:ext uri="{FF2B5EF4-FFF2-40B4-BE49-F238E27FC236}">
                  <a16:creationId xmlns:a16="http://schemas.microsoft.com/office/drawing/2014/main" id="{357631ED-B77E-43B0-8EFF-0AB80408F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6" name="Picture 45">
              <a:hlinkClick r:id="rId9" action="ppaction://hlinksldjump"/>
              <a:extLst>
                <a:ext uri="{FF2B5EF4-FFF2-40B4-BE49-F238E27FC236}">
                  <a16:creationId xmlns:a16="http://schemas.microsoft.com/office/drawing/2014/main" id="{3E7DCC62-D2D7-4B1F-9CDF-041268D35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B92BF9E-8054-4FDC-8095-FEFFFD61B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18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46922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3815F65E-543F-4301-ACA2-547427D0B4B0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EFB1B9A-57F5-48AB-AE2C-5BBA76797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560C2C6-44E4-4893-833E-E03722B8F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116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29137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40" y="1865711"/>
            <a:ext cx="4530618" cy="864683"/>
          </a:xfrm>
          <a:prstGeom prst="wedgeRoundRectCallout">
            <a:avLst>
              <a:gd name="adj1" fmla="val 36202"/>
              <a:gd name="adj2" fmla="val 8868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Update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the next unused item in the sequence. Now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872369E-9DA0-47A1-8B53-A47677A78149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B633ECC8-100E-4CF9-BE74-9778C9FFA3A1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7" name="Rectangle 8">
                <a:extLst>
                  <a:ext uri="{FF2B5EF4-FFF2-40B4-BE49-F238E27FC236}">
                    <a16:creationId xmlns:a16="http://schemas.microsoft.com/office/drawing/2014/main" id="{F8DE0F16-7B18-4FFC-9C96-E85E9110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38" name="Text Box 9">
                <a:extLst>
                  <a:ext uri="{FF2B5EF4-FFF2-40B4-BE49-F238E27FC236}">
                    <a16:creationId xmlns:a16="http://schemas.microsoft.com/office/drawing/2014/main" id="{CF137986-0A7C-4AA6-A870-F19C6052F9A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5F659F5-72EC-46AC-9750-5EFA1CEFCA5A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E2C5B83-BBAD-444C-A2B3-0CA253061D7F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93CC39B-A5E5-4EED-A338-0B4CA0356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3" name="Picture 22" descr="A flat screen monitor&#10;&#10;Description automatically generated">
              <a:extLst>
                <a:ext uri="{FF2B5EF4-FFF2-40B4-BE49-F238E27FC236}">
                  <a16:creationId xmlns:a16="http://schemas.microsoft.com/office/drawing/2014/main" id="{42610C14-8DE9-4C84-89CA-6A4C0E745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E88F0A77-B772-4B09-A038-0662B2EDF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5400005"/>
              </p:ext>
            </p:extLst>
          </p:nvPr>
        </p:nvGraphicFramePr>
        <p:xfrm>
          <a:off x="6090081" y="2166039"/>
          <a:ext cx="2907614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95450"/>
                  </a:ext>
                </a:extLst>
              </a:tr>
            </a:tbl>
          </a:graphicData>
        </a:graphic>
      </p:graphicFrame>
      <p:grpSp>
        <p:nvGrpSpPr>
          <p:cNvPr id="39" name="Group 38">
            <a:extLst>
              <a:ext uri="{FF2B5EF4-FFF2-40B4-BE49-F238E27FC236}">
                <a16:creationId xmlns:a16="http://schemas.microsoft.com/office/drawing/2014/main" id="{C8B0EBB4-1144-4E2B-B60B-328EE4BA5FC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0" name="Picture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5781D18F-E669-4309-AFFB-216D0CCFF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1" name="Picture 40">
              <a:hlinkClick r:id="rId9" action="ppaction://hlinksldjump"/>
              <a:extLst>
                <a:ext uri="{FF2B5EF4-FFF2-40B4-BE49-F238E27FC236}">
                  <a16:creationId xmlns:a16="http://schemas.microsoft.com/office/drawing/2014/main" id="{6A390E22-D8A5-4E77-8360-271FED5E8B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FCC04F-5F4E-4D80-9265-8A8649469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19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369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B5FBDB95-FEA8-4C80-93E4-48EBB15C734D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3EF93B2-67AC-4EBD-A919-F1D2E94253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4C71A5C-D62A-46DC-B59D-F44AEF32B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117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2286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4220"/>
              <a:gd name="adj2" fmla="val 16941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0 now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F58D069-694A-4C75-8501-B845BF3EA075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5E35958-A0A2-40DD-8CCC-B24274186675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BCF9CE5-A05C-454B-9536-111125D03022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4" name="Rectangle 8">
                <a:extLst>
                  <a:ext uri="{FF2B5EF4-FFF2-40B4-BE49-F238E27FC236}">
                    <a16:creationId xmlns:a16="http://schemas.microsoft.com/office/drawing/2014/main" id="{B0E01786-6EDE-4E7E-A78F-542303237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5" name="Text Box 9">
                <a:extLst>
                  <a:ext uri="{FF2B5EF4-FFF2-40B4-BE49-F238E27FC236}">
                    <a16:creationId xmlns:a16="http://schemas.microsoft.com/office/drawing/2014/main" id="{D330C01C-E684-4B2F-B82A-62C48E2013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D12D726-ED73-4CC8-99ED-ED3EAFEB47F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E218BC-C35D-4ECB-88CA-3D38FC97DDBD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7C01BA9-A1B9-43F3-8E56-4803622E2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21EF2813-E426-4216-A24E-CD3C1C0BE7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0632BC6D-D408-4BC1-BEC0-A505B94222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728945"/>
              </p:ext>
            </p:extLst>
          </p:nvPr>
        </p:nvGraphicFramePr>
        <p:xfrm>
          <a:off x="6090081" y="2166039"/>
          <a:ext cx="290761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82331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914948"/>
                  </a:ext>
                </a:extLst>
              </a:tr>
            </a:tbl>
          </a:graphicData>
        </a:graphic>
      </p:graphicFrame>
      <p:grpSp>
        <p:nvGrpSpPr>
          <p:cNvPr id="38" name="Group 37">
            <a:extLst>
              <a:ext uri="{FF2B5EF4-FFF2-40B4-BE49-F238E27FC236}">
                <a16:creationId xmlns:a16="http://schemas.microsoft.com/office/drawing/2014/main" id="{0181DDBD-2CBE-465C-B357-FB0759017CC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7" action="ppaction://hlinksldjump"/>
              <a:extLst>
                <a:ext uri="{FF2B5EF4-FFF2-40B4-BE49-F238E27FC236}">
                  <a16:creationId xmlns:a16="http://schemas.microsoft.com/office/drawing/2014/main" id="{CE216433-D372-414E-BD80-9EE5D2D11A4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0" name="Picture 39">
              <a:hlinkClick r:id="rId9" action="ppaction://hlinksldjump"/>
              <a:extLst>
                <a:ext uri="{FF2B5EF4-FFF2-40B4-BE49-F238E27FC236}">
                  <a16:creationId xmlns:a16="http://schemas.microsoft.com/office/drawing/2014/main" id="{E3E03193-307B-4402-B1F8-357D28CCF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42BAB1-26D0-417A-A609-353BCC4D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650047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8C65B8BC-65F0-4011-84A2-85DFB9A67B2D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5D32309-13DB-442A-8AE4-5A104F42E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DC97EBB-76EE-4FE3-8DEC-4ABB4EE13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118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334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1B0FD6A-E8FE-4425-9859-7E9CF213A7CC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EFCD52A-A5C6-4416-B068-21166696181F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569A243-5805-420E-8D4B-8C83C3745499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6CBCCDB5-6BF6-4D1C-80CD-F931A0C91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66305E9E-AA24-405B-B2D5-0C85388957A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C4ADE81-4B8D-4B16-808B-33AB4FC10327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FCA477E-B44C-4B4B-9C20-C7C6B5BA4A23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1D85088-08F7-4AF6-9F6E-822724BCB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00BCDFDE-8BC0-49A1-8993-4741C0A64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C26F0F2A-8390-438A-9D78-4CBF08443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604978"/>
              </p:ext>
            </p:extLst>
          </p:nvPr>
        </p:nvGraphicFramePr>
        <p:xfrm>
          <a:off x="6090081" y="2166039"/>
          <a:ext cx="290761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16130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670078"/>
                  </a:ext>
                </a:extLst>
              </a:tr>
            </a:tbl>
          </a:graphicData>
        </a:graphic>
      </p:graphicFrame>
      <p:grpSp>
        <p:nvGrpSpPr>
          <p:cNvPr id="46" name="Group 45">
            <a:extLst>
              <a:ext uri="{FF2B5EF4-FFF2-40B4-BE49-F238E27FC236}">
                <a16:creationId xmlns:a16="http://schemas.microsoft.com/office/drawing/2014/main" id="{467B203E-5204-4864-B917-03C46577D53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12D9726B-C2CE-420C-96DB-A38FE1308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8" name="Picture 47">
              <a:hlinkClick r:id="rId9" action="ppaction://hlinksldjump"/>
              <a:extLst>
                <a:ext uri="{FF2B5EF4-FFF2-40B4-BE49-F238E27FC236}">
                  <a16:creationId xmlns:a16="http://schemas.microsoft.com/office/drawing/2014/main" id="{2AF24F69-EB10-4435-AB08-0F456F10E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C9F67FF-AC0A-4C23-88EF-17CBE59BB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21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43108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CBBC9246-9075-4ED3-9398-C8A4C38C7DD9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EC1E688-0FF6-4D0B-988E-9A573E0B2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DD12469-2929-45B7-A2ED-8382A4497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119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8BB100-773B-457D-874F-B43BFFADA30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D4E6F8-E6BC-4F47-91ED-5D2A8EBCC85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B8F2BA9-6B39-46A9-965C-AD8216864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D8A42D44-AB39-4666-A897-962C9F259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A5378488-3012-4601-8CA1-2D12C2163D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CC61B67-ADDA-46F7-B4CC-9CF4481C6DD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4CFCCF-7E71-47E8-A3E0-073FB535BCFC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0BD1FA-20DF-4D93-9259-AED362BF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892C5485-4DF9-4556-97BD-59AA9441C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25942549-83A5-4A53-A709-AC4AFFBBB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02183"/>
              </p:ext>
            </p:extLst>
          </p:nvPr>
        </p:nvGraphicFramePr>
        <p:xfrm>
          <a:off x="6090081" y="2166039"/>
          <a:ext cx="290761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0640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02330"/>
                  </a:ext>
                </a:extLst>
              </a:tr>
            </a:tbl>
          </a:graphicData>
        </a:graphic>
      </p:graphicFrame>
      <p:grpSp>
        <p:nvGrpSpPr>
          <p:cNvPr id="46" name="Group 45">
            <a:extLst>
              <a:ext uri="{FF2B5EF4-FFF2-40B4-BE49-F238E27FC236}">
                <a16:creationId xmlns:a16="http://schemas.microsoft.com/office/drawing/2014/main" id="{EEF7F74E-27A2-4C5D-B905-8AF6BC5C9FB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C7AD9D3A-2DEC-4C23-B418-F78D969CD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8" name="Picture 47">
              <a:hlinkClick r:id="rId9" action="ppaction://hlinksldjump"/>
              <a:extLst>
                <a:ext uri="{FF2B5EF4-FFF2-40B4-BE49-F238E27FC236}">
                  <a16:creationId xmlns:a16="http://schemas.microsoft.com/office/drawing/2014/main" id="{F99EF1F5-3D02-43F5-8757-0A016EE04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6616779-505B-463C-A58B-FCCA6474A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22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19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while Loop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executes statements </a:t>
            </a:r>
            <a:r>
              <a:rPr lang="en-US" dirty="0">
                <a:solidFill>
                  <a:schemeClr val="accent2"/>
                </a:solidFill>
              </a:rPr>
              <a:t>repeatedly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as long as </a:t>
            </a: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condition remains true</a:t>
            </a:r>
            <a:r>
              <a:rPr lang="en-US" dirty="0"/>
              <a:t>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syntax</a:t>
            </a:r>
            <a:r>
              <a:rPr lang="en-US" dirty="0"/>
              <a:t> for the while loop is: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CD7BCD11-00A4-4771-975F-21C5CCDCAF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307A25-EFBB-49E2-9ED5-C06F95F2B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70" y="2878016"/>
            <a:ext cx="4880997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loop-continuation-condition:</a:t>
            </a:r>
            <a:b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b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Statement(s)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792D4E17-16BD-44CA-96F1-D385DFBF7A71}"/>
              </a:ext>
            </a:extLst>
          </p:cNvPr>
          <p:cNvSpPr txBox="1">
            <a:spLocks/>
          </p:cNvSpPr>
          <p:nvPr/>
        </p:nvSpPr>
        <p:spPr>
          <a:xfrm>
            <a:off x="146304" y="3888419"/>
            <a:ext cx="4902363" cy="268295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justLow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The "</a:t>
            </a:r>
            <a:r>
              <a:rPr lang="en-US" dirty="0">
                <a:solidFill>
                  <a:srgbClr val="002060"/>
                </a:solidFill>
              </a:rPr>
              <a:t>loop body</a:t>
            </a:r>
            <a:r>
              <a:rPr lang="en-US" dirty="0"/>
              <a:t>" is the part that contains the </a:t>
            </a:r>
            <a:r>
              <a:rPr lang="en-US" dirty="0">
                <a:solidFill>
                  <a:schemeClr val="accent2"/>
                </a:solidFill>
              </a:rPr>
              <a:t>repeated statements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one-time execution </a:t>
            </a:r>
            <a:r>
              <a:rPr lang="en-US" dirty="0"/>
              <a:t>of the </a:t>
            </a:r>
            <a:r>
              <a:rPr lang="en-US" dirty="0">
                <a:solidFill>
                  <a:srgbClr val="002060"/>
                </a:solidFill>
              </a:rPr>
              <a:t>loop body</a:t>
            </a:r>
            <a:r>
              <a:rPr lang="en-US" dirty="0"/>
              <a:t> is called an </a:t>
            </a:r>
            <a:r>
              <a:rPr lang="en-US" dirty="0">
                <a:solidFill>
                  <a:schemeClr val="accent2"/>
                </a:solidFill>
              </a:rPr>
              <a:t>iteration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an iteration of the loop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1C0C28-48A6-469A-B5A0-88AFC2E178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5943" y="2130641"/>
            <a:ext cx="3659363" cy="422524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CE787B-2593-416D-9BB8-2760B148F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</a:t>
            </a:fld>
            <a:endParaRPr lang="en-US"/>
          </a:p>
        </p:txBody>
      </p:sp>
      <p:sp>
        <p:nvSpPr>
          <p:cNvPr id="1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171C2B8-730D-459A-A086-629FBD10E02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174675900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2BEB8C48-2302-4B06-B174-41ED3C007E08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D68966-7904-43AF-AF5B-302CBC95C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1E2C15E-4B78-4F09-934E-87A3A250B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120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38EE28-C1B5-4F48-A4FE-68AFB47E1767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2B98AC-B4AF-4272-B2A0-FF553583377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B92F42E-46C5-4986-8BFE-5EB50C27D5FD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7" name="Rectangle 8">
                <a:extLst>
                  <a:ext uri="{FF2B5EF4-FFF2-40B4-BE49-F238E27FC236}">
                    <a16:creationId xmlns:a16="http://schemas.microsoft.com/office/drawing/2014/main" id="{ED3D040E-9E11-4467-B08B-A46FEE077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31" name="Text Box 9">
                <a:extLst>
                  <a:ext uri="{FF2B5EF4-FFF2-40B4-BE49-F238E27FC236}">
                    <a16:creationId xmlns:a16="http://schemas.microsoft.com/office/drawing/2014/main" id="{CD199001-CD13-4033-9668-CEB0FC0FF0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B871307-ED8A-40DB-94DB-4DF7E2249C6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CF5D0A-4EC5-4523-9612-EC95ED4495B9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6A8F41-3529-41FD-B543-EC0A3DC52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41" name="Picture 40" descr="A flat screen monitor&#10;&#10;Description automatically generated">
              <a:extLst>
                <a:ext uri="{FF2B5EF4-FFF2-40B4-BE49-F238E27FC236}">
                  <a16:creationId xmlns:a16="http://schemas.microsoft.com/office/drawing/2014/main" id="{7499C7E9-38AE-47DF-AB65-D58927987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DB4691A2-6D71-4CDC-9794-AE6D49D03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317597"/>
              </p:ext>
            </p:extLst>
          </p:nvPr>
        </p:nvGraphicFramePr>
        <p:xfrm>
          <a:off x="6090081" y="2166039"/>
          <a:ext cx="290761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64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723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553787"/>
                  </a:ext>
                </a:extLst>
              </a:tr>
            </a:tbl>
          </a:graphicData>
        </a:graphic>
      </p:graphicFrame>
      <p:grpSp>
        <p:nvGrpSpPr>
          <p:cNvPr id="46" name="Group 45">
            <a:extLst>
              <a:ext uri="{FF2B5EF4-FFF2-40B4-BE49-F238E27FC236}">
                <a16:creationId xmlns:a16="http://schemas.microsoft.com/office/drawing/2014/main" id="{13517FCF-E30B-43CB-9F30-E6623094A89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7" name="Picture 46">
              <a:hlinkClick r:id="rId7" action="ppaction://hlinksldjump"/>
              <a:extLst>
                <a:ext uri="{FF2B5EF4-FFF2-40B4-BE49-F238E27FC236}">
                  <a16:creationId xmlns:a16="http://schemas.microsoft.com/office/drawing/2014/main" id="{09CD6310-AF27-4B77-B13D-8FFCBB677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8" name="Picture 47">
              <a:hlinkClick r:id="rId9" action="ppaction://hlinksldjump"/>
              <a:extLst>
                <a:ext uri="{FF2B5EF4-FFF2-40B4-BE49-F238E27FC236}">
                  <a16:creationId xmlns:a16="http://schemas.microsoft.com/office/drawing/2014/main" id="{D7FFE9FF-52C6-44BC-AC1B-2C0DDBE727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F993D1-D10E-4B66-BE93-D86D2F98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23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648440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C6B05902-D6CB-4D09-BB0F-B0E6AD14B8B9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E1EAAA5-6336-44C7-B50A-9583A7180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09DE3F1-8CE1-4566-8600-B0CD25102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121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sp>
        <p:nvSpPr>
          <p:cNvPr id="46" name="AutoShape 5">
            <a:extLst>
              <a:ext uri="{FF2B5EF4-FFF2-40B4-BE49-F238E27FC236}">
                <a16:creationId xmlns:a16="http://schemas.microsoft.com/office/drawing/2014/main" id="{0EBBE596-E813-4010-A465-43D0A2E72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BC0270-D876-4C83-A417-BB62AE6D1AA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276F786-14FD-48A7-83FC-2AC03097F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C32D2688-A0AE-42BC-9CA7-D8D696A08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B8BACADE-FF16-4199-9367-E38A8029DC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B9719D-85A4-42EC-88A1-AC6C8514883E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65838"/>
              </p:ext>
            </p:extLst>
          </p:nvPr>
        </p:nvGraphicFramePr>
        <p:xfrm>
          <a:off x="6090081" y="2166039"/>
          <a:ext cx="290761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</a:tbl>
          </a:graphicData>
        </a:graphic>
      </p:graphicFrame>
      <p:grpSp>
        <p:nvGrpSpPr>
          <p:cNvPr id="47" name="Group 46">
            <a:extLst>
              <a:ext uri="{FF2B5EF4-FFF2-40B4-BE49-F238E27FC236}">
                <a16:creationId xmlns:a16="http://schemas.microsoft.com/office/drawing/2014/main" id="{1E12B436-5382-4EE9-AD4F-3BA6F6D78A2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8" name="Picture 47">
              <a:hlinkClick r:id="rId7" action="ppaction://hlinksldjump"/>
              <a:extLst>
                <a:ext uri="{FF2B5EF4-FFF2-40B4-BE49-F238E27FC236}">
                  <a16:creationId xmlns:a16="http://schemas.microsoft.com/office/drawing/2014/main" id="{9EF2A61F-106E-4241-8323-4CA94C74A4D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9" name="Picture 48">
              <a:hlinkClick r:id="rId9" action="ppaction://hlinksldjump"/>
              <a:extLst>
                <a:ext uri="{FF2B5EF4-FFF2-40B4-BE49-F238E27FC236}">
                  <a16:creationId xmlns:a16="http://schemas.microsoft.com/office/drawing/2014/main" id="{6860146C-FA1D-4FBF-99BA-9457F0770B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71A53F-5907-4359-83A9-1ED2541E4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24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600301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0FFF0AC6-DCF7-4D33-9539-A3A14D092251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91994FF-6DC8-45EB-AE0F-497D93A75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9E233A9-8AD7-4710-961B-74F2BB5FD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122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8BB100-773B-457D-874F-B43BFFADA30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D4E6F8-E6BC-4F47-91ED-5D2A8EBCC85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B8F2BA9-6B39-46A9-965C-AD8216864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D8A42D44-AB39-4666-A897-962C9F259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A5378488-3012-4601-8CA1-2D12C2163D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CC61B67-ADDA-46F7-B4CC-9CF4481C6DD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4CFCCF-7E71-47E8-A3E0-073FB535BCFC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0BD1FA-20DF-4D93-9259-AED362BF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892C5485-4DF9-4556-97BD-59AA9441C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25942549-83A5-4A53-A709-AC4AFFBBB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081741"/>
              </p:ext>
            </p:extLst>
          </p:nvPr>
        </p:nvGraphicFramePr>
        <p:xfrm>
          <a:off x="6090081" y="2166039"/>
          <a:ext cx="2907614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0640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0233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272682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249D46D7-6F03-41D2-A8F8-75FC45A6F02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8" name="Picture 37">
              <a:hlinkClick r:id="rId7" action="ppaction://hlinksldjump"/>
              <a:extLst>
                <a:ext uri="{FF2B5EF4-FFF2-40B4-BE49-F238E27FC236}">
                  <a16:creationId xmlns:a16="http://schemas.microsoft.com/office/drawing/2014/main" id="{898C1BEE-C36A-4542-8D07-D500AB9FB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9" name="Picture 38">
              <a:hlinkClick r:id="rId9" action="ppaction://hlinksldjump"/>
              <a:extLst>
                <a:ext uri="{FF2B5EF4-FFF2-40B4-BE49-F238E27FC236}">
                  <a16:creationId xmlns:a16="http://schemas.microsoft.com/office/drawing/2014/main" id="{2A837A52-1265-4C28-9479-96FC3B8B50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3B4EE84-37A2-479A-A246-40120415F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25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771861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4F6FEA21-B683-4645-B6E8-7AB00E8BA140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86D24A4-E739-4B2D-97DA-6ED9B4CA2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90D1195-8461-4C41-A902-508ACF585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123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38EE28-C1B5-4F48-A4FE-68AFB47E1767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2B98AC-B4AF-4272-B2A0-FF553583377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B92F42E-46C5-4986-8BFE-5EB50C27D5FD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7" name="Rectangle 8">
                <a:extLst>
                  <a:ext uri="{FF2B5EF4-FFF2-40B4-BE49-F238E27FC236}">
                    <a16:creationId xmlns:a16="http://schemas.microsoft.com/office/drawing/2014/main" id="{ED3D040E-9E11-4467-B08B-A46FEE077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31" name="Text Box 9">
                <a:extLst>
                  <a:ext uri="{FF2B5EF4-FFF2-40B4-BE49-F238E27FC236}">
                    <a16:creationId xmlns:a16="http://schemas.microsoft.com/office/drawing/2014/main" id="{CD199001-CD13-4033-9668-CEB0FC0FF0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B871307-ED8A-40DB-94DB-4DF7E2249C6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CF5D0A-4EC5-4523-9612-EC95ED4495B9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6A8F41-3529-41FD-B543-EC0A3DC52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</p:txBody>
        </p:sp>
        <p:pic>
          <p:nvPicPr>
            <p:cNvPr id="41" name="Picture 40" descr="A flat screen monitor&#10;&#10;Description automatically generated">
              <a:extLst>
                <a:ext uri="{FF2B5EF4-FFF2-40B4-BE49-F238E27FC236}">
                  <a16:creationId xmlns:a16="http://schemas.microsoft.com/office/drawing/2014/main" id="{7499C7E9-38AE-47DF-AB65-D58927987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DB4691A2-6D71-4CDC-9794-AE6D49D03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029319"/>
              </p:ext>
            </p:extLst>
          </p:nvPr>
        </p:nvGraphicFramePr>
        <p:xfrm>
          <a:off x="6090081" y="2166039"/>
          <a:ext cx="290761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64765"/>
                  </a:ext>
                </a:extLst>
              </a:tr>
              <a:tr h="284851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723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55378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083155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3920E6B6-B04D-415B-BBE8-211F84BE3BE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6" name="Picture 35">
              <a:hlinkClick r:id="rId7" action="ppaction://hlinksldjump"/>
              <a:extLst>
                <a:ext uri="{FF2B5EF4-FFF2-40B4-BE49-F238E27FC236}">
                  <a16:creationId xmlns:a16="http://schemas.microsoft.com/office/drawing/2014/main" id="{385C5ABC-46C5-4689-8247-64B38856D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7" name="Picture 36">
              <a:hlinkClick r:id="rId9" action="ppaction://hlinksldjump"/>
              <a:extLst>
                <a:ext uri="{FF2B5EF4-FFF2-40B4-BE49-F238E27FC236}">
                  <a16:creationId xmlns:a16="http://schemas.microsoft.com/office/drawing/2014/main" id="{AFAE99E3-D58D-4297-83C5-72D46D85E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3070253-E926-408D-8510-408144C7F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26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12911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3B1ACBD-DF14-4423-BD5B-1BFFD9D046C1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05173D0-7F82-4176-B99F-E1E4CE953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B7BF074-B7AA-40EC-9B42-0C9F2894C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124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sp>
        <p:nvSpPr>
          <p:cNvPr id="46" name="AutoShape 5">
            <a:extLst>
              <a:ext uri="{FF2B5EF4-FFF2-40B4-BE49-F238E27FC236}">
                <a16:creationId xmlns:a16="http://schemas.microsoft.com/office/drawing/2014/main" id="{0EBBE596-E813-4010-A465-43D0A2E72C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7312" y="2138874"/>
            <a:ext cx="3319645" cy="591520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BC0270-D876-4C83-A417-BB62AE6D1AA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276F786-14FD-48A7-83FC-2AC03097F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C32D2688-A0AE-42BC-9CA7-D8D696A08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B8BACADE-FF16-4199-9367-E38A8029DC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B9719D-85A4-42EC-88A1-AC6C8514883E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531018"/>
              </p:ext>
            </p:extLst>
          </p:nvPr>
        </p:nvGraphicFramePr>
        <p:xfrm>
          <a:off x="6090081" y="2166039"/>
          <a:ext cx="290761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711555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2F3731C8-36AC-4BE7-820A-C25BE08EA66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8" name="Picture 37">
              <a:hlinkClick r:id="rId7" action="ppaction://hlinksldjump"/>
              <a:extLst>
                <a:ext uri="{FF2B5EF4-FFF2-40B4-BE49-F238E27FC236}">
                  <a16:creationId xmlns:a16="http://schemas.microsoft.com/office/drawing/2014/main" id="{154B7E78-0DF7-45B6-BCF9-9504DAB85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9" name="Picture 38">
              <a:hlinkClick r:id="rId9" action="ppaction://hlinksldjump"/>
              <a:extLst>
                <a:ext uri="{FF2B5EF4-FFF2-40B4-BE49-F238E27FC236}">
                  <a16:creationId xmlns:a16="http://schemas.microsoft.com/office/drawing/2014/main" id="{3E0EE723-2104-4444-8B63-9ADF28ED54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9FBDAE-05BC-4062-B03A-8A1D93A97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27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7636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8A0D80C-EA4B-4DEA-8957-B6EF5C46CE9A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BBE98B9-1F86-4144-9911-974C0E7B0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2B14A76-77BF-4066-BE87-54FA7F47D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125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8408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2080" y="2093740"/>
            <a:ext cx="4324877" cy="636654"/>
          </a:xfrm>
          <a:prstGeom prst="wedgeRoundRectCallout">
            <a:avLst>
              <a:gd name="adj1" fmla="val 38462"/>
              <a:gd name="adj2" fmla="val 25090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2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and put a white space “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“ at the end.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8BB100-773B-457D-874F-B43BFFADA309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D4E6F8-E6BC-4F47-91ED-5D2A8EBCC85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B8F2BA9-6B39-46A9-965C-AD8216864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D8A42D44-AB39-4666-A897-962C9F259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A5378488-3012-4601-8CA1-2D12C2163D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CC61B67-ADDA-46F7-B4CC-9CF4481C6DD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4CFCCF-7E71-47E8-A3E0-073FB535BCFC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90BD1FA-20DF-4D93-9259-AED362BFD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</a:t>
              </a:r>
              <a:r>
                <a:rPr lang="en-US" altLang="en-US" sz="2000" b="1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  <p:pic>
          <p:nvPicPr>
            <p:cNvPr id="33" name="Picture 32" descr="A flat screen monitor&#10;&#10;Description automatically generated">
              <a:extLst>
                <a:ext uri="{FF2B5EF4-FFF2-40B4-BE49-F238E27FC236}">
                  <a16:creationId xmlns:a16="http://schemas.microsoft.com/office/drawing/2014/main" id="{892C5485-4DF9-4556-97BD-59AA9441C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25942549-83A5-4A53-A709-AC4AFFBBB2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647942"/>
              </p:ext>
            </p:extLst>
          </p:nvPr>
        </p:nvGraphicFramePr>
        <p:xfrm>
          <a:off x="6090081" y="2166039"/>
          <a:ext cx="2907614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0640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0233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027268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435193"/>
                  </a:ext>
                </a:extLst>
              </a:tr>
            </a:tbl>
          </a:graphicData>
        </a:graphic>
      </p:graphicFrame>
      <p:grpSp>
        <p:nvGrpSpPr>
          <p:cNvPr id="37" name="Group 36">
            <a:extLst>
              <a:ext uri="{FF2B5EF4-FFF2-40B4-BE49-F238E27FC236}">
                <a16:creationId xmlns:a16="http://schemas.microsoft.com/office/drawing/2014/main" id="{22CFD446-515E-4EF4-9E97-C0E2DF2A82B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8" name="Picture 37">
              <a:hlinkClick r:id="rId7" action="ppaction://hlinksldjump"/>
              <a:extLst>
                <a:ext uri="{FF2B5EF4-FFF2-40B4-BE49-F238E27FC236}">
                  <a16:creationId xmlns:a16="http://schemas.microsoft.com/office/drawing/2014/main" id="{6AC33B34-BB72-4AE7-8ECF-F3877151FD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9" name="Picture 38">
              <a:hlinkClick r:id="rId9" action="ppaction://hlinksldjump"/>
              <a:extLst>
                <a:ext uri="{FF2B5EF4-FFF2-40B4-BE49-F238E27FC236}">
                  <a16:creationId xmlns:a16="http://schemas.microsoft.com/office/drawing/2014/main" id="{5FBC97CB-EF74-4D87-B14C-691DF4E1D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8D71BDE-E973-4814-89E8-45931D95B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28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36978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0F5DAAD-E05B-4A2E-B079-85CA235D6EB6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1B7250F-2191-4E26-B0C9-ED9749DF6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F2C0BA7-4153-4216-8653-8E99D1481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126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1481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761" y="2093740"/>
            <a:ext cx="3075196" cy="636654"/>
          </a:xfrm>
          <a:prstGeom prst="wedgeRoundRectCallout">
            <a:avLst>
              <a:gd name="adj1" fmla="val 32515"/>
              <a:gd name="adj2" fmla="val 29398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by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j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now.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38EE28-C1B5-4F48-A4FE-68AFB47E1767}"/>
              </a:ext>
            </a:extLst>
          </p:cNvPr>
          <p:cNvSpPr txBox="1"/>
          <p:nvPr/>
        </p:nvSpPr>
        <p:spPr>
          <a:xfrm>
            <a:off x="6092292" y="1402943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92B98AC-B4AF-4272-B2A0-FF553583377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B92F42E-46C5-4986-8BFE-5EB50C27D5FD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7" name="Rectangle 8">
                <a:extLst>
                  <a:ext uri="{FF2B5EF4-FFF2-40B4-BE49-F238E27FC236}">
                    <a16:creationId xmlns:a16="http://schemas.microsoft.com/office/drawing/2014/main" id="{ED3D040E-9E11-4467-B08B-A46FEE077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31" name="Text Box 9">
                <a:extLst>
                  <a:ext uri="{FF2B5EF4-FFF2-40B4-BE49-F238E27FC236}">
                    <a16:creationId xmlns:a16="http://schemas.microsoft.com/office/drawing/2014/main" id="{CD199001-CD13-4033-9668-CEB0FC0FF00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B871307-ED8A-40DB-94DB-4DF7E2249C63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CF5D0A-4EC5-4523-9612-EC95ED4495B9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6A8F41-3529-41FD-B543-EC0A3DC52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</a:t>
              </a:r>
            </a:p>
          </p:txBody>
        </p:sp>
        <p:pic>
          <p:nvPicPr>
            <p:cNvPr id="41" name="Picture 40" descr="A flat screen monitor&#10;&#10;Description automatically generated">
              <a:extLst>
                <a:ext uri="{FF2B5EF4-FFF2-40B4-BE49-F238E27FC236}">
                  <a16:creationId xmlns:a16="http://schemas.microsoft.com/office/drawing/2014/main" id="{7499C7E9-38AE-47DF-AB65-D58927987A9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DB4691A2-6D71-4CDC-9794-AE6D49D03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688114"/>
              </p:ext>
            </p:extLst>
          </p:nvPr>
        </p:nvGraphicFramePr>
        <p:xfrm>
          <a:off x="6092292" y="1772275"/>
          <a:ext cx="290761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06476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4723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555378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08315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977859"/>
                  </a:ext>
                </a:extLst>
              </a:tr>
            </a:tbl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906FDE7E-F694-4530-8842-34F430C9A29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6" name="Picture 35">
              <a:hlinkClick r:id="rId7" action="ppaction://hlinksldjump"/>
              <a:extLst>
                <a:ext uri="{FF2B5EF4-FFF2-40B4-BE49-F238E27FC236}">
                  <a16:creationId xmlns:a16="http://schemas.microsoft.com/office/drawing/2014/main" id="{0D13CCDB-9F21-424B-823C-EF65C63A4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7" name="Picture 36">
              <a:hlinkClick r:id="rId9" action="ppaction://hlinksldjump"/>
              <a:extLst>
                <a:ext uri="{FF2B5EF4-FFF2-40B4-BE49-F238E27FC236}">
                  <a16:creationId xmlns:a16="http://schemas.microsoft.com/office/drawing/2014/main" id="{8C2D2BBF-5669-47D0-A8B9-C06FDD48128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1DC93A-504B-49FB-9904-BCD36EB3F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29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674514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7205510A-843F-411B-9E5E-D2320226D258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36D02DA-E546-47E2-A5BF-A079FC804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29E10B6-457C-4040-BA10-3A29C9B72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127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352587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2" y="1405350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BC0270-D876-4C83-A417-BB62AE6D1AA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276F786-14FD-48A7-83FC-2AC03097F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C32D2688-A0AE-42BC-9CA7-D8D696A08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B8BACADE-FF16-4199-9367-E38A8029DC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B9719D-85A4-42EC-88A1-AC6C8514883E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385866"/>
            <a:ext cx="5304584" cy="1015663"/>
            <a:chOff x="4773387" y="5012990"/>
            <a:chExt cx="5304584" cy="101566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012990"/>
              <a:ext cx="4604798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</a:t>
              </a: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698307"/>
              </p:ext>
            </p:extLst>
          </p:nvPr>
        </p:nvGraphicFramePr>
        <p:xfrm>
          <a:off x="6090082" y="1774682"/>
          <a:ext cx="290761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354836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71155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3667"/>
                  </a:ext>
                </a:extLst>
              </a:tr>
            </a:tbl>
          </a:graphicData>
        </a:graphic>
      </p:graphicFrame>
      <p:sp>
        <p:nvSpPr>
          <p:cNvPr id="21" name="AutoShape 5">
            <a:extLst>
              <a:ext uri="{FF2B5EF4-FFF2-40B4-BE49-F238E27FC236}">
                <a16:creationId xmlns:a16="http://schemas.microsoft.com/office/drawing/2014/main" id="{113131CE-AC92-49C8-8E2E-898596A2A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0853"/>
              <a:gd name="adj2" fmla="val 215791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&lt;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Exit from the current loop (inner loop).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21E3C50-45EA-4180-8F04-D0BD769ACD6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7" action="ppaction://hlinksldjump"/>
              <a:extLst>
                <a:ext uri="{FF2B5EF4-FFF2-40B4-BE49-F238E27FC236}">
                  <a16:creationId xmlns:a16="http://schemas.microsoft.com/office/drawing/2014/main" id="{706C9464-F244-4515-840F-7F534179B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0" name="Picture 39">
              <a:hlinkClick r:id="rId9" action="ppaction://hlinksldjump"/>
              <a:extLst>
                <a:ext uri="{FF2B5EF4-FFF2-40B4-BE49-F238E27FC236}">
                  <a16:creationId xmlns:a16="http://schemas.microsoft.com/office/drawing/2014/main" id="{6A63A740-B149-418A-AD59-BEF36D55F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202473-EE80-41C7-BFC0-171B7E42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30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07127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F822E3EC-F333-42FA-8FB7-7A12ACF086DB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99CBBBA-4BB4-41EA-AF1E-9C9DB3706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1AC25D6-2ECD-4DCF-B6CD-4537D0222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128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449155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2" y="1404792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BC0270-D876-4C83-A417-BB62AE6D1AA7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276F786-14FD-48A7-83FC-2AC03097F265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26" name="Rectangle 8">
                <a:extLst>
                  <a:ext uri="{FF2B5EF4-FFF2-40B4-BE49-F238E27FC236}">
                    <a16:creationId xmlns:a16="http://schemas.microsoft.com/office/drawing/2014/main" id="{C32D2688-A0AE-42BC-9CA7-D8D696A08F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chemeClr val="bg1">
                        <a:lumMod val="50000"/>
                      </a:schemeClr>
                    </a:solidFill>
                  </a:rPr>
                  <a:t>2</a:t>
                </a:r>
                <a:r>
                  <a:rPr lang="en-US" altLang="en-US" sz="2000" b="1" dirty="0"/>
                  <a:t> ,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3</a:t>
                </a:r>
                <a:r>
                  <a:rPr lang="en-US" altLang="en-US" sz="2000" b="1" dirty="0"/>
                  <a:t> ] </a:t>
                </a:r>
              </a:p>
            </p:txBody>
          </p:sp>
          <p:sp>
            <p:nvSpPr>
              <p:cNvPr id="27" name="Text Box 9">
                <a:extLst>
                  <a:ext uri="{FF2B5EF4-FFF2-40B4-BE49-F238E27FC236}">
                    <a16:creationId xmlns:a16="http://schemas.microsoft.com/office/drawing/2014/main" id="{B8BACADE-FF16-4199-9367-E38A8029DC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B9719D-85A4-42EC-88A1-AC6C8514883E}"/>
                </a:ext>
              </a:extLst>
            </p:cNvPr>
            <p:cNvCxnSpPr/>
            <p:nvPr/>
          </p:nvCxnSpPr>
          <p:spPr>
            <a:xfrm flipV="1">
              <a:off x="5750371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231978"/>
            <a:ext cx="5304584" cy="1323439"/>
            <a:chOff x="4773387" y="4859102"/>
            <a:chExt cx="5304584" cy="132343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859102"/>
              <a:ext cx="4604798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037525"/>
              </p:ext>
            </p:extLst>
          </p:nvPr>
        </p:nvGraphicFramePr>
        <p:xfrm>
          <a:off x="6090082" y="1774124"/>
          <a:ext cx="290761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71155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3667"/>
                  </a:ext>
                </a:extLst>
              </a:tr>
            </a:tbl>
          </a:graphicData>
        </a:graphic>
      </p:graphicFrame>
      <p:sp>
        <p:nvSpPr>
          <p:cNvPr id="32" name="AutoShape 5">
            <a:extLst>
              <a:ext uri="{FF2B5EF4-FFF2-40B4-BE49-F238E27FC236}">
                <a16:creationId xmlns:a16="http://schemas.microsoft.com/office/drawing/2014/main" id="{4736283D-BBC8-49BB-824D-4867E6BEE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2" y="2093740"/>
            <a:ext cx="3898156" cy="636654"/>
          </a:xfrm>
          <a:prstGeom prst="wedgeRoundRectCallout">
            <a:avLst>
              <a:gd name="adj1" fmla="val 38596"/>
              <a:gd name="adj2" fmla="val 33292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a new line (\n)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FD632E2-D783-4497-B7DE-7D7266F3BF7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0" name="Picture 39">
              <a:hlinkClick r:id="rId7" action="ppaction://hlinksldjump"/>
              <a:extLst>
                <a:ext uri="{FF2B5EF4-FFF2-40B4-BE49-F238E27FC236}">
                  <a16:creationId xmlns:a16="http://schemas.microsoft.com/office/drawing/2014/main" id="{8EA52C7C-3EF0-4E0A-BE7B-A258F280DE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1" name="Picture 40">
              <a:hlinkClick r:id="rId9" action="ppaction://hlinksldjump"/>
              <a:extLst>
                <a:ext uri="{FF2B5EF4-FFF2-40B4-BE49-F238E27FC236}">
                  <a16:creationId xmlns:a16="http://schemas.microsoft.com/office/drawing/2014/main" id="{9EA15E23-0FD2-47CA-BB7C-12E74C353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031AD8-42A9-462D-AB88-3A1C12A9C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31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90797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0CB401DE-AC00-4B44-A596-D8F084273C42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1FA3AEC-6DC8-4F6E-8B59-1D54E8F42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F04DB32-F893-43B0-B4CB-AFC534BC7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129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2913312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2" y="1405350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276F786-14FD-48A7-83FC-2AC03097F265}"/>
              </a:ext>
            </a:extLst>
          </p:cNvPr>
          <p:cNvGrpSpPr/>
          <p:nvPr/>
        </p:nvGrpSpPr>
        <p:grpSpPr>
          <a:xfrm>
            <a:off x="2407313" y="1189906"/>
            <a:ext cx="4329374" cy="403600"/>
            <a:chOff x="2373267" y="1216983"/>
            <a:chExt cx="4329374" cy="403600"/>
          </a:xfrm>
        </p:grpSpPr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C32D2688-A0AE-42BC-9CA7-D8D696A08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  <a:r>
                <a:rPr lang="en-US" altLang="en-US" sz="2000" b="1" dirty="0"/>
                <a:t> ] 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B8BACADE-FF16-4199-9367-E38A8029D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(1, 4) →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231978"/>
            <a:ext cx="5304584" cy="1323439"/>
            <a:chOff x="4773387" y="4859102"/>
            <a:chExt cx="5304584" cy="132343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859102"/>
              <a:ext cx="4604798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259135"/>
              </p:ext>
            </p:extLst>
          </p:nvPr>
        </p:nvGraphicFramePr>
        <p:xfrm>
          <a:off x="6090082" y="1774682"/>
          <a:ext cx="290761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rgbClr val="3333FF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71155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3667"/>
                  </a:ext>
                </a:extLst>
              </a:tr>
            </a:tbl>
          </a:graphicData>
        </a:graphic>
      </p:graphicFrame>
      <p:sp>
        <p:nvSpPr>
          <p:cNvPr id="21" name="AutoShape 5">
            <a:extLst>
              <a:ext uri="{FF2B5EF4-FFF2-40B4-BE49-F238E27FC236}">
                <a16:creationId xmlns:a16="http://schemas.microsoft.com/office/drawing/2014/main" id="{886B7A07-661B-4CD5-846C-AA5C899FEA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2160" y="1865711"/>
            <a:ext cx="4604798" cy="864683"/>
          </a:xfrm>
          <a:prstGeom prst="wedgeRoundRectCallout">
            <a:avLst>
              <a:gd name="adj1" fmla="val 36202"/>
              <a:gd name="adj2" fmla="val 8868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there any unused item in the sequence? No.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So, exit from the current loop (outer loop)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8051AF1-2B92-4286-A167-FE977D3E82B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7" name="Picture 36">
              <a:hlinkClick r:id="rId7" action="ppaction://hlinksldjump"/>
              <a:extLst>
                <a:ext uri="{FF2B5EF4-FFF2-40B4-BE49-F238E27FC236}">
                  <a16:creationId xmlns:a16="http://schemas.microsoft.com/office/drawing/2014/main" id="{B648273F-15C7-4A5D-A908-2D88C416C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8" name="Picture 37">
              <a:hlinkClick r:id="rId9" action="ppaction://hlinksldjump"/>
              <a:extLst>
                <a:ext uri="{FF2B5EF4-FFF2-40B4-BE49-F238E27FC236}">
                  <a16:creationId xmlns:a16="http://schemas.microsoft.com/office/drawing/2014/main" id="{A4EE2C4C-E773-4707-AAF8-2BDAF9264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10AECD5-0ABA-4064-A182-259081F6A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32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2837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while Loop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syntax</a:t>
            </a:r>
            <a:r>
              <a:rPr lang="en-US" dirty="0"/>
              <a:t> for the while loop is: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Each loop contains a </a:t>
            </a:r>
            <a:r>
              <a:rPr lang="en-US" dirty="0">
                <a:solidFill>
                  <a:srgbClr val="002060"/>
                </a:solidFill>
              </a:rPr>
              <a:t>loop-continuation-condition</a:t>
            </a:r>
            <a:r>
              <a:rPr lang="en-US" dirty="0"/>
              <a:t>.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/>
              <a:t>This is a </a:t>
            </a:r>
            <a:r>
              <a:rPr lang="en-US" dirty="0">
                <a:solidFill>
                  <a:schemeClr val="accent2"/>
                </a:solidFill>
              </a:rPr>
              <a:t>Boolean expression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controls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execution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loop body</a:t>
            </a:r>
            <a:r>
              <a:rPr lang="en-US" dirty="0"/>
              <a:t>.</a:t>
            </a:r>
          </a:p>
          <a:p>
            <a:r>
              <a:rPr lang="en-US" dirty="0"/>
              <a:t>This expression is evaluated at </a:t>
            </a:r>
            <a:r>
              <a:rPr lang="en-US" b="1" dirty="0">
                <a:solidFill>
                  <a:schemeClr val="accent2"/>
                </a:solidFill>
              </a:rPr>
              <a:t>each iteration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the </a:t>
            </a:r>
            <a:r>
              <a:rPr lang="en-US" dirty="0">
                <a:solidFill>
                  <a:schemeClr val="accent2"/>
                </a:solidFill>
              </a:rPr>
              <a:t>result</a:t>
            </a:r>
            <a:r>
              <a:rPr lang="en-US" dirty="0"/>
              <a:t> is </a:t>
            </a:r>
            <a:r>
              <a:rPr lang="en-US" dirty="0">
                <a:solidFill>
                  <a:srgbClr val="3333FF"/>
                </a:solidFill>
              </a:rPr>
              <a:t>True</a:t>
            </a:r>
            <a:r>
              <a:rPr lang="en-US" dirty="0"/>
              <a:t>, the </a:t>
            </a:r>
            <a:r>
              <a:rPr lang="en-US" dirty="0">
                <a:solidFill>
                  <a:srgbClr val="002060"/>
                </a:solidFill>
              </a:rPr>
              <a:t>loop body </a:t>
            </a:r>
            <a:r>
              <a:rPr lang="en-US" dirty="0">
                <a:solidFill>
                  <a:schemeClr val="accent2"/>
                </a:solidFill>
              </a:rPr>
              <a:t>is executed</a:t>
            </a:r>
          </a:p>
          <a:p>
            <a:pPr lvl="1"/>
            <a:r>
              <a:rPr lang="en-US" dirty="0"/>
              <a:t>If it is </a:t>
            </a:r>
            <a:r>
              <a:rPr lang="en-US" dirty="0">
                <a:solidFill>
                  <a:srgbClr val="3333FF"/>
                </a:solidFill>
              </a:rPr>
              <a:t>False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entire loop will terminate</a:t>
            </a:r>
          </a:p>
          <a:p>
            <a:pPr lvl="2"/>
            <a:r>
              <a:rPr lang="en-US" dirty="0"/>
              <a:t>Program control </a:t>
            </a:r>
            <a:r>
              <a:rPr lang="en-US" dirty="0">
                <a:solidFill>
                  <a:schemeClr val="accent2"/>
                </a:solidFill>
              </a:rPr>
              <a:t>goes to </a:t>
            </a:r>
            <a:r>
              <a:rPr lang="en-US" dirty="0"/>
              <a:t>the</a:t>
            </a:r>
            <a:r>
              <a:rPr lang="en-US" dirty="0">
                <a:solidFill>
                  <a:schemeClr val="accent2"/>
                </a:solidFill>
              </a:rPr>
              <a:t> next statement after </a:t>
            </a:r>
            <a:r>
              <a:rPr lang="en-US" dirty="0"/>
              <a:t>the</a:t>
            </a:r>
            <a:r>
              <a:rPr lang="en-US" dirty="0">
                <a:solidFill>
                  <a:schemeClr val="accent2"/>
                </a:solidFill>
              </a:rPr>
              <a:t> loop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CD7BCD11-00A4-4771-975F-21C5CCDCAF4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6307A25-EFBB-49E2-9ED5-C06F95F2B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2" y="1908574"/>
            <a:ext cx="8851391" cy="10156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loop-continuation-condition:</a:t>
            </a:r>
            <a:b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b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Statement(s)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D625254-150B-4AC7-B44A-DEE6D52F81D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13325" y="4268549"/>
            <a:ext cx="1673567" cy="193236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4BAE95-6E29-43C8-ACA4-661C435C9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A0EC371-A4FD-47AE-94AC-3DCD42E1526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1906531428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>
            <a:extLst>
              <a:ext uri="{FF2B5EF4-FFF2-40B4-BE49-F238E27FC236}">
                <a16:creationId xmlns:a16="http://schemas.microsoft.com/office/drawing/2014/main" id="{0CB401DE-AC00-4B44-A596-D8F084273C42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1FA3AEC-6DC8-4F6E-8B59-1D54E8F42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F04DB32-F893-43B0-B4CB-AFC534BC7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130</a:t>
            </a:fld>
            <a:endParaRPr lang="en-US"/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475099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33DDC9-0F8C-4EC4-AF08-1081CEB37589}"/>
              </a:ext>
            </a:extLst>
          </p:cNvPr>
          <p:cNvSpPr txBox="1"/>
          <p:nvPr/>
        </p:nvSpPr>
        <p:spPr>
          <a:xfrm>
            <a:off x="6090082" y="1405350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276F786-14FD-48A7-83FC-2AC03097F265}"/>
              </a:ext>
            </a:extLst>
          </p:cNvPr>
          <p:cNvGrpSpPr/>
          <p:nvPr/>
        </p:nvGrpSpPr>
        <p:grpSpPr>
          <a:xfrm>
            <a:off x="2407313" y="1189906"/>
            <a:ext cx="4329374" cy="403600"/>
            <a:chOff x="2373267" y="1216983"/>
            <a:chExt cx="4329374" cy="403600"/>
          </a:xfrm>
        </p:grpSpPr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C32D2688-A0AE-42BC-9CA7-D8D696A08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bg1">
                      <a:lumMod val="50000"/>
                    </a:schemeClr>
                  </a:solidFill>
                </a:rPr>
                <a:t>2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  <a:r>
                <a:rPr lang="en-US" altLang="en-US" sz="2000" b="1" dirty="0"/>
                <a:t> ] 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B8BACADE-FF16-4199-9367-E38A8029D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(1, 4) → 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DA66E1A-8284-4BEF-89D0-32E71DC8EB18}"/>
              </a:ext>
            </a:extLst>
          </p:cNvPr>
          <p:cNvGrpSpPr/>
          <p:nvPr/>
        </p:nvGrpSpPr>
        <p:grpSpPr>
          <a:xfrm>
            <a:off x="146304" y="5231978"/>
            <a:ext cx="5304584" cy="1323439"/>
            <a:chOff x="4773387" y="4859102"/>
            <a:chExt cx="5304584" cy="1323439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A81981C-059B-4942-9C31-5835DE5C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859102"/>
              <a:ext cx="4604798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Done</a:t>
              </a:r>
            </a:p>
          </p:txBody>
        </p:sp>
        <p:pic>
          <p:nvPicPr>
            <p:cNvPr id="30" name="Picture 29" descr="A flat screen monitor&#10;&#10;Description automatically generated">
              <a:extLst>
                <a:ext uri="{FF2B5EF4-FFF2-40B4-BE49-F238E27FC236}">
                  <a16:creationId xmlns:a16="http://schemas.microsoft.com/office/drawing/2014/main" id="{D6CF9E25-2F24-4280-B1EB-C4627BB97A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5E9CF855-FB21-4A95-9496-C3B042420B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812502"/>
              </p:ext>
            </p:extLst>
          </p:nvPr>
        </p:nvGraphicFramePr>
        <p:xfrm>
          <a:off x="6090082" y="1774682"/>
          <a:ext cx="290761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915022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04107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5428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024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79839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25429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10578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2730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36103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3333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171155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103667"/>
                  </a:ext>
                </a:extLst>
              </a:tr>
            </a:tbl>
          </a:graphicData>
        </a:graphic>
      </p:graphicFrame>
      <p:sp>
        <p:nvSpPr>
          <p:cNvPr id="19" name="AutoShape 5">
            <a:extLst>
              <a:ext uri="{FF2B5EF4-FFF2-40B4-BE49-F238E27FC236}">
                <a16:creationId xmlns:a16="http://schemas.microsoft.com/office/drawing/2014/main" id="{0342EB86-53DC-4EE9-BFB2-F96527712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0350" y="2093740"/>
            <a:ext cx="2926608" cy="636654"/>
          </a:xfrm>
          <a:prstGeom prst="wedgeRoundRectCallout">
            <a:avLst>
              <a:gd name="adj1" fmla="val 31012"/>
              <a:gd name="adj2" fmla="val 37893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D9ECFF"/>
                </a:highlight>
                <a:latin typeface="+mn-lt"/>
              </a:rPr>
              <a:t>Done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6B41ED-F754-40B2-BAFF-37CDA5C6F8E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7" action="ppaction://hlinksldjump"/>
              <a:extLst>
                <a:ext uri="{FF2B5EF4-FFF2-40B4-BE49-F238E27FC236}">
                  <a16:creationId xmlns:a16="http://schemas.microsoft.com/office/drawing/2014/main" id="{CFCAB3CB-F772-4F22-A071-7E85F4FFEBF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9" action="ppaction://hlinksldjump"/>
              <a:extLst>
                <a:ext uri="{FF2B5EF4-FFF2-40B4-BE49-F238E27FC236}">
                  <a16:creationId xmlns:a16="http://schemas.microsoft.com/office/drawing/2014/main" id="{1CAC7FAF-BCC6-4B9B-A54C-C98F6A537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B755C29-DDB2-4DC7-B876-3033BE0FC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33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074557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CDF25-9A14-4A3C-B4A1-6B9A68C41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C17C49-0966-4E19-9D73-FB527D17F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that uses </a:t>
            </a:r>
            <a:r>
              <a:rPr lang="en-US" dirty="0">
                <a:solidFill>
                  <a:schemeClr val="accent2"/>
                </a:solidFill>
              </a:rPr>
              <a:t>nested for loops </a:t>
            </a:r>
            <a:r>
              <a:rPr lang="en-US" dirty="0"/>
              <a:t>to print out the </a:t>
            </a:r>
            <a:r>
              <a:rPr lang="en-US" b="1" dirty="0">
                <a:solidFill>
                  <a:schemeClr val="accent2"/>
                </a:solidFill>
              </a:rPr>
              <a:t>1 </a:t>
            </a:r>
            <a:r>
              <a:rPr lang="en-US" dirty="0">
                <a:solidFill>
                  <a:schemeClr val="accent2"/>
                </a:solidFill>
              </a:rPr>
              <a:t>through </a:t>
            </a:r>
            <a:r>
              <a:rPr lang="en-US" b="1" dirty="0">
                <a:solidFill>
                  <a:schemeClr val="accent2"/>
                </a:solidFill>
              </a:rPr>
              <a:t>9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multiplication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table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66BCF8-0CDB-4E77-9601-5285CAFD1E99}"/>
              </a:ext>
            </a:extLst>
          </p:cNvPr>
          <p:cNvGrpSpPr/>
          <p:nvPr/>
        </p:nvGrpSpPr>
        <p:grpSpPr>
          <a:xfrm>
            <a:off x="146304" y="2587806"/>
            <a:ext cx="8851392" cy="3416320"/>
            <a:chOff x="4773387" y="3580646"/>
            <a:chExt cx="8851392" cy="341632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88DF8D1-2132-419A-AA15-299ECC67C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3580646"/>
              <a:ext cx="8151607" cy="341632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Multiplication Table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|   1   2   3   4   5   6   7   8   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-----------------------------------------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1 |   1   2   3   4   5   6   7   8   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|   2   4   6   8  10  12  14  16  18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3 |   3   6   9  12  15  18  21  24  27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 |   4   8  12  16  20  24  28  32  36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5 |   5  10  15  20  25  30  35  40  45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6 |   6  12  18  24  30  36  42  48  54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7 |   7  14  21  28  35  42  49  56  63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8 |   8  16  24  32  40  48  56  64  72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9 |   9  18  27  36  45  54  63  72  81</a:t>
              </a:r>
            </a:p>
          </p:txBody>
        </p:sp>
        <p:pic>
          <p:nvPicPr>
            <p:cNvPr id="8" name="Picture 7" descr="A flat screen monitor&#10;&#10;Description automatically generated">
              <a:extLst>
                <a:ext uri="{FF2B5EF4-FFF2-40B4-BE49-F238E27FC236}">
                  <a16:creationId xmlns:a16="http://schemas.microsoft.com/office/drawing/2014/main" id="{9C0ACB49-0EC8-48B0-BEAB-7A8BF0F85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F16A39BE-BA0C-4507-B6F1-F0F26BBC1C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4EC577C-97B0-4998-944F-D599AE212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F22B90E-F2F0-4804-BAE1-6F9DF77B3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131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A1DF046A-C381-4137-89F4-FDFD2B6A263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2675504514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EA983-FF11-4923-B332-02086E20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4D436-DD67-4A1F-9516-42B9F2089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Examine the table:</a:t>
            </a:r>
          </a:p>
          <a:p>
            <a:pPr lvl="1"/>
            <a:r>
              <a:rPr lang="en-US" dirty="0"/>
              <a:t>We have </a:t>
            </a:r>
            <a:r>
              <a:rPr lang="en-US" dirty="0">
                <a:solidFill>
                  <a:schemeClr val="accent2"/>
                </a:solidFill>
              </a:rPr>
              <a:t>nine rows </a:t>
            </a:r>
            <a:r>
              <a:rPr lang="en-US" dirty="0"/>
              <a:t>of data.</a:t>
            </a:r>
          </a:p>
          <a:p>
            <a:pPr lvl="1"/>
            <a:r>
              <a:rPr lang="en-US" dirty="0"/>
              <a:t>We have </a:t>
            </a:r>
            <a:r>
              <a:rPr lang="en-US" dirty="0">
                <a:solidFill>
                  <a:schemeClr val="accent2"/>
                </a:solidFill>
              </a:rPr>
              <a:t>nine columns </a:t>
            </a:r>
            <a:r>
              <a:rPr lang="en-US" dirty="0"/>
              <a:t>of data.</a:t>
            </a:r>
          </a:p>
          <a:p>
            <a:r>
              <a:rPr lang="en-US" dirty="0"/>
              <a:t>Look at the </a:t>
            </a:r>
            <a:r>
              <a:rPr lang="en-US" dirty="0">
                <a:solidFill>
                  <a:schemeClr val="accent2"/>
                </a:solidFill>
              </a:rPr>
              <a:t>individual rows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The first row contains the answer of </a:t>
            </a:r>
            <a:r>
              <a:rPr lang="en-US" dirty="0">
                <a:highlight>
                  <a:srgbClr val="FFFFCC"/>
                </a:highlight>
              </a:rPr>
              <a:t>1x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1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1x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2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1x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3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The second row contains the answer of </a:t>
            </a:r>
            <a:r>
              <a:rPr lang="en-US" dirty="0">
                <a:highlight>
                  <a:srgbClr val="FFFFCC"/>
                </a:highlight>
              </a:rPr>
              <a:t>2x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1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2x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2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2x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3</a:t>
            </a:r>
            <a:r>
              <a:rPr lang="en-US" dirty="0"/>
              <a:t>…</a:t>
            </a:r>
          </a:p>
          <a:p>
            <a:pPr lvl="1"/>
            <a:r>
              <a:rPr lang="en-US" dirty="0"/>
              <a:t>…</a:t>
            </a:r>
          </a:p>
          <a:p>
            <a:pPr lvl="1"/>
            <a:r>
              <a:rPr lang="en-US" dirty="0"/>
              <a:t>The ninth row contains the answer of </a:t>
            </a:r>
            <a:r>
              <a:rPr lang="en-US" dirty="0">
                <a:highlight>
                  <a:srgbClr val="FFFFCC"/>
                </a:highlight>
              </a:rPr>
              <a:t>9x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1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9x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2</a:t>
            </a:r>
            <a:r>
              <a:rPr lang="en-US" dirty="0"/>
              <a:t>, </a:t>
            </a:r>
            <a:r>
              <a:rPr lang="en-US" dirty="0">
                <a:highlight>
                  <a:srgbClr val="FFFFCC"/>
                </a:highlight>
              </a:rPr>
              <a:t>9x</a:t>
            </a:r>
            <a:r>
              <a:rPr lang="en-US" dirty="0">
                <a:solidFill>
                  <a:srgbClr val="0033CC"/>
                </a:solidFill>
                <a:highlight>
                  <a:srgbClr val="FFFFCC"/>
                </a:highlight>
              </a:rPr>
              <a:t>3</a:t>
            </a:r>
            <a:r>
              <a:rPr lang="en-US" dirty="0"/>
              <a:t>…</a:t>
            </a:r>
          </a:p>
          <a:p>
            <a:r>
              <a:rPr lang="en-US" dirty="0"/>
              <a:t>For each row heading (1, 2, 3, 4, 5, 6, 7, 8, 9):</a:t>
            </a:r>
          </a:p>
          <a:p>
            <a:pPr lvl="1"/>
            <a:r>
              <a:rPr lang="en-US" dirty="0"/>
              <a:t>We have that </a:t>
            </a:r>
            <a:r>
              <a:rPr lang="en-US" dirty="0">
                <a:solidFill>
                  <a:schemeClr val="accent2"/>
                </a:solidFill>
              </a:rPr>
              <a:t>number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multiplied by </a:t>
            </a:r>
            <a:r>
              <a:rPr lang="en-US" dirty="0"/>
              <a:t>each of </a:t>
            </a:r>
            <a:r>
              <a:rPr lang="en-US" b="1" dirty="0">
                <a:solidFill>
                  <a:schemeClr val="accent2"/>
                </a:solidFill>
              </a:rPr>
              <a:t>1</a:t>
            </a:r>
            <a:r>
              <a:rPr lang="en-US" dirty="0">
                <a:solidFill>
                  <a:schemeClr val="accent2"/>
                </a:solidFill>
              </a:rPr>
              <a:t> through </a:t>
            </a:r>
            <a:r>
              <a:rPr lang="en-US" b="1" dirty="0">
                <a:solidFill>
                  <a:schemeClr val="accent2"/>
                </a:solidFill>
              </a:rPr>
              <a:t>9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459A3D75-7BDE-4EEB-8273-FEA3E74FC06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E1B2C9-437A-48CB-8FAC-20B7DBE99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C58ED4-438B-478A-A0A4-F6930903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132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DE1EFFC-8C66-4D89-9C25-75EE13AD7CC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3585221915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EA983-FF11-4923-B332-02086E208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4D436-DD67-4A1F-9516-42B9F20898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</a:t>
            </a:r>
            <a:r>
              <a:rPr lang="en-US" dirty="0">
                <a:solidFill>
                  <a:schemeClr val="accent2"/>
                </a:solidFill>
              </a:rPr>
              <a:t>two for loops</a:t>
            </a:r>
            <a:r>
              <a:rPr lang="en-US" dirty="0"/>
              <a:t>:</a:t>
            </a:r>
          </a:p>
          <a:p>
            <a:pPr marL="457200" indent="-36576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outer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will iterate over all </a:t>
            </a:r>
            <a:r>
              <a:rPr lang="en-US" dirty="0">
                <a:solidFill>
                  <a:schemeClr val="accent2"/>
                </a:solidFill>
              </a:rPr>
              <a:t>rows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And it will start at </a:t>
            </a:r>
            <a:r>
              <a:rPr lang="en-US" dirty="0">
                <a:solidFill>
                  <a:srgbClr val="0070C0"/>
                </a:solidFill>
              </a:rPr>
              <a:t>i </a:t>
            </a:r>
            <a:r>
              <a:rPr lang="en-US" dirty="0"/>
              <a:t>= 1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because the first row is labeled as 1.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And it will iterate until and including</a:t>
            </a:r>
            <a:r>
              <a:rPr lang="en-US" dirty="0">
                <a:solidFill>
                  <a:srgbClr val="0070C0"/>
                </a:solidFill>
              </a:rPr>
              <a:t> i </a:t>
            </a:r>
            <a:r>
              <a:rPr lang="en-US" dirty="0"/>
              <a:t>= 9 (the </a:t>
            </a:r>
            <a:r>
              <a:rPr lang="en-US" dirty="0">
                <a:solidFill>
                  <a:schemeClr val="accent2"/>
                </a:solidFill>
              </a:rPr>
              <a:t>last row</a:t>
            </a:r>
            <a:r>
              <a:rPr lang="en-US" dirty="0"/>
              <a:t>).</a:t>
            </a:r>
          </a:p>
          <a:p>
            <a:pPr marL="457200" indent="-365760">
              <a:buFont typeface="+mj-lt"/>
              <a:buAutoNum type="arabicPeriod"/>
            </a:pPr>
            <a:r>
              <a:rPr lang="en-US" dirty="0"/>
              <a:t>Then, for </a:t>
            </a:r>
            <a:r>
              <a:rPr lang="en-US" dirty="0">
                <a:solidFill>
                  <a:schemeClr val="accent2"/>
                </a:solidFill>
              </a:rPr>
              <a:t>EACH row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inner for loop </a:t>
            </a:r>
            <a:r>
              <a:rPr lang="en-US" dirty="0"/>
              <a:t>will </a:t>
            </a:r>
            <a:r>
              <a:rPr lang="en-US" dirty="0">
                <a:solidFill>
                  <a:schemeClr val="accent2"/>
                </a:solidFill>
              </a:rPr>
              <a:t>calculate</a:t>
            </a:r>
            <a:r>
              <a:rPr lang="en-US" dirty="0"/>
              <a:t> that </a:t>
            </a:r>
            <a:r>
              <a:rPr lang="en-US" dirty="0">
                <a:solidFill>
                  <a:schemeClr val="accent2"/>
                </a:solidFill>
              </a:rPr>
              <a:t>row's answer</a:t>
            </a:r>
            <a:r>
              <a:rPr lang="en-US" dirty="0"/>
              <a:t> of the row </a:t>
            </a:r>
            <a:r>
              <a:rPr lang="en-US" dirty="0">
                <a:solidFill>
                  <a:schemeClr val="accent2"/>
                </a:solidFill>
              </a:rPr>
              <a:t># times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values 1 through 9</a:t>
            </a:r>
            <a:r>
              <a:rPr lang="en-US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08B92B-6B7C-4611-8BEA-194E56D66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065" y="4650119"/>
            <a:ext cx="2999725" cy="1754326"/>
          </a:xfrm>
          <a:prstGeom prst="rect">
            <a:avLst/>
          </a:prstGeom>
          <a:solidFill>
            <a:schemeClr val="accent5">
              <a:alpha val="1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Multiplication Table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  |   1   2   3   4   5   6   7   8   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-----------------------------------------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1 |   1   2   3   4   5   6   7   8   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2 |   2   4   6   8  10  12  14  16  18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3 |   3   6   9  12  15  18  21  24  27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4 |   4   8  12  16  20  24  28  32  36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5 |   5  10  15  20  25  30  35  40  45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6 |   6  12  18  24  30  36  42  48  54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7 |   7  14  21  28  35  42  49  56  63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8 |   8  16  24  32  40  48  56  64  72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900" dirty="0">
                <a:latin typeface="Courier New" panose="02070309020205020404" pitchFamily="49" charset="0"/>
                <a:cs typeface="Courier New" panose="02070309020205020404" pitchFamily="49" charset="0"/>
              </a:rPr>
              <a:t>9 |   9  18  27  36  45  54  63  72  81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3BD798-A94D-4A5C-8B99-1109343FC389}"/>
              </a:ext>
            </a:extLst>
          </p:cNvPr>
          <p:cNvSpPr/>
          <p:nvPr/>
        </p:nvSpPr>
        <p:spPr>
          <a:xfrm>
            <a:off x="3377184" y="5108448"/>
            <a:ext cx="143256" cy="1256792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74A790-1CEB-461F-97EA-9C30B5496EF5}"/>
              </a:ext>
            </a:extLst>
          </p:cNvPr>
          <p:cNvSpPr/>
          <p:nvPr/>
        </p:nvSpPr>
        <p:spPr>
          <a:xfrm>
            <a:off x="3815080" y="5121148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7160AF-C664-4FEF-B064-2001C098FEBA}"/>
              </a:ext>
            </a:extLst>
          </p:cNvPr>
          <p:cNvSpPr/>
          <p:nvPr/>
        </p:nvSpPr>
        <p:spPr>
          <a:xfrm>
            <a:off x="3815080" y="5261506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FB65D2-D1BB-447B-8CB7-29A8997993A7}"/>
              </a:ext>
            </a:extLst>
          </p:cNvPr>
          <p:cNvSpPr/>
          <p:nvPr/>
        </p:nvSpPr>
        <p:spPr>
          <a:xfrm>
            <a:off x="3815080" y="5397442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419CAF-9F3A-4D71-8B60-7B81EA0E81B2}"/>
              </a:ext>
            </a:extLst>
          </p:cNvPr>
          <p:cNvSpPr/>
          <p:nvPr/>
        </p:nvSpPr>
        <p:spPr>
          <a:xfrm>
            <a:off x="3815080" y="5537234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6F4878-BE05-458B-BFDB-E888FB7EAAC9}"/>
              </a:ext>
            </a:extLst>
          </p:cNvPr>
          <p:cNvSpPr/>
          <p:nvPr/>
        </p:nvSpPr>
        <p:spPr>
          <a:xfrm>
            <a:off x="3815080" y="5677026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B880FB-CEDB-44FF-90C8-BC91E159FAFE}"/>
              </a:ext>
            </a:extLst>
          </p:cNvPr>
          <p:cNvSpPr/>
          <p:nvPr/>
        </p:nvSpPr>
        <p:spPr>
          <a:xfrm>
            <a:off x="3815080" y="5816818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3D1495B-524C-432A-841A-313C9D0ADC3D}"/>
              </a:ext>
            </a:extLst>
          </p:cNvPr>
          <p:cNvSpPr/>
          <p:nvPr/>
        </p:nvSpPr>
        <p:spPr>
          <a:xfrm>
            <a:off x="3815080" y="5953780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062ED88-F186-4142-9E59-7CFE6084F89D}"/>
              </a:ext>
            </a:extLst>
          </p:cNvPr>
          <p:cNvSpPr/>
          <p:nvPr/>
        </p:nvSpPr>
        <p:spPr>
          <a:xfrm>
            <a:off x="3815080" y="6090254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1D1102-069E-491A-A094-4A174A1B30FD}"/>
              </a:ext>
            </a:extLst>
          </p:cNvPr>
          <p:cNvSpPr/>
          <p:nvPr/>
        </p:nvSpPr>
        <p:spPr>
          <a:xfrm>
            <a:off x="3815080" y="6226728"/>
            <a:ext cx="2291080" cy="113792"/>
          </a:xfrm>
          <a:prstGeom prst="rect">
            <a:avLst/>
          </a:prstGeom>
          <a:noFill/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peech Bubble: Rectangle 17">
            <a:extLst>
              <a:ext uri="{FF2B5EF4-FFF2-40B4-BE49-F238E27FC236}">
                <a16:creationId xmlns:a16="http://schemas.microsoft.com/office/drawing/2014/main" id="{2692C703-776F-4F72-A96A-3D0AB0B2FD27}"/>
              </a:ext>
            </a:extLst>
          </p:cNvPr>
          <p:cNvSpPr/>
          <p:nvPr/>
        </p:nvSpPr>
        <p:spPr>
          <a:xfrm>
            <a:off x="1740023" y="5261506"/>
            <a:ext cx="1080774" cy="389554"/>
          </a:xfrm>
          <a:prstGeom prst="wedgeRectCallout">
            <a:avLst>
              <a:gd name="adj1" fmla="val 102112"/>
              <a:gd name="adj2" fmla="val 6296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Outer Loop 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05A60D1E-EEB5-45B0-BF69-27E896784D81}"/>
              </a:ext>
            </a:extLst>
          </p:cNvPr>
          <p:cNvSpPr/>
          <p:nvPr/>
        </p:nvSpPr>
        <p:spPr>
          <a:xfrm>
            <a:off x="6164580" y="5173980"/>
            <a:ext cx="514350" cy="1123950"/>
          </a:xfrm>
          <a:prstGeom prst="rightBrac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C90C54C-4283-43F1-B72C-89240DF42367}"/>
              </a:ext>
            </a:extLst>
          </p:cNvPr>
          <p:cNvSpPr/>
          <p:nvPr/>
        </p:nvSpPr>
        <p:spPr>
          <a:xfrm>
            <a:off x="6725156" y="5539162"/>
            <a:ext cx="1080774" cy="3895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Inner Loop </a:t>
            </a:r>
          </a:p>
        </p:txBody>
      </p:sp>
      <p:pic>
        <p:nvPicPr>
          <p:cNvPr id="21" name="Picture 20">
            <a:hlinkClick r:id="rId2" action="ppaction://hlinksldjump"/>
            <a:extLst>
              <a:ext uri="{FF2B5EF4-FFF2-40B4-BE49-F238E27FC236}">
                <a16:creationId xmlns:a16="http://schemas.microsoft.com/office/drawing/2014/main" id="{55643D0B-8B34-4ED1-B781-362AF93EBF6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985494DA-21B1-403D-93FB-7840CC24A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F009CD-A404-4EBE-9776-5144FEEBD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133</a:t>
            </a:fld>
            <a:endParaRPr lang="en-US"/>
          </a:p>
        </p:txBody>
      </p:sp>
      <p:sp>
        <p:nvSpPr>
          <p:cNvPr id="2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414C8A5-3CC2-48F8-9A3A-40EC9ED8F23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3723371143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F873F-435B-41E8-A425-185A7E4A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4ECB1E-E0B3-4DB3-B462-677028F83584}"/>
              </a:ext>
            </a:extLst>
          </p:cNvPr>
          <p:cNvGrpSpPr/>
          <p:nvPr/>
        </p:nvGrpSpPr>
        <p:grpSpPr>
          <a:xfrm>
            <a:off x="146303" y="1408171"/>
            <a:ext cx="8851393" cy="4513235"/>
            <a:chOff x="160237" y="2805454"/>
            <a:chExt cx="8851393" cy="379515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10400B8-2155-4CE4-834E-D4D5A1416218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5.6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MultiplicationTable.py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8826595-34AE-4BF7-91E3-7244BD0E9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759" y="3030453"/>
              <a:ext cx="8331871" cy="35701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         Multiplication Table"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the number title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 |"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 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j, </a:t>
              </a:r>
              <a:r>
                <a:rPr lang="en-US" altLang="en-US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Jump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"-----------------------------------------"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table body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"|"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the product and align properly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 * j,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'4d'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Jump to the new line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44F33F7-DBD0-4875-A633-1DB9B2202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519521" cy="35701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D7CF2190-9E43-463C-A2D0-EA510C8CF0D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C42F893-C45C-438E-B903-D2926DA8E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2981FC-6E71-4065-9733-E3D57B099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134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530D114-B59F-4F49-9566-F7FDE1D676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5798E96-C416-497F-866F-F6EE5C329199}"/>
              </a:ext>
            </a:extLst>
          </p:cNvPr>
          <p:cNvGrpSpPr/>
          <p:nvPr/>
        </p:nvGrpSpPr>
        <p:grpSpPr>
          <a:xfrm>
            <a:off x="8167058" y="1675741"/>
            <a:ext cx="830638" cy="386966"/>
            <a:chOff x="8133802" y="1326921"/>
            <a:chExt cx="830638" cy="3869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0702FD-D370-4C54-9AAC-776B2D48248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5">
              <a:hlinkClick r:id="rId6"/>
              <a:extLst>
                <a:ext uri="{FF2B5EF4-FFF2-40B4-BE49-F238E27FC236}">
                  <a16:creationId xmlns:a16="http://schemas.microsoft.com/office/drawing/2014/main" id="{76793DF9-BF29-482D-91BB-57953DF92DA9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593A63B-9467-40C1-8ED3-E69385F08D8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1438961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98FC6-3ACB-4D54-8716-637F79B8F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4B117-FF63-4F98-9A07-A49D269CC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program displays a title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</a:t>
            </a:r>
            <a:r>
              <a:rPr lang="en-US" dirty="0"/>
              <a:t>) on the first line in the output. </a:t>
            </a:r>
          </a:p>
          <a:p>
            <a:r>
              <a:rPr lang="en-US" dirty="0"/>
              <a:t>The first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4–5</a:t>
            </a:r>
            <a:r>
              <a:rPr lang="en-US" dirty="0"/>
              <a:t>) displays the numbers </a:t>
            </a:r>
            <a:r>
              <a:rPr lang="en-US" dirty="0">
                <a:solidFill>
                  <a:schemeClr val="accent2"/>
                </a:solidFill>
              </a:rPr>
              <a:t>1 through 9 </a:t>
            </a:r>
            <a:r>
              <a:rPr lang="en-US" dirty="0"/>
              <a:t>on the second line. 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line of dashes</a:t>
            </a:r>
            <a:r>
              <a:rPr lang="en-US" dirty="0"/>
              <a:t> (-) is displayed on the third line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7</a:t>
            </a:r>
            <a:r>
              <a:rPr lang="en-US" dirty="0"/>
              <a:t>). </a:t>
            </a:r>
          </a:p>
          <a:p>
            <a:r>
              <a:rPr lang="en-US" dirty="0"/>
              <a:t>The next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10–15</a:t>
            </a:r>
            <a:r>
              <a:rPr lang="en-US" dirty="0"/>
              <a:t>) is a </a:t>
            </a:r>
            <a:r>
              <a:rPr lang="en-US" dirty="0">
                <a:solidFill>
                  <a:schemeClr val="accent2"/>
                </a:solidFill>
              </a:rPr>
              <a:t>nested for loop </a:t>
            </a:r>
            <a:r>
              <a:rPr lang="en-US" dirty="0"/>
              <a:t>with the </a:t>
            </a:r>
            <a:r>
              <a:rPr lang="en-US" dirty="0">
                <a:solidFill>
                  <a:schemeClr val="accent2"/>
                </a:solidFill>
              </a:rPr>
              <a:t>control variable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in the </a:t>
            </a:r>
            <a:r>
              <a:rPr lang="en-US" dirty="0">
                <a:solidFill>
                  <a:schemeClr val="accent2"/>
                </a:solidFill>
              </a:rPr>
              <a:t>outer loop </a:t>
            </a:r>
            <a:r>
              <a:rPr lang="en-US" dirty="0"/>
              <a:t>and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/>
              <a:t> in the </a:t>
            </a:r>
            <a:r>
              <a:rPr lang="en-US" dirty="0">
                <a:solidFill>
                  <a:schemeClr val="accent2"/>
                </a:solidFill>
              </a:rPr>
              <a:t>inner loop</a:t>
            </a:r>
            <a:r>
              <a:rPr lang="en-US" dirty="0"/>
              <a:t>. </a:t>
            </a:r>
          </a:p>
          <a:p>
            <a:r>
              <a:rPr lang="en-US" dirty="0"/>
              <a:t>For each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, the product 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i</a:t>
            </a:r>
            <a:r>
              <a:rPr lang="en-US" dirty="0">
                <a:highlight>
                  <a:srgbClr val="F3FFEF"/>
                </a:highlight>
              </a:rPr>
              <a:t> * 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j</a:t>
            </a:r>
            <a:r>
              <a:rPr lang="en-US" dirty="0">
                <a:highlight>
                  <a:srgbClr val="F3FFEF"/>
                </a:highlight>
              </a:rPr>
              <a:t> </a:t>
            </a:r>
            <a:r>
              <a:rPr lang="en-US" dirty="0"/>
              <a:t>is displayed on a line in the </a:t>
            </a:r>
            <a:r>
              <a:rPr lang="en-US" dirty="0">
                <a:solidFill>
                  <a:schemeClr val="accent2"/>
                </a:solidFill>
              </a:rPr>
              <a:t>inner loop</a:t>
            </a:r>
            <a:r>
              <a:rPr lang="en-US" dirty="0"/>
              <a:t>, with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/>
              <a:t> being </a:t>
            </a:r>
            <a:r>
              <a:rPr lang="en-US" dirty="0">
                <a:highlight>
                  <a:srgbClr val="FFFFCC"/>
                </a:highlight>
              </a:rPr>
              <a:t>1, 2, 3, . . ., 9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C73D6A7E-CB70-4FD0-91B3-5887A5A0F31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3B97E2-94AA-44CD-9C16-C3A12433B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0212AAB-3795-4877-9614-D1B743F62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135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D40E500-AF71-4C9B-9AFF-805B80DAEF9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388243510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98FC6-3ACB-4D54-8716-637F79B8F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Multiplication Table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74B117-FF63-4F98-9A07-A49D269CC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align the numbers properly</a:t>
            </a:r>
            <a:r>
              <a:rPr lang="en-US" dirty="0"/>
              <a:t>, the program formats 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i</a:t>
            </a:r>
            <a:r>
              <a:rPr lang="en-US" dirty="0">
                <a:highlight>
                  <a:srgbClr val="F3FFEF"/>
                </a:highlight>
              </a:rPr>
              <a:t> * 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j</a:t>
            </a:r>
            <a:r>
              <a:rPr lang="en-US" dirty="0">
                <a:highlight>
                  <a:srgbClr val="F3FFEF"/>
                </a:highlight>
              </a:rPr>
              <a:t> </a:t>
            </a:r>
            <a:r>
              <a:rPr lang="en-US" dirty="0"/>
              <a:t>using </a:t>
            </a:r>
            <a:r>
              <a:rPr lang="en-US" dirty="0">
                <a:solidFill>
                  <a:srgbClr val="7030A0"/>
                </a:solidFill>
              </a:rPr>
              <a:t>format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* </a:t>
            </a:r>
            <a:r>
              <a:rPr lang="en-US" dirty="0">
                <a:solidFill>
                  <a:srgbClr val="0070C0"/>
                </a:solidFill>
              </a:rPr>
              <a:t>j</a:t>
            </a:r>
            <a:r>
              <a:rPr lang="en-US" dirty="0"/>
              <a:t>, </a:t>
            </a:r>
            <a:r>
              <a:rPr lang="en-US" dirty="0">
                <a:highlight>
                  <a:srgbClr val="D9ECFF"/>
                </a:highlight>
              </a:rPr>
              <a:t>"4d"</a:t>
            </a:r>
            <a:r>
              <a:rPr lang="en-US" dirty="0"/>
              <a:t>)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14</a:t>
            </a:r>
            <a:r>
              <a:rPr lang="en-US" dirty="0"/>
              <a:t>). </a:t>
            </a:r>
          </a:p>
          <a:p>
            <a:pPr lvl="1"/>
            <a:r>
              <a:rPr lang="en-US" dirty="0"/>
              <a:t>Recall that </a:t>
            </a:r>
            <a:r>
              <a:rPr lang="en-US" dirty="0">
                <a:highlight>
                  <a:srgbClr val="D9ECFF"/>
                </a:highlight>
              </a:rPr>
              <a:t>"4d"</a:t>
            </a:r>
            <a:r>
              <a:rPr lang="en-US" dirty="0"/>
              <a:t> specifies a decimal integer format with width 4.</a:t>
            </a:r>
          </a:p>
          <a:p>
            <a:r>
              <a:rPr lang="en-US" dirty="0"/>
              <a:t>Normally, the </a:t>
            </a:r>
            <a:r>
              <a:rPr lang="en-US" dirty="0">
                <a:solidFill>
                  <a:srgbClr val="7030A0"/>
                </a:solidFill>
              </a:rPr>
              <a:t>print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automatically jumps </a:t>
            </a:r>
            <a:r>
              <a:rPr lang="en-US" dirty="0"/>
              <a:t>to the n</a:t>
            </a:r>
            <a:r>
              <a:rPr lang="en-US" dirty="0">
                <a:solidFill>
                  <a:schemeClr val="accent2"/>
                </a:solidFill>
              </a:rPr>
              <a:t>ext line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Invoking </a:t>
            </a:r>
            <a:r>
              <a:rPr lang="en-US" dirty="0">
                <a:solidFill>
                  <a:srgbClr val="7030A0"/>
                </a:solidFill>
              </a:rPr>
              <a:t>print</a:t>
            </a:r>
            <a:r>
              <a:rPr lang="en-US" dirty="0"/>
              <a:t>(item, end = </a:t>
            </a:r>
            <a:r>
              <a:rPr lang="en-US" dirty="0">
                <a:highlight>
                  <a:srgbClr val="D9ECFF"/>
                </a:highlight>
              </a:rPr>
              <a:t>''</a:t>
            </a:r>
            <a:r>
              <a:rPr lang="en-US" dirty="0"/>
              <a:t>)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3</a:t>
            </a:r>
            <a:r>
              <a:rPr lang="en-US" dirty="0"/>
              <a:t>,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en-US" dirty="0"/>
              <a:t>,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11</a:t>
            </a:r>
            <a:r>
              <a:rPr lang="en-US" dirty="0"/>
              <a:t>, and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14</a:t>
            </a:r>
            <a:r>
              <a:rPr lang="en-US" dirty="0"/>
              <a:t>) prints the item </a:t>
            </a:r>
            <a:r>
              <a:rPr lang="en-US" dirty="0">
                <a:solidFill>
                  <a:schemeClr val="accent2"/>
                </a:solidFill>
              </a:rPr>
              <a:t>without advancing to the next line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Note that the print function with the end argument was introduced in </a:t>
            </a:r>
            <a:r>
              <a:rPr lang="en-US" dirty="0">
                <a:solidFill>
                  <a:srgbClr val="CC6600"/>
                </a:solidFill>
              </a:rPr>
              <a:t>Chapter 3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6250311E-5AA8-45AC-AEA1-4C2098AB8B7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7CCFE-92CD-4548-A6B2-C8ED49A20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CD2D2D3-806E-4BEA-889F-076087ED5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136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3FFE0EE-BB9E-4681-9A9A-CB25CE73D14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4118830372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94A52-2E7C-45F7-AF0D-D04BEBF55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55B714-228C-4DFE-A4F9-B537BC53A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aware that a </a:t>
            </a:r>
            <a:r>
              <a:rPr lang="en-US" dirty="0">
                <a:solidFill>
                  <a:schemeClr val="accent2"/>
                </a:solidFill>
              </a:rPr>
              <a:t>nested loop may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take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long time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run</a:t>
            </a:r>
            <a:r>
              <a:rPr lang="en-US" dirty="0"/>
              <a:t>. </a:t>
            </a:r>
          </a:p>
          <a:p>
            <a:r>
              <a:rPr lang="en-US" dirty="0"/>
              <a:t>Consider the following </a:t>
            </a:r>
            <a:r>
              <a:rPr lang="en-US" dirty="0">
                <a:solidFill>
                  <a:schemeClr val="accent2"/>
                </a:solidFill>
              </a:rPr>
              <a:t>loop nested </a:t>
            </a:r>
            <a:r>
              <a:rPr lang="en-US" dirty="0"/>
              <a:t>in</a:t>
            </a:r>
            <a:r>
              <a:rPr lang="en-US" dirty="0">
                <a:solidFill>
                  <a:schemeClr val="accent2"/>
                </a:solidFill>
              </a:rPr>
              <a:t> three levels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sz="1600" dirty="0"/>
          </a:p>
          <a:p>
            <a:endParaRPr lang="en-US" sz="1050" dirty="0"/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The action is performed </a:t>
            </a:r>
            <a:r>
              <a:rPr lang="en-US" b="1" dirty="0">
                <a:solidFill>
                  <a:schemeClr val="accent2"/>
                </a:solidFill>
              </a:rPr>
              <a:t>1,000,000,000</a:t>
            </a:r>
            <a:r>
              <a:rPr lang="en-US" dirty="0">
                <a:solidFill>
                  <a:schemeClr val="accent2"/>
                </a:solidFill>
              </a:rPr>
              <a:t> times</a:t>
            </a:r>
            <a:r>
              <a:rPr lang="en-US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If it takes 1 millisecond to perform the action, the </a:t>
            </a:r>
            <a:r>
              <a:rPr lang="en-US" dirty="0">
                <a:solidFill>
                  <a:schemeClr val="accent2"/>
                </a:solidFill>
              </a:rPr>
              <a:t>total time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run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would be </a:t>
            </a:r>
            <a:r>
              <a:rPr lang="en-US" dirty="0">
                <a:solidFill>
                  <a:schemeClr val="accent2"/>
                </a:solidFill>
              </a:rPr>
              <a:t>more</a:t>
            </a:r>
            <a:r>
              <a:rPr lang="en-US" dirty="0"/>
              <a:t> than </a:t>
            </a:r>
            <a:r>
              <a:rPr lang="en-US" b="1" dirty="0">
                <a:solidFill>
                  <a:schemeClr val="accent2"/>
                </a:solidFill>
              </a:rPr>
              <a:t>277 hours</a:t>
            </a:r>
            <a:r>
              <a:rPr lang="en-US" dirty="0"/>
              <a:t>.</a:t>
            </a:r>
          </a:p>
          <a:p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be careful </a:t>
            </a:r>
            <a:r>
              <a:rPr lang="en-US" dirty="0"/>
              <a:t>with </a:t>
            </a:r>
            <a:r>
              <a:rPr lang="en-US" dirty="0">
                <a:solidFill>
                  <a:schemeClr val="accent2"/>
                </a:solidFill>
              </a:rPr>
              <a:t>many nested loops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3F3E6B1-F952-455D-AA7E-3DC8DDBCCD8D}"/>
              </a:ext>
            </a:extLst>
          </p:cNvPr>
          <p:cNvGrpSpPr/>
          <p:nvPr/>
        </p:nvGrpSpPr>
        <p:grpSpPr>
          <a:xfrm>
            <a:off x="146303" y="2494436"/>
            <a:ext cx="8851392" cy="1074387"/>
            <a:chOff x="160238" y="3025439"/>
            <a:chExt cx="8851392" cy="27326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2650E08-4328-437C-80D7-BD1F33BB6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Perform an action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3A65F81-8F24-473B-977A-4658151D6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490563B0-9C22-417A-A532-3C3E490F446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9" name="Picture 8" descr="A close up of a clock&#10;&#10;Description automatically generated">
            <a:extLst>
              <a:ext uri="{FF2B5EF4-FFF2-40B4-BE49-F238E27FC236}">
                <a16:creationId xmlns:a16="http://schemas.microsoft.com/office/drawing/2014/main" id="{92FBE7B7-25DD-4EAA-B317-6165DA2F697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719" y="3045040"/>
            <a:ext cx="454981" cy="454981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3A030F1-DDC7-4C00-9CDB-3BAB2DD5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137</a:t>
            </a:fld>
            <a:endParaRPr lang="en-US"/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84EC44E-DC2E-4E21-B5FA-45B8352AF42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1176461447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88935C9-4E3B-41A5-B34A-3620970B9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#10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0A0106-B520-4D17-B7A5-8D9B5FD95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How </a:t>
            </a:r>
            <a:r>
              <a:rPr lang="en-US" dirty="0">
                <a:solidFill>
                  <a:schemeClr val="accent2"/>
                </a:solidFill>
              </a:rPr>
              <a:t>many times </a:t>
            </a:r>
            <a:r>
              <a:rPr lang="en-US" dirty="0"/>
              <a:t>is the </a:t>
            </a:r>
            <a:r>
              <a:rPr lang="en-US" dirty="0">
                <a:solidFill>
                  <a:schemeClr val="accent2"/>
                </a:solidFill>
              </a:rPr>
              <a:t>print statement </a:t>
            </a:r>
            <a:r>
              <a:rPr lang="en-US" dirty="0"/>
              <a:t>executed: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48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outer loop </a:t>
            </a:r>
            <a:r>
              <a:rPr lang="en-US" dirty="0"/>
              <a:t>runs </a:t>
            </a:r>
            <a:r>
              <a:rPr lang="en-US" dirty="0">
                <a:solidFill>
                  <a:schemeClr val="accent2"/>
                </a:solidFill>
              </a:rPr>
              <a:t>10 times</a:t>
            </a:r>
          </a:p>
          <a:p>
            <a:pPr lvl="2"/>
            <a:r>
              <a:rPr lang="en-US" dirty="0"/>
              <a:t>From 0 to 9</a:t>
            </a:r>
          </a:p>
          <a:p>
            <a:pPr lvl="1"/>
            <a:r>
              <a:rPr lang="en-US" dirty="0"/>
              <a:t>For </a:t>
            </a:r>
            <a:r>
              <a:rPr lang="en-US" dirty="0">
                <a:solidFill>
                  <a:schemeClr val="accent2"/>
                </a:solidFill>
              </a:rPr>
              <a:t>each iteration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inner loop </a:t>
            </a:r>
            <a:r>
              <a:rPr lang="en-US" dirty="0"/>
              <a:t>runs </a:t>
            </a:r>
            <a:r>
              <a:rPr lang="en-US" dirty="0">
                <a:solidFill>
                  <a:schemeClr val="accent2"/>
                </a:solidFill>
              </a:rPr>
              <a:t>from 0 to </a:t>
            </a:r>
            <a:r>
              <a:rPr lang="en-US" dirty="0">
                <a:solidFill>
                  <a:srgbClr val="0070C0"/>
                </a:solidFill>
              </a:rPr>
              <a:t>i</a:t>
            </a:r>
          </a:p>
          <a:p>
            <a:pPr lvl="2"/>
            <a:r>
              <a:rPr lang="en-US" dirty="0"/>
              <a:t>First time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0, then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1, then 2, then 3, until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9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Answer: </a:t>
            </a:r>
            <a:r>
              <a:rPr lang="en-US" dirty="0">
                <a:highlight>
                  <a:srgbClr val="FFFFCC"/>
                </a:highlight>
              </a:rPr>
              <a:t>1 + 2 + 3 + … + 9 </a:t>
            </a:r>
            <a:r>
              <a:rPr lang="en-US" dirty="0"/>
              <a:t>= </a:t>
            </a:r>
            <a:r>
              <a:rPr lang="en-US" b="1" dirty="0">
                <a:solidFill>
                  <a:schemeClr val="accent2"/>
                </a:solidFill>
              </a:rPr>
              <a:t>45 times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317B485-CD3D-4840-AFC1-259A7B4EF9F8}"/>
              </a:ext>
            </a:extLst>
          </p:cNvPr>
          <p:cNvGrpSpPr/>
          <p:nvPr/>
        </p:nvGrpSpPr>
        <p:grpSpPr>
          <a:xfrm>
            <a:off x="146304" y="1972969"/>
            <a:ext cx="8851392" cy="1072071"/>
            <a:chOff x="160238" y="3025439"/>
            <a:chExt cx="8851392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D5B53FC-C1AB-4420-BDE8-BA686BEAA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 * j)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22C67E3-0FA7-42AF-A0DB-C5365076D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0ED2DAA4-B389-4BC7-93DF-654DA8B81C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933DDD-20DD-40A4-9EC0-FC118588D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138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8D47B6D-03F7-414C-B0A1-C046973017A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3073685620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#11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87CF55-70A3-4DF4-8021-33996834DB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5304584" cy="5130263"/>
          </a:xfrm>
        </p:spPr>
        <p:txBody>
          <a:bodyPr/>
          <a:lstStyle/>
          <a:p>
            <a:pPr marL="91440" indent="0">
              <a:buNone/>
            </a:pPr>
            <a:r>
              <a:rPr lang="en-US" dirty="0"/>
              <a:t>Show the </a:t>
            </a:r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 of the following programs. (Hint: </a:t>
            </a:r>
            <a:r>
              <a:rPr lang="en-US" dirty="0">
                <a:solidFill>
                  <a:schemeClr val="accent2"/>
                </a:solidFill>
              </a:rPr>
              <a:t>Draw a table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list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variables</a:t>
            </a:r>
            <a:r>
              <a:rPr lang="en-US" dirty="0"/>
              <a:t> in the columns to </a:t>
            </a:r>
            <a:r>
              <a:rPr lang="en-US" dirty="0">
                <a:solidFill>
                  <a:schemeClr val="accent2"/>
                </a:solidFill>
              </a:rPr>
              <a:t>trace</a:t>
            </a:r>
            <a:r>
              <a:rPr lang="en-US" dirty="0"/>
              <a:t> these </a:t>
            </a:r>
            <a:r>
              <a:rPr lang="en-US" dirty="0">
                <a:solidFill>
                  <a:schemeClr val="accent2"/>
                </a:solidFill>
              </a:rPr>
              <a:t>programs</a:t>
            </a:r>
            <a:r>
              <a:rPr lang="en-US" dirty="0"/>
              <a:t>.)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3100432"/>
            <a:ext cx="5304584" cy="1292345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334305"/>
              </p:ext>
            </p:extLst>
          </p:nvPr>
        </p:nvGraphicFramePr>
        <p:xfrm>
          <a:off x="6090081" y="1810439"/>
          <a:ext cx="2907614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14560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63447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84750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927740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82997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419202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97413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65965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872651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2474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997197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95515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1463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399162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4411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5141211"/>
            <a:ext cx="5304584" cy="551364"/>
            <a:chOff x="4773387" y="5245137"/>
            <a:chExt cx="5304584" cy="55136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</a:t>
              </a: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 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0 1 2 3 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4392777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(a)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139</a:t>
            </a:fld>
            <a:endParaRPr lang="en-US"/>
          </a:p>
        </p:txBody>
      </p:sp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226022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8526D-12C6-44D6-94C2-056E5D14C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while Loop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6F64F-872F-4CE1-BF86-A450ECAD59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676955"/>
            <a:ext cx="5792856" cy="2894415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The continuation condition is </a:t>
            </a:r>
            <a:r>
              <a:rPr lang="en-US" sz="2400" dirty="0">
                <a:highlight>
                  <a:srgbClr val="FFFFCC"/>
                </a:highlight>
              </a:rPr>
              <a:t>count &lt; 100 </a:t>
            </a:r>
          </a:p>
          <a:p>
            <a:pPr lvl="1" algn="l"/>
            <a:r>
              <a:rPr lang="en-US" sz="2200" dirty="0"/>
              <a:t>If </a:t>
            </a:r>
            <a:r>
              <a:rPr lang="en-US" sz="2200" dirty="0">
                <a:solidFill>
                  <a:srgbClr val="3333FF"/>
                </a:solidFill>
              </a:rPr>
              <a:t>True</a:t>
            </a:r>
            <a:r>
              <a:rPr lang="en-US" sz="2200" dirty="0"/>
              <a:t>, the </a:t>
            </a:r>
            <a:r>
              <a:rPr lang="en-US" sz="2200" dirty="0">
                <a:solidFill>
                  <a:schemeClr val="accent2"/>
                </a:solidFill>
              </a:rPr>
              <a:t>loop continues</a:t>
            </a:r>
            <a:r>
              <a:rPr lang="en-US" sz="2200" dirty="0"/>
              <a:t>.</a:t>
            </a:r>
          </a:p>
          <a:p>
            <a:pPr lvl="1" algn="l"/>
            <a:r>
              <a:rPr lang="en-US" sz="2200" dirty="0"/>
              <a:t>If </a:t>
            </a:r>
            <a:r>
              <a:rPr lang="en-US" sz="2200" dirty="0">
                <a:solidFill>
                  <a:srgbClr val="3333FF"/>
                </a:solidFill>
              </a:rPr>
              <a:t>False</a:t>
            </a:r>
            <a:r>
              <a:rPr lang="en-US" sz="2200" dirty="0"/>
              <a:t>, the </a:t>
            </a:r>
            <a:r>
              <a:rPr lang="en-US" sz="2200" dirty="0">
                <a:solidFill>
                  <a:schemeClr val="accent2"/>
                </a:solidFill>
              </a:rPr>
              <a:t>loop will terminate</a:t>
            </a:r>
            <a:r>
              <a:rPr lang="en-US" sz="2200" dirty="0"/>
              <a:t>.</a:t>
            </a:r>
          </a:p>
          <a:p>
            <a:pPr algn="l"/>
            <a:r>
              <a:rPr lang="en-US" sz="2400" dirty="0"/>
              <a:t>This type of loop is called a </a:t>
            </a:r>
            <a:r>
              <a:rPr lang="en-US" sz="2400" dirty="0">
                <a:solidFill>
                  <a:schemeClr val="accent2"/>
                </a:solidFill>
              </a:rPr>
              <a:t>counter-controlled loop</a:t>
            </a:r>
            <a:r>
              <a:rPr lang="en-US" sz="2400" dirty="0"/>
              <a:t>.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993A2BF-5AC9-4844-8CF3-2F3F10695478}"/>
              </a:ext>
            </a:extLst>
          </p:cNvPr>
          <p:cNvGrpSpPr/>
          <p:nvPr/>
        </p:nvGrpSpPr>
        <p:grpSpPr>
          <a:xfrm>
            <a:off x="204321" y="2314201"/>
            <a:ext cx="6562238" cy="1200330"/>
            <a:chOff x="204321" y="2314201"/>
            <a:chExt cx="6562238" cy="120033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A2CD1D6-84D3-4BB9-8B19-AE24C82886F6}"/>
                </a:ext>
              </a:extLst>
            </p:cNvPr>
            <p:cNvGrpSpPr/>
            <p:nvPr/>
          </p:nvGrpSpPr>
          <p:grpSpPr>
            <a:xfrm>
              <a:off x="204321" y="2314201"/>
              <a:ext cx="6562238" cy="1200330"/>
              <a:chOff x="1099832" y="5202236"/>
              <a:chExt cx="5761596" cy="120033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AB7D1A9C-2483-4709-B205-295746F49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274" y="5202237"/>
                <a:ext cx="5374154" cy="120032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count = </a:t>
                </a:r>
                <a:r>
                  <a:rPr lang="en-US" altLang="en-US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count &lt; </a:t>
                </a:r>
                <a:r>
                  <a:rPr lang="en-US" altLang="en-US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count = count + </a:t>
                </a:r>
                <a:r>
                  <a:rPr lang="en-US" altLang="en-US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  <a:endParaRPr lang="en-US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E791364-1BCE-42A0-9239-F56A70259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832" y="5202236"/>
                <a:ext cx="387441" cy="120032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2227BD8-7C3A-4355-9EF6-EC97611BC107}"/>
                </a:ext>
              </a:extLst>
            </p:cNvPr>
            <p:cNvGrpSpPr/>
            <p:nvPr/>
          </p:nvGrpSpPr>
          <p:grpSpPr>
            <a:xfrm>
              <a:off x="3133817" y="2341957"/>
              <a:ext cx="3532222" cy="369332"/>
              <a:chOff x="3187910" y="2665326"/>
              <a:chExt cx="3532222" cy="369332"/>
            </a:xfrm>
          </p:grpSpPr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DBA96C6A-A1AE-41C2-9137-7132E6E77A7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87910" y="2849992"/>
                <a:ext cx="680840" cy="147223"/>
              </a:xfrm>
              <a:prstGeom prst="straightConnector1">
                <a:avLst/>
              </a:prstGeom>
              <a:ln w="28575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EB55DA5-867A-4A12-976C-8EE392B55775}"/>
                  </a:ext>
                </a:extLst>
              </p:cNvPr>
              <p:cNvSpPr/>
              <p:nvPr/>
            </p:nvSpPr>
            <p:spPr>
              <a:xfrm>
                <a:off x="3895384" y="2665326"/>
                <a:ext cx="2824748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loop-continuation-condition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CC9F7B6-ED38-491E-859B-AD4CE8E08B5F}"/>
                </a:ext>
              </a:extLst>
            </p:cNvPr>
            <p:cNvGrpSpPr/>
            <p:nvPr/>
          </p:nvGrpSpPr>
          <p:grpSpPr>
            <a:xfrm>
              <a:off x="5183711" y="2929551"/>
              <a:ext cx="1329793" cy="529142"/>
              <a:chOff x="5044648" y="3262217"/>
              <a:chExt cx="1329793" cy="529142"/>
            </a:xfrm>
          </p:grpSpPr>
          <p:sp>
            <p:nvSpPr>
              <p:cNvPr id="14" name="Right Brace 13">
                <a:extLst>
                  <a:ext uri="{FF2B5EF4-FFF2-40B4-BE49-F238E27FC236}">
                    <a16:creationId xmlns:a16="http://schemas.microsoft.com/office/drawing/2014/main" id="{950E89E8-4D59-4873-ADD6-1817383A4D50}"/>
                  </a:ext>
                </a:extLst>
              </p:cNvPr>
              <p:cNvSpPr/>
              <p:nvPr/>
            </p:nvSpPr>
            <p:spPr>
              <a:xfrm>
                <a:off x="5044648" y="3262217"/>
                <a:ext cx="139909" cy="529142"/>
              </a:xfrm>
              <a:prstGeom prst="rightBrac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43E6A3A-62F0-44FE-B10A-7F36922ED671}"/>
                  </a:ext>
                </a:extLst>
              </p:cNvPr>
              <p:cNvSpPr/>
              <p:nvPr/>
            </p:nvSpPr>
            <p:spPr>
              <a:xfrm>
                <a:off x="5248812" y="3342122"/>
                <a:ext cx="1125629" cy="369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/>
                  <a:t>loop body</a:t>
                </a:r>
              </a:p>
            </p:txBody>
          </p:sp>
        </p:grpSp>
      </p:grp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6EC279D-BECA-4265-83C1-E7EB20BBA1CE}"/>
              </a:ext>
            </a:extLst>
          </p:cNvPr>
          <p:cNvSpPr txBox="1">
            <a:spLocks/>
          </p:cNvSpPr>
          <p:nvPr/>
        </p:nvSpPr>
        <p:spPr>
          <a:xfrm>
            <a:off x="146303" y="1473516"/>
            <a:ext cx="8851391" cy="120033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justLow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that </a:t>
            </a:r>
            <a:r>
              <a:rPr lang="en-US" dirty="0">
                <a:solidFill>
                  <a:schemeClr val="accent2"/>
                </a:solidFill>
              </a:rPr>
              <a:t>displays</a:t>
            </a:r>
            <a:r>
              <a:rPr lang="en-US" dirty="0"/>
              <a:t> </a:t>
            </a:r>
            <a:r>
              <a:rPr lang="en-US" dirty="0">
                <a:highlight>
                  <a:srgbClr val="D9ECFF"/>
                </a:highlight>
              </a:rPr>
              <a:t>Programming is fun!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100 times </a:t>
            </a:r>
            <a:r>
              <a:rPr lang="en-US" dirty="0"/>
              <a:t>is an </a:t>
            </a:r>
            <a:r>
              <a:rPr lang="en-US" dirty="0">
                <a:solidFill>
                  <a:schemeClr val="accent2"/>
                </a:solidFill>
              </a:rPr>
              <a:t>example</a:t>
            </a:r>
            <a:r>
              <a:rPr lang="en-US" dirty="0"/>
              <a:t> of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DBB0818-9407-4702-BF11-A5F895EDB522}"/>
              </a:ext>
            </a:extLst>
          </p:cNvPr>
          <p:cNvSpPr/>
          <p:nvPr/>
        </p:nvSpPr>
        <p:spPr>
          <a:xfrm>
            <a:off x="1529080" y="2641599"/>
            <a:ext cx="1543025" cy="256895"/>
          </a:xfrm>
          <a:prstGeom prst="rect">
            <a:avLst/>
          </a:prstGeom>
          <a:noFill/>
          <a:ln w="12700">
            <a:solidFill>
              <a:schemeClr val="accent1">
                <a:shade val="50000"/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hlinkClick r:id="rId3" action="ppaction://hlinksldjump"/>
            <a:extLst>
              <a:ext uri="{FF2B5EF4-FFF2-40B4-BE49-F238E27FC236}">
                <a16:creationId xmlns:a16="http://schemas.microsoft.com/office/drawing/2014/main" id="{58382A16-B207-4690-BE6D-D55D5A67804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16" name="Picture 15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053C05F6-1713-4F9F-A14F-B7CF64F222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73" y="2898494"/>
            <a:ext cx="2703125" cy="3548289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2486EDC-1A41-457D-A2B6-609AFCCC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</a:t>
            </a:fld>
            <a:endParaRPr lang="en-US"/>
          </a:p>
        </p:txBody>
      </p:sp>
      <p:sp>
        <p:nvSpPr>
          <p:cNvPr id="2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9CD1B48-E68A-4E88-9240-8922A682B2D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922792389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#12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1810439"/>
            <a:ext cx="5304584" cy="1618561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-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"****"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838"/>
              </p:ext>
            </p:extLst>
          </p:nvPr>
        </p:nvGraphicFramePr>
        <p:xfrm>
          <a:off x="6090081" y="1810439"/>
          <a:ext cx="2907614" cy="371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0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14560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260413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39861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08379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8577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83456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495625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97342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09352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46020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255827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4411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4019876"/>
            <a:ext cx="5304584" cy="1631216"/>
            <a:chOff x="4773387" y="4705213"/>
            <a:chExt cx="5304584" cy="16312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5213"/>
              <a:ext cx="4604798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****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****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****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3 2 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****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4 3 2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****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3429000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(B)</a:t>
            </a:r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E4A91866-F4B1-468D-8325-F4FE33FCDD6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99499E-8749-4257-91E9-A43592437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140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3CF5A72-CA06-47C8-AF90-9E6130943D6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1110488162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#13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1810439"/>
            <a:ext cx="5304584" cy="2045281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"xxx"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 *=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-=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0481637"/>
              </p:ext>
            </p:extLst>
          </p:nvPr>
        </p:nvGraphicFramePr>
        <p:xfrm>
          <a:off x="6678218" y="701210"/>
          <a:ext cx="2286177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59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1523691788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46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90665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19771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0017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16014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85655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36125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64634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8404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1972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60072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33499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04066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0919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3079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44463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67701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11347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39452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42309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678217" y="331878"/>
            <a:ext cx="228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4423736"/>
            <a:ext cx="5304584" cy="1631216"/>
            <a:chOff x="4773387" y="4705213"/>
            <a:chExt cx="5304584" cy="16312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5213"/>
              <a:ext cx="4604798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3855720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(c)</a:t>
            </a:r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B931985F-8528-4988-BFC1-D86AF491C0F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63C1A-206C-49E4-B275-B3BF66F2B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141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6D7A54E-B720-4251-8262-3FEB65F005A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2603080380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#14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1810439"/>
            <a:ext cx="5304584" cy="2045281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951447"/>
              </p:ext>
            </p:extLst>
          </p:nvPr>
        </p:nvGraphicFramePr>
        <p:xfrm>
          <a:off x="6678218" y="701210"/>
          <a:ext cx="2286177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59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1523691788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46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59560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53227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615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2755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993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12721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98466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76623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60021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39238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1367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17733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9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58016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905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27762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23578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194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585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53370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678217" y="331878"/>
            <a:ext cx="228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4423736"/>
            <a:ext cx="5304584" cy="1631216"/>
            <a:chOff x="4773387" y="4705213"/>
            <a:chExt cx="5304584" cy="16312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5213"/>
              <a:ext cx="4604798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3855720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(d)</a:t>
            </a:r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CC18DDF8-46A2-4786-9BF2-5DAF622CB7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1A4BD2-88C2-4229-91BD-C553E0829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142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CA9AAFA-E948-4F91-9AB2-91B1D1607CB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3787088326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#15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1810439"/>
            <a:ext cx="5304584" cy="2045281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 *=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"xxx"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-=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414578"/>
              </p:ext>
            </p:extLst>
          </p:nvPr>
        </p:nvGraphicFramePr>
        <p:xfrm>
          <a:off x="6678218" y="701210"/>
          <a:ext cx="2286177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59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1523691788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46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990665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19771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20017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16014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85655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361256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764634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98404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91972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16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60072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33499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04066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0919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3079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44463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67701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4113478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39452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42309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678217" y="331878"/>
            <a:ext cx="228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4423736"/>
            <a:ext cx="5304584" cy="1631216"/>
            <a:chOff x="4773387" y="4705213"/>
            <a:chExt cx="5304584" cy="16312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5213"/>
              <a:ext cx="4604798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xxx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3855720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(e)</a:t>
            </a:r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0AB07563-159C-434D-A1A4-5DF5DE88211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B54C48-36FA-4A6C-AEC4-68B7A814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143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7D692C3-49AA-4E0C-8022-40E91F98D6A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2295848221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#16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204F6E-5426-4F1C-B012-5227A51D39B3}"/>
              </a:ext>
            </a:extLst>
          </p:cNvPr>
          <p:cNvGrpSpPr/>
          <p:nvPr/>
        </p:nvGrpSpPr>
        <p:grpSpPr>
          <a:xfrm>
            <a:off x="146304" y="1810439"/>
            <a:ext cx="5304584" cy="2045281"/>
            <a:chOff x="160238" y="3025439"/>
            <a:chExt cx="5304584" cy="273265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E0672CA-7560-41D9-A340-4840F5BA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(num, </a:t>
              </a:r>
              <a:r>
                <a:rPr lang="en-US" altLang="en-US" sz="16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2F31923-F2E3-4494-930D-50124A840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007097"/>
              </p:ext>
            </p:extLst>
          </p:nvPr>
        </p:nvGraphicFramePr>
        <p:xfrm>
          <a:off x="6678218" y="701210"/>
          <a:ext cx="2286177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59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  <a:gridCol w="762059">
                  <a:extLst>
                    <a:ext uri="{9D8B030D-6E8A-4147-A177-3AD203B41FA5}">
                      <a16:colId xmlns:a16="http://schemas.microsoft.com/office/drawing/2014/main" val="1523691788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num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8462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659560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553227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9615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2755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89939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312721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1984665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376623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60021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39238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91367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3177337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C00000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2580162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905094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277623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2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23578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3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19419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4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58500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00FF"/>
                          </a:solidFill>
                        </a:rPr>
                        <a:t>11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5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953370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678217" y="331878"/>
            <a:ext cx="2286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1EAF35-0EE3-4915-9807-B63D87D71132}"/>
              </a:ext>
            </a:extLst>
          </p:cNvPr>
          <p:cNvGrpSpPr/>
          <p:nvPr/>
        </p:nvGrpSpPr>
        <p:grpSpPr>
          <a:xfrm>
            <a:off x="146304" y="4423736"/>
            <a:ext cx="5304584" cy="1631216"/>
            <a:chOff x="4773387" y="4705213"/>
            <a:chExt cx="5304584" cy="163121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2967A03-A360-403F-9BAA-757D24FE8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705213"/>
              <a:ext cx="4604798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  <a:r>
                <a:rPr lang="en-US" altLang="en-US" sz="200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F79A026-ECB4-43DB-9228-FC35EB299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C49EC15-617F-4EAC-BE48-332D860DBF17}"/>
              </a:ext>
            </a:extLst>
          </p:cNvPr>
          <p:cNvSpPr txBox="1"/>
          <p:nvPr/>
        </p:nvSpPr>
        <p:spPr>
          <a:xfrm>
            <a:off x="146304" y="3855720"/>
            <a:ext cx="530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(f)</a:t>
            </a:r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19FD66F4-FF83-42D6-8BA1-A18482AAD79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6FEC04-6262-41F1-B4B2-FD84EA497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144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4F5DB0D-059C-48D4-BB8C-9EC6F66CC72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</p:spTree>
    <p:extLst>
      <p:ext uri="{BB962C8B-B14F-4D97-AF65-F5344CB8AC3E}">
        <p14:creationId xmlns:p14="http://schemas.microsoft.com/office/powerpoint/2010/main" val="1943879083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5.5.</a:t>
            </a:r>
            <a:r>
              <a:rPr lang="en-US" dirty="0"/>
              <a:t> Minimizing Numerical Errors</a:t>
            </a:r>
          </a:p>
        </p:txBody>
      </p:sp>
      <p:pic>
        <p:nvPicPr>
          <p:cNvPr id="8" name="Picture 7">
            <a:hlinkClick r:id="rId2" action="ppaction://hlinksldjump"/>
            <a:extLst>
              <a:ext uri="{FF2B5EF4-FFF2-40B4-BE49-F238E27FC236}">
                <a16:creationId xmlns:a16="http://schemas.microsoft.com/office/drawing/2014/main" id="{2424D31C-CB56-4A39-950A-F9282A2134E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8750C0-DE01-48DF-8B3A-B1A7EB10D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145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9BF51A9F-748C-4C3D-9BFB-03D2BA0AE5D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71797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Numerical Errors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>
                <a:solidFill>
                  <a:schemeClr val="accent2"/>
                </a:solidFill>
              </a:rPr>
              <a:t>floating-point numbers </a:t>
            </a:r>
            <a:r>
              <a:rPr lang="en-US" dirty="0"/>
              <a:t>in the </a:t>
            </a:r>
            <a:r>
              <a:rPr lang="en-US" dirty="0">
                <a:solidFill>
                  <a:srgbClr val="002060"/>
                </a:solidFill>
              </a:rPr>
              <a:t>loop-continuation-condition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may cause numeric errors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Numerical errors </a:t>
            </a:r>
            <a:r>
              <a:rPr lang="en-US" dirty="0"/>
              <a:t>involving </a:t>
            </a:r>
            <a:r>
              <a:rPr lang="en-US" dirty="0">
                <a:solidFill>
                  <a:schemeClr val="accent2"/>
                </a:solidFill>
              </a:rPr>
              <a:t>floating-point numbers </a:t>
            </a:r>
            <a:r>
              <a:rPr lang="en-US" dirty="0"/>
              <a:t>are </a:t>
            </a:r>
            <a:r>
              <a:rPr lang="en-US" dirty="0">
                <a:solidFill>
                  <a:schemeClr val="accent2"/>
                </a:solidFill>
              </a:rPr>
              <a:t>inevitable</a:t>
            </a:r>
            <a:r>
              <a:rPr lang="en-US" dirty="0"/>
              <a:t>. </a:t>
            </a:r>
          </a:p>
          <a:p>
            <a:r>
              <a:rPr lang="en-US" dirty="0"/>
              <a:t>This section provides an example showing you how to minimize such errors.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89602A79-1603-4840-916E-CAED80A2DF9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F07FA-3BE0-4DBA-BA0F-99D567465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146</a:t>
            </a:fld>
            <a:endParaRPr lang="en-US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B707BEA-26C6-4122-88A1-AA7F6BD1762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5.5</a:t>
            </a:r>
          </a:p>
        </p:txBody>
      </p:sp>
    </p:spTree>
    <p:extLst>
      <p:ext uri="{BB962C8B-B14F-4D97-AF65-F5344CB8AC3E}">
        <p14:creationId xmlns:p14="http://schemas.microsoft.com/office/powerpoint/2010/main" val="1547404091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DAD2-357B-4A3E-B211-C83D074E1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Numerical Errors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1BA97-28D0-4D86-A042-4019EBD78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The following program </a:t>
            </a:r>
            <a:r>
              <a:rPr lang="en-US" dirty="0">
                <a:solidFill>
                  <a:schemeClr val="accent2"/>
                </a:solidFill>
              </a:rPr>
              <a:t>sums a series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starts</a:t>
            </a:r>
            <a:r>
              <a:rPr lang="en-US" dirty="0"/>
              <a:t> with </a:t>
            </a:r>
            <a:r>
              <a:rPr lang="en-US" b="1" dirty="0">
                <a:solidFill>
                  <a:schemeClr val="accent2"/>
                </a:solidFill>
              </a:rPr>
              <a:t>0.01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ends</a:t>
            </a:r>
            <a:r>
              <a:rPr lang="en-US" dirty="0"/>
              <a:t> with </a:t>
            </a:r>
            <a:r>
              <a:rPr lang="en-US" b="1" dirty="0">
                <a:solidFill>
                  <a:schemeClr val="accent2"/>
                </a:solidFill>
              </a:rPr>
              <a:t>1.0</a:t>
            </a:r>
            <a:r>
              <a:rPr lang="en-US" dirty="0"/>
              <a:t>. The </a:t>
            </a:r>
            <a:r>
              <a:rPr lang="en-US" dirty="0">
                <a:solidFill>
                  <a:schemeClr val="accent2"/>
                </a:solidFill>
              </a:rPr>
              <a:t>numbers</a:t>
            </a:r>
            <a:r>
              <a:rPr lang="en-US" dirty="0"/>
              <a:t> in the series will </a:t>
            </a:r>
            <a:r>
              <a:rPr lang="en-US" dirty="0">
                <a:solidFill>
                  <a:schemeClr val="accent2"/>
                </a:solidFill>
              </a:rPr>
              <a:t>increment by </a:t>
            </a:r>
            <a:r>
              <a:rPr lang="en-US" b="1" dirty="0">
                <a:solidFill>
                  <a:schemeClr val="accent2"/>
                </a:solidFill>
              </a:rPr>
              <a:t>0.01</a:t>
            </a:r>
            <a:r>
              <a:rPr lang="en-US" dirty="0"/>
              <a:t>, as follows: </a:t>
            </a:r>
            <a:r>
              <a:rPr lang="en-US" dirty="0">
                <a:highlight>
                  <a:srgbClr val="FFFFCC"/>
                </a:highlight>
              </a:rPr>
              <a:t>0.01 + 0.02 + 0.03 and so on</a:t>
            </a:r>
            <a:r>
              <a:rPr lang="en-US" dirty="0"/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929EDC3-1179-47B9-8306-1012639850F5}"/>
              </a:ext>
            </a:extLst>
          </p:cNvPr>
          <p:cNvGrpSpPr/>
          <p:nvPr/>
        </p:nvGrpSpPr>
        <p:grpSpPr>
          <a:xfrm>
            <a:off x="146303" y="2698534"/>
            <a:ext cx="8851393" cy="3045319"/>
            <a:chOff x="160237" y="2805454"/>
            <a:chExt cx="8851393" cy="266009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261FE0-4FEA-49E6-BFB7-FC0D0A9E057E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5.7 </a:t>
              </a:r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TestSum.py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2A7B965-289A-4C7D-A4F4-1A375BA94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40"/>
              <a:ext cx="8403807" cy="24401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Initialize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Add 0.01, 0.02, ..., 0.99, 1 to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=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1D53A9A-6CFF-4257-B26E-34D1E256C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4401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347E318-A1A1-4DF1-9C61-5E5EC4F17FAA}"/>
              </a:ext>
            </a:extLst>
          </p:cNvPr>
          <p:cNvGrpSpPr/>
          <p:nvPr/>
        </p:nvGrpSpPr>
        <p:grpSpPr>
          <a:xfrm>
            <a:off x="146303" y="5881929"/>
            <a:ext cx="8851392" cy="551364"/>
            <a:chOff x="4773387" y="5245137"/>
            <a:chExt cx="8851392" cy="55136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DB5FB22-BCF8-483A-A0C0-D9BFF5C90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8151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49.50000000000003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65CA0395-AA82-41E4-8BF3-A0E1911684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FC452D8F-6A15-459F-AA9B-9179A319A73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F7E9E-4194-455A-8982-46C56BC18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147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B17C0FE-61D8-4125-B2EF-FB7DEE23E48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5.5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6CCAD7-5F9B-43B5-8C95-1E7259E96852}"/>
              </a:ext>
            </a:extLst>
          </p:cNvPr>
          <p:cNvGrpSpPr/>
          <p:nvPr/>
        </p:nvGrpSpPr>
        <p:grpSpPr>
          <a:xfrm>
            <a:off x="8167057" y="2950377"/>
            <a:ext cx="830638" cy="386966"/>
            <a:chOff x="8133802" y="1326921"/>
            <a:chExt cx="830638" cy="38696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FA5E61-E261-4DA7-B248-6DD76738264A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TextBox 18">
              <a:hlinkClick r:id="rId7"/>
              <a:extLst>
                <a:ext uri="{FF2B5EF4-FFF2-40B4-BE49-F238E27FC236}">
                  <a16:creationId xmlns:a16="http://schemas.microsoft.com/office/drawing/2014/main" id="{191C68AC-B8C8-447B-8325-03F6E6A9592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D16E1E6-C5BE-4A26-86DC-4DA6EA7A1F4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7355982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DAD2-357B-4A3E-B211-C83D074E1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Numerical Errors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1BA97-28D0-4D86-A042-4019EBD78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 displayed is 49.5, </a:t>
            </a:r>
            <a:r>
              <a:rPr lang="en-US" dirty="0">
                <a:solidFill>
                  <a:schemeClr val="accent2"/>
                </a:solidFill>
              </a:rPr>
              <a:t>but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correct result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50.5</a:t>
            </a:r>
            <a:r>
              <a:rPr lang="en-US" dirty="0"/>
              <a:t>. </a:t>
            </a:r>
          </a:p>
          <a:p>
            <a:r>
              <a:rPr lang="en-US" dirty="0"/>
              <a:t>What went wrong? </a:t>
            </a:r>
          </a:p>
          <a:p>
            <a:pPr lvl="1"/>
            <a:r>
              <a:rPr lang="en-US" sz="2250" dirty="0"/>
              <a:t>For </a:t>
            </a:r>
            <a:r>
              <a:rPr lang="en-US" sz="2250" dirty="0">
                <a:solidFill>
                  <a:schemeClr val="accent2"/>
                </a:solidFill>
              </a:rPr>
              <a:t>each iteration </a:t>
            </a:r>
            <a:r>
              <a:rPr lang="en-US" sz="2250" dirty="0"/>
              <a:t>in the </a:t>
            </a:r>
            <a:r>
              <a:rPr lang="en-US" sz="2250" dirty="0">
                <a:solidFill>
                  <a:schemeClr val="accent2"/>
                </a:solidFill>
              </a:rPr>
              <a:t>loop</a:t>
            </a:r>
            <a:r>
              <a:rPr lang="en-US" sz="2250" dirty="0"/>
              <a:t>, </a:t>
            </a:r>
            <a:r>
              <a:rPr lang="en-US" sz="2250" dirty="0">
                <a:solidFill>
                  <a:srgbClr val="0070C0"/>
                </a:solidFill>
              </a:rPr>
              <a:t>i</a:t>
            </a:r>
            <a:r>
              <a:rPr lang="en-US" sz="2250" dirty="0"/>
              <a:t> is </a:t>
            </a:r>
            <a:r>
              <a:rPr lang="en-US" sz="2250" dirty="0">
                <a:solidFill>
                  <a:schemeClr val="accent2"/>
                </a:solidFill>
              </a:rPr>
              <a:t>incremented</a:t>
            </a:r>
            <a:r>
              <a:rPr lang="en-US" sz="2250" dirty="0"/>
              <a:t> by </a:t>
            </a:r>
            <a:r>
              <a:rPr lang="en-US" sz="2250" dirty="0">
                <a:solidFill>
                  <a:schemeClr val="accent2"/>
                </a:solidFill>
              </a:rPr>
              <a:t>0.01</a:t>
            </a:r>
            <a:r>
              <a:rPr lang="en-US" sz="2250" dirty="0"/>
              <a:t>. </a:t>
            </a:r>
          </a:p>
          <a:p>
            <a:pPr lvl="1"/>
            <a:r>
              <a:rPr lang="en-US" sz="2250" dirty="0"/>
              <a:t>When </a:t>
            </a:r>
            <a:r>
              <a:rPr lang="en-US" sz="2250" dirty="0">
                <a:solidFill>
                  <a:schemeClr val="accent2"/>
                </a:solidFill>
              </a:rPr>
              <a:t>the loop ends</a:t>
            </a:r>
            <a:r>
              <a:rPr lang="en-US" sz="2250" dirty="0"/>
              <a:t>, the </a:t>
            </a:r>
            <a:r>
              <a:rPr lang="en-US" sz="2250" dirty="0">
                <a:solidFill>
                  <a:srgbClr val="0070C0"/>
                </a:solidFill>
              </a:rPr>
              <a:t>i</a:t>
            </a:r>
            <a:r>
              <a:rPr lang="en-US" sz="2250" dirty="0"/>
              <a:t> value is </a:t>
            </a:r>
            <a:r>
              <a:rPr lang="en-US" sz="2250" dirty="0">
                <a:solidFill>
                  <a:schemeClr val="accent2"/>
                </a:solidFill>
              </a:rPr>
              <a:t>slightly larger than </a:t>
            </a:r>
            <a:r>
              <a:rPr lang="en-US" sz="2250" b="1" dirty="0">
                <a:solidFill>
                  <a:srgbClr val="0033CC"/>
                </a:solidFill>
              </a:rPr>
              <a:t>1</a:t>
            </a:r>
            <a:r>
              <a:rPr lang="en-US" sz="2250" b="1" dirty="0">
                <a:solidFill>
                  <a:schemeClr val="accent2"/>
                </a:solidFill>
              </a:rPr>
              <a:t> </a:t>
            </a:r>
            <a:r>
              <a:rPr lang="en-US" sz="2250" dirty="0"/>
              <a:t>(</a:t>
            </a:r>
            <a:r>
              <a:rPr lang="en-US" sz="2250" dirty="0">
                <a:solidFill>
                  <a:schemeClr val="accent2"/>
                </a:solidFill>
              </a:rPr>
              <a:t>not exactly </a:t>
            </a:r>
            <a:r>
              <a:rPr lang="en-US" sz="2250" b="1" dirty="0">
                <a:solidFill>
                  <a:srgbClr val="0033CC"/>
                </a:solidFill>
              </a:rPr>
              <a:t>1</a:t>
            </a:r>
            <a:r>
              <a:rPr lang="en-US" sz="2250" dirty="0"/>
              <a:t>). </a:t>
            </a:r>
          </a:p>
          <a:p>
            <a:pPr lvl="1"/>
            <a:r>
              <a:rPr lang="en-US" sz="2250" dirty="0">
                <a:solidFill>
                  <a:schemeClr val="accent2"/>
                </a:solidFill>
              </a:rPr>
              <a:t>This causes </a:t>
            </a:r>
            <a:r>
              <a:rPr lang="en-US" sz="2250" dirty="0"/>
              <a:t>the </a:t>
            </a:r>
            <a:r>
              <a:rPr lang="en-US" sz="2250" dirty="0">
                <a:solidFill>
                  <a:schemeClr val="accent2"/>
                </a:solidFill>
              </a:rPr>
              <a:t>last</a:t>
            </a:r>
            <a:r>
              <a:rPr lang="en-US" sz="2250" dirty="0"/>
              <a:t> </a:t>
            </a:r>
            <a:r>
              <a:rPr lang="en-US" sz="2250" dirty="0">
                <a:solidFill>
                  <a:srgbClr val="0070C0"/>
                </a:solidFill>
              </a:rPr>
              <a:t>i </a:t>
            </a:r>
            <a:r>
              <a:rPr lang="en-US" sz="2250" dirty="0">
                <a:solidFill>
                  <a:schemeClr val="accent2"/>
                </a:solidFill>
              </a:rPr>
              <a:t>value</a:t>
            </a:r>
            <a:r>
              <a:rPr lang="en-US" sz="2250" dirty="0"/>
              <a:t> </a:t>
            </a:r>
            <a:r>
              <a:rPr lang="en-US" sz="2250" dirty="0">
                <a:solidFill>
                  <a:schemeClr val="accent2"/>
                </a:solidFill>
              </a:rPr>
              <a:t>not to be added </a:t>
            </a:r>
            <a:r>
              <a:rPr lang="en-US" sz="2250" dirty="0"/>
              <a:t>into </a:t>
            </a:r>
            <a:r>
              <a:rPr lang="en-US" sz="2250" dirty="0">
                <a:solidFill>
                  <a:srgbClr val="0070C0"/>
                </a:solidFill>
              </a:rPr>
              <a:t>sum</a:t>
            </a:r>
            <a:r>
              <a:rPr lang="en-US" sz="2250" dirty="0"/>
              <a:t>. </a:t>
            </a:r>
          </a:p>
          <a:p>
            <a:r>
              <a:rPr lang="en-US" sz="2450" dirty="0"/>
              <a:t>The </a:t>
            </a:r>
            <a:r>
              <a:rPr lang="en-US" sz="2450" dirty="0">
                <a:solidFill>
                  <a:schemeClr val="accent2"/>
                </a:solidFill>
              </a:rPr>
              <a:t>fundamental problem </a:t>
            </a:r>
            <a:r>
              <a:rPr lang="en-US" sz="2450" dirty="0"/>
              <a:t>is that the </a:t>
            </a:r>
            <a:r>
              <a:rPr lang="en-US" sz="2450" dirty="0">
                <a:solidFill>
                  <a:schemeClr val="accent2"/>
                </a:solidFill>
              </a:rPr>
              <a:t>floating-point numbers </a:t>
            </a:r>
            <a:r>
              <a:rPr lang="en-US" sz="2450" dirty="0"/>
              <a:t>are represented by </a:t>
            </a:r>
            <a:r>
              <a:rPr lang="en-US" sz="2450" dirty="0">
                <a:solidFill>
                  <a:schemeClr val="accent2"/>
                </a:solidFill>
              </a:rPr>
              <a:t>approximation</a:t>
            </a:r>
            <a:r>
              <a:rPr lang="en-US" sz="245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B774EA1B-A24D-4E2B-96FF-9A9F98E2031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B87D4-F023-4320-92FE-DFCF7801E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148</a:t>
            </a:fld>
            <a:endParaRPr lang="en-US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306E5CB-33A5-4CFF-BB59-93E54823DEA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5.5</a:t>
            </a:r>
          </a:p>
        </p:txBody>
      </p:sp>
    </p:spTree>
    <p:extLst>
      <p:ext uri="{BB962C8B-B14F-4D97-AF65-F5344CB8AC3E}">
        <p14:creationId xmlns:p14="http://schemas.microsoft.com/office/powerpoint/2010/main" val="2487387075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DAD2-357B-4A3E-B211-C83D074E1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Numerical Errors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1BA97-28D0-4D86-A042-4019EBD78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To fix </a:t>
            </a:r>
            <a:r>
              <a:rPr lang="en-US" dirty="0"/>
              <a:t>the problem, use an </a:t>
            </a:r>
            <a:r>
              <a:rPr lang="en-US" dirty="0">
                <a:solidFill>
                  <a:schemeClr val="accent2"/>
                </a:solidFill>
              </a:rPr>
              <a:t>integer count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ensure</a:t>
            </a:r>
            <a:r>
              <a:rPr lang="en-US" dirty="0"/>
              <a:t> that all the numbers are added to sum.</a:t>
            </a:r>
          </a:p>
          <a:p>
            <a:r>
              <a:rPr lang="en-US" dirty="0"/>
              <a:t>Here is the </a:t>
            </a:r>
            <a:r>
              <a:rPr lang="en-US" dirty="0">
                <a:solidFill>
                  <a:schemeClr val="accent2"/>
                </a:solidFill>
              </a:rPr>
              <a:t>new loop</a:t>
            </a:r>
            <a:r>
              <a:rPr lang="en-US" dirty="0"/>
              <a:t>:</a:t>
            </a:r>
            <a:endParaRPr lang="en-US" sz="245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5A3AFEA-56A4-4338-9677-029D4CA97ACE}"/>
              </a:ext>
            </a:extLst>
          </p:cNvPr>
          <p:cNvGrpSpPr/>
          <p:nvPr/>
        </p:nvGrpSpPr>
        <p:grpSpPr>
          <a:xfrm>
            <a:off x="146304" y="2858334"/>
            <a:ext cx="8851393" cy="3560222"/>
            <a:chOff x="160237" y="2805454"/>
            <a:chExt cx="8851393" cy="310986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6A42A8D-DAFD-44B4-BE05-D7DD872B7463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TestSumFixWithWhileLoop.py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F8C586C-FD98-4B2D-ACBA-BCD3A85AE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88987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Initialize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Add 0.01, 0.02, ..., 0.99, 1 to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=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count +=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# Increase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1456959-2DC9-41F2-80D6-0368D6788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39"/>
              <a:ext cx="447585" cy="288987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9F55C7C8-A3D9-48A0-A9AA-53B3692D7B0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45110C7-5EF3-494E-8C8A-FDEC5A876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149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1CC22DDB-9C74-45DC-98FC-6E10CE2C2E7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5.5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1907381-962F-43A2-8FB6-64453CAB45B0}"/>
              </a:ext>
            </a:extLst>
          </p:cNvPr>
          <p:cNvGrpSpPr/>
          <p:nvPr/>
        </p:nvGrpSpPr>
        <p:grpSpPr>
          <a:xfrm>
            <a:off x="8167057" y="3110175"/>
            <a:ext cx="830638" cy="386966"/>
            <a:chOff x="8133802" y="1326921"/>
            <a:chExt cx="830638" cy="3869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0CBE02-3607-4BD5-AC60-240EB6C61C78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5">
              <a:hlinkClick r:id="rId6"/>
              <a:extLst>
                <a:ext uri="{FF2B5EF4-FFF2-40B4-BE49-F238E27FC236}">
                  <a16:creationId xmlns:a16="http://schemas.microsoft.com/office/drawing/2014/main" id="{A57A1ABB-8B93-4246-916A-0965003B0E33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6598F98-7801-43A4-9CF2-B0909FFB4E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0642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2489664"/>
            <a:chOff x="242627" y="2052457"/>
            <a:chExt cx="8666677" cy="248966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0"/>
              <a:ext cx="8666677" cy="1755191"/>
              <a:chOff x="242627" y="1712276"/>
              <a:chExt cx="8666677" cy="1755191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6"/>
                <a:ext cx="5705685" cy="1755191"/>
                <a:chOff x="150828" y="1612248"/>
                <a:chExt cx="4950789" cy="1186627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8"/>
                  <a:ext cx="4457873" cy="118662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= 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while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&lt; 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"Programming is fun!"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count = count + 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"Done"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1186626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82471"/>
                  <a:gd name="adj2" fmla="val -69890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Initialize </a:t>
                </a:r>
                <a:r>
                  <a:rPr lang="en-US" altLang="en-US" sz="1800" dirty="0">
                    <a:solidFill>
                      <a:srgbClr val="0070C0"/>
                    </a:solidFill>
                    <a:latin typeface="+mn-lt"/>
                  </a:rPr>
                  <a:t>count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2627" y="2876771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FF0000"/>
                    </a:solidFill>
                  </a:rPr>
                  <a:t>0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2627" y="4538506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806CA4A-B612-410B-B51C-DC6FBFC0C7E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53370958-0D73-40B6-A3AC-E58D32642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E520BEAA-A6CF-4900-90B0-A16E411B0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C0E817-7B24-4B40-9AB0-686C0DA77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5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5205194-79F6-43C0-B672-486D6B7EF2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AEAEF0-869B-4AEE-8087-08BC060B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42518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1DAD2-357B-4A3E-B211-C83D074E1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Minimizing Numerical Errors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1BA97-28D0-4D86-A042-4019EBD784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Or</a:t>
            </a:r>
            <a:r>
              <a:rPr lang="en-US" dirty="0"/>
              <a:t>, use a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as follows:</a:t>
            </a:r>
          </a:p>
          <a:p>
            <a:endParaRPr lang="en-US" sz="2450" dirty="0"/>
          </a:p>
          <a:p>
            <a:endParaRPr lang="en-US" sz="2450" dirty="0"/>
          </a:p>
          <a:p>
            <a:endParaRPr lang="en-US" sz="2450" dirty="0"/>
          </a:p>
          <a:p>
            <a:endParaRPr lang="en-US" sz="2450" dirty="0"/>
          </a:p>
          <a:p>
            <a:endParaRPr lang="en-US" sz="2450" dirty="0"/>
          </a:p>
          <a:p>
            <a:endParaRPr lang="en-US" sz="2450" dirty="0"/>
          </a:p>
          <a:p>
            <a:r>
              <a:rPr lang="en-US" sz="2450" dirty="0"/>
              <a:t>After this loop, </a:t>
            </a:r>
            <a:r>
              <a:rPr lang="en-US" sz="2450" dirty="0">
                <a:solidFill>
                  <a:srgbClr val="0070C0"/>
                </a:solidFill>
              </a:rPr>
              <a:t>sum</a:t>
            </a:r>
            <a:r>
              <a:rPr lang="en-US" sz="2450" dirty="0"/>
              <a:t> is </a:t>
            </a:r>
            <a:r>
              <a:rPr lang="en-US" sz="2450" dirty="0">
                <a:solidFill>
                  <a:schemeClr val="accent2"/>
                </a:solidFill>
              </a:rPr>
              <a:t>50.5</a:t>
            </a:r>
            <a:r>
              <a:rPr lang="en-US" sz="2450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5A3AFEA-56A4-4338-9677-029D4CA97ACE}"/>
              </a:ext>
            </a:extLst>
          </p:cNvPr>
          <p:cNvGrpSpPr/>
          <p:nvPr/>
        </p:nvGrpSpPr>
        <p:grpSpPr>
          <a:xfrm>
            <a:off x="146302" y="1897463"/>
            <a:ext cx="8851393" cy="3063073"/>
            <a:chOff x="160237" y="2805454"/>
            <a:chExt cx="8851393" cy="267560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6A42A8D-DAFD-44B4-BE05-D7DD872B7463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TestSumFixWithForLoop.py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F8C586C-FD98-4B2D-ACBA-BCD3A85AEF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45561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Initialize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Add 0.01, 0.02, ..., 0.99, 1 to sum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count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= i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1456959-2DC9-41F2-80D6-0368D6788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45561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A9A2162-0313-4A74-A514-F95531BB7574}"/>
              </a:ext>
            </a:extLst>
          </p:cNvPr>
          <p:cNvGrpSpPr/>
          <p:nvPr/>
        </p:nvGrpSpPr>
        <p:grpSpPr>
          <a:xfrm>
            <a:off x="146303" y="5490270"/>
            <a:ext cx="8851392" cy="551364"/>
            <a:chOff x="4773387" y="5245137"/>
            <a:chExt cx="8851392" cy="5513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FF3A7F-8A58-4ED9-82C3-7B6CCAD58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8151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50.50000000000003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14013755-AAEA-4242-AEA5-C1F1FC8B2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E2C88B86-DBC1-470C-8E73-601ED551AE0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0BFD11F-28FC-4D32-AFE3-EC2DE50BD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150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FCFF64C-4D89-48DF-B5C7-CD69CF457E2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5.5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C29704-DBBB-4178-A085-04759560F333}"/>
              </a:ext>
            </a:extLst>
          </p:cNvPr>
          <p:cNvGrpSpPr/>
          <p:nvPr/>
        </p:nvGrpSpPr>
        <p:grpSpPr>
          <a:xfrm>
            <a:off x="8167057" y="2149304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BE47C2-9335-4543-A213-D08D074AA32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7"/>
              <a:extLst>
                <a:ext uri="{FF2B5EF4-FFF2-40B4-BE49-F238E27FC236}">
                  <a16:creationId xmlns:a16="http://schemas.microsoft.com/office/drawing/2014/main" id="{335C061A-8DA2-413B-B65B-7A9DA404457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C06523F-6105-40B1-B6D7-071C2A94BF2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45034025"/>
      </p:ext>
    </p:extLst>
  </p:cSld>
  <p:clrMapOvr>
    <a:masterClrMapping/>
  </p:clrMapOvr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0C71980-8309-45E0-8226-26227D8CC891}"/>
              </a:ext>
            </a:extLst>
          </p:cNvPr>
          <p:cNvGrpSpPr/>
          <p:nvPr/>
        </p:nvGrpSpPr>
        <p:grpSpPr>
          <a:xfrm>
            <a:off x="609600" y="2668176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7D27689-674C-47F5-A196-CBAE46B70C7A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E3725C9E-77FE-4737-99CB-ECE507A89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2D53F8-BA52-4A5B-A8F5-35AF6A237085}"/>
              </a:ext>
            </a:extLst>
          </p:cNvPr>
          <p:cNvGrpSpPr/>
          <p:nvPr/>
        </p:nvGrpSpPr>
        <p:grpSpPr>
          <a:xfrm>
            <a:off x="609600" y="3283050"/>
            <a:ext cx="8388095" cy="413819"/>
            <a:chOff x="609599" y="1589109"/>
            <a:chExt cx="8388095" cy="413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4DB00C9-95E1-49C1-98B0-3B48624DBC2F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3" name="Picture 12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7FD4E74B-1733-440C-AAF7-AA15D82CB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5.6. </a:t>
            </a:r>
            <a:r>
              <a:rPr lang="en-US" dirty="0"/>
              <a:t>Case Studies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1CA3E6-1ACB-45FA-AF1C-A5A87A3E6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5" action="ppaction://hlinksldjump"/>
              </a:rPr>
              <a:t>Program 7: Finding the GCD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8: Predicting The Future Tuition </a:t>
            </a:r>
            <a:endParaRPr lang="en-US" dirty="0"/>
          </a:p>
        </p:txBody>
      </p:sp>
      <p:pic>
        <p:nvPicPr>
          <p:cNvPr id="8" name="Picture 7">
            <a:hlinkClick r:id="rId7" action="ppaction://hlinksldjump"/>
            <a:extLst>
              <a:ext uri="{FF2B5EF4-FFF2-40B4-BE49-F238E27FC236}">
                <a16:creationId xmlns:a16="http://schemas.microsoft.com/office/drawing/2014/main" id="{59204A8C-6FD9-419A-845A-B94B5B7EB75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52CF7F-18F7-489A-A633-0618A1DA4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151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17B4996-8D18-42EC-B8A5-03A585151373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19690"/>
      </p:ext>
    </p:extLst>
  </p:cSld>
  <p:clrMapOvr>
    <a:masterClrMapping/>
  </p:clrMapOvr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Finding the GCD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7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to ask the user to </a:t>
            </a:r>
            <a:r>
              <a:rPr lang="en-US" dirty="0">
                <a:solidFill>
                  <a:schemeClr val="accent2"/>
                </a:solidFill>
              </a:rPr>
              <a:t>enter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two positive integers</a:t>
            </a:r>
            <a:r>
              <a:rPr lang="en-US" dirty="0"/>
              <a:t>. You should then </a:t>
            </a:r>
            <a:r>
              <a:rPr lang="en-US" dirty="0">
                <a:solidFill>
                  <a:schemeClr val="accent2"/>
                </a:solidFill>
              </a:rPr>
              <a:t>find the greatest common divisor </a:t>
            </a:r>
            <a:r>
              <a:rPr lang="en-US" dirty="0"/>
              <a:t>(</a:t>
            </a:r>
            <a:r>
              <a:rPr lang="en-US" dirty="0">
                <a:solidFill>
                  <a:schemeClr val="accent2"/>
                </a:solidFill>
              </a:rPr>
              <a:t>GCD</a:t>
            </a:r>
            <a:r>
              <a:rPr lang="en-US" dirty="0"/>
              <a:t>) and </a:t>
            </a:r>
            <a:r>
              <a:rPr lang="en-US" dirty="0">
                <a:solidFill>
                  <a:schemeClr val="accent2"/>
                </a:solidFill>
              </a:rPr>
              <a:t>print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result</a:t>
            </a:r>
            <a:r>
              <a:rPr lang="en-US" dirty="0"/>
              <a:t> to the user.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FD205DCE-74EC-489D-9500-9CC2386282B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2F81B29-4B15-4168-8435-47E7022B9475}"/>
              </a:ext>
            </a:extLst>
          </p:cNvPr>
          <p:cNvGrpSpPr/>
          <p:nvPr/>
        </p:nvGrpSpPr>
        <p:grpSpPr>
          <a:xfrm>
            <a:off x="146303" y="3429000"/>
            <a:ext cx="8851392" cy="923330"/>
            <a:chOff x="4773387" y="4827148"/>
            <a:chExt cx="8851392" cy="92333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83ECB1-BADE-4484-8A11-73A61B205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8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first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125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second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2525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greatest common divisor for 125 and 2525 is 25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D29CA516-C0A8-498D-A305-84CEF69001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0E91599-0B63-41F8-A2A2-855509639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152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C4FEDEF-0F71-432A-B906-1BCFED7D5D3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C73834-A339-42D8-ADF0-031507497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14592"/>
      </p:ext>
    </p:extLst>
  </p:cSld>
  <p:clrMapOvr>
    <a:masterClrMapping/>
  </p:clrMapOvr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9E3A-FEEA-4693-B36A-C1FFD14B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GCD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CA9D58-BC02-4DD5-8AD3-DA6BC3CE5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Examples of Greatest Common Divisor (GCD):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GCD of the two integers </a:t>
            </a:r>
            <a:r>
              <a:rPr lang="en-US" b="1" dirty="0"/>
              <a:t>4 </a:t>
            </a:r>
            <a:r>
              <a:rPr lang="en-US" dirty="0"/>
              <a:t>and </a:t>
            </a:r>
            <a:r>
              <a:rPr lang="en-US" b="1" dirty="0"/>
              <a:t>2 </a:t>
            </a:r>
            <a:r>
              <a:rPr lang="en-US" dirty="0"/>
              <a:t>is </a:t>
            </a:r>
            <a:r>
              <a:rPr lang="en-US" b="1" dirty="0"/>
              <a:t>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GCD of the two integers </a:t>
            </a:r>
            <a:r>
              <a:rPr lang="en-US" b="1" dirty="0"/>
              <a:t>16 </a:t>
            </a:r>
            <a:r>
              <a:rPr lang="en-US" dirty="0"/>
              <a:t>and </a:t>
            </a:r>
            <a:r>
              <a:rPr lang="en-US" b="1" dirty="0"/>
              <a:t>24 </a:t>
            </a:r>
            <a:r>
              <a:rPr lang="en-US" dirty="0"/>
              <a:t>is </a:t>
            </a:r>
            <a:r>
              <a:rPr lang="en-US" b="1" dirty="0"/>
              <a:t>8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The GCD of the two integers </a:t>
            </a:r>
            <a:r>
              <a:rPr lang="en-US" b="1" dirty="0"/>
              <a:t>25 </a:t>
            </a:r>
            <a:r>
              <a:rPr lang="en-US" dirty="0"/>
              <a:t>and </a:t>
            </a:r>
            <a:r>
              <a:rPr lang="en-US" b="1" dirty="0"/>
              <a:t>60 </a:t>
            </a:r>
            <a:r>
              <a:rPr lang="en-US" dirty="0"/>
              <a:t>is </a:t>
            </a:r>
            <a:r>
              <a:rPr lang="en-US" b="1" dirty="0"/>
              <a:t>5</a:t>
            </a:r>
          </a:p>
          <a:p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how do you calculate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GCD</a:t>
            </a:r>
            <a:r>
              <a:rPr lang="en-US" dirty="0"/>
              <a:t>?</a:t>
            </a:r>
          </a:p>
          <a:p>
            <a:r>
              <a:rPr lang="en-US" dirty="0"/>
              <a:t>Are you </a:t>
            </a:r>
            <a:r>
              <a:rPr lang="en-US" dirty="0">
                <a:solidFill>
                  <a:schemeClr val="accent2"/>
                </a:solidFill>
              </a:rPr>
              <a:t>ready to code</a:t>
            </a:r>
            <a:r>
              <a:rPr lang="en-US" dirty="0"/>
              <a:t>?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NO</a:t>
            </a:r>
            <a:r>
              <a:rPr lang="en-US" dirty="0"/>
              <a:t>!</a:t>
            </a:r>
          </a:p>
          <a:p>
            <a:r>
              <a:rPr lang="en-US" dirty="0"/>
              <a:t>Always, </a:t>
            </a:r>
            <a:r>
              <a:rPr lang="en-US" dirty="0">
                <a:solidFill>
                  <a:schemeClr val="accent2"/>
                </a:solidFill>
              </a:rPr>
              <a:t>first think about the problem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understand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solution</a:t>
            </a:r>
            <a:r>
              <a:rPr lang="en-US" dirty="0"/>
              <a:t> 100% </a:t>
            </a:r>
            <a:r>
              <a:rPr lang="en-US" dirty="0">
                <a:solidFill>
                  <a:schemeClr val="accent2"/>
                </a:solidFill>
              </a:rPr>
              <a:t>before coding</a:t>
            </a:r>
            <a:r>
              <a:rPr lang="en-US" dirty="0"/>
              <a:t>!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Thinking</a:t>
            </a:r>
            <a:r>
              <a:rPr lang="en-US" dirty="0"/>
              <a:t> enables you to </a:t>
            </a:r>
            <a:r>
              <a:rPr lang="en-US" dirty="0">
                <a:solidFill>
                  <a:schemeClr val="accent2"/>
                </a:solidFill>
              </a:rPr>
              <a:t>generate a logical solution </a:t>
            </a:r>
            <a:r>
              <a:rPr lang="en-US" dirty="0"/>
              <a:t>for the </a:t>
            </a:r>
            <a:r>
              <a:rPr lang="en-US" dirty="0">
                <a:solidFill>
                  <a:schemeClr val="accent2"/>
                </a:solidFill>
              </a:rPr>
              <a:t>problem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wondering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how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write the code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Once you have a </a:t>
            </a:r>
            <a:r>
              <a:rPr lang="en-US" dirty="0">
                <a:solidFill>
                  <a:schemeClr val="accent2"/>
                </a:solidFill>
              </a:rPr>
              <a:t>logical solution</a:t>
            </a:r>
            <a:r>
              <a:rPr lang="en-US" dirty="0"/>
              <a:t>, type the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to translate the solution into a program.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8A2EEB8A-5851-497D-9E0F-7E6C89BAD19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54F9797-7263-4403-999A-D30E85344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153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78EAFF8-398C-40C8-9257-759BE2B1DB0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317D61-4183-4D19-8F11-9C8FE5E60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602545"/>
      </p:ext>
    </p:extLst>
  </p:cSld>
  <p:clrMapOvr>
    <a:masterClrMapping/>
  </p:clrMapOvr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9E3A-FEEA-4693-B36A-C1FFD14B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GCD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CA9D58-BC02-4DD5-8AD3-DA6BC3CE5F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GCD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two integers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You know that the number </a:t>
            </a:r>
            <a:r>
              <a:rPr lang="en-US" b="1" dirty="0">
                <a:solidFill>
                  <a:schemeClr val="accent2"/>
                </a:solidFill>
              </a:rPr>
              <a:t>1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common divisor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because </a:t>
            </a:r>
            <a:r>
              <a:rPr lang="en-US" b="1" dirty="0">
                <a:solidFill>
                  <a:schemeClr val="accent2"/>
                </a:solidFill>
              </a:rPr>
              <a:t>1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divides into everything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But is </a:t>
            </a:r>
            <a:r>
              <a:rPr lang="en-US" b="1" dirty="0">
                <a:solidFill>
                  <a:schemeClr val="accent2"/>
                </a:solidFill>
              </a:rPr>
              <a:t>1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greatest common divisor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So you can </a:t>
            </a:r>
            <a:r>
              <a:rPr lang="en-US" dirty="0">
                <a:solidFill>
                  <a:schemeClr val="accent2"/>
                </a:solidFill>
              </a:rPr>
              <a:t>check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next values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one by one 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Check 2, 3, 4, 5, 6, …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Keep checking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all the way up to the smaller of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or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 .</a:t>
            </a:r>
          </a:p>
          <a:p>
            <a:pPr lvl="1"/>
            <a:r>
              <a:rPr lang="en-US" dirty="0"/>
              <a:t>Whenever you </a:t>
            </a:r>
            <a:r>
              <a:rPr lang="en-US" dirty="0">
                <a:solidFill>
                  <a:schemeClr val="accent2"/>
                </a:solidFill>
              </a:rPr>
              <a:t>find a new common divisor</a:t>
            </a:r>
            <a:r>
              <a:rPr lang="en-US" dirty="0"/>
              <a:t>, this becomes the </a:t>
            </a:r>
            <a:r>
              <a:rPr lang="en-US" dirty="0">
                <a:solidFill>
                  <a:schemeClr val="accent2"/>
                </a:solidFill>
              </a:rPr>
              <a:t>new </a:t>
            </a:r>
            <a:r>
              <a:rPr lang="en-US" dirty="0" err="1">
                <a:solidFill>
                  <a:srgbClr val="0070C0"/>
                </a:solidFill>
              </a:rPr>
              <a:t>gcd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After you </a:t>
            </a:r>
            <a:r>
              <a:rPr lang="en-US" dirty="0">
                <a:solidFill>
                  <a:schemeClr val="accent2"/>
                </a:solidFill>
              </a:rPr>
              <a:t>check all the possibilities</a:t>
            </a:r>
            <a:r>
              <a:rPr lang="en-US" dirty="0"/>
              <a:t>, the value in the variable </a:t>
            </a:r>
            <a:r>
              <a:rPr lang="en-US" dirty="0" err="1">
                <a:solidFill>
                  <a:srgbClr val="0070C0"/>
                </a:solidFill>
              </a:rPr>
              <a:t>gcd</a:t>
            </a:r>
            <a:r>
              <a:rPr lang="en-US" dirty="0"/>
              <a:t> is the </a:t>
            </a:r>
            <a:r>
              <a:rPr lang="en-US" dirty="0">
                <a:solidFill>
                  <a:schemeClr val="accent2"/>
                </a:solidFill>
              </a:rPr>
              <a:t>GCD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of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and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9491D04F-C21B-4EE9-83DB-3C53243A6F5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8807F67-55F6-4C21-86D2-659ADB43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154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24620BBB-FB3A-43FA-97C3-AD07BCC658A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F3C91A-6970-4AD0-98C7-C2741FBC6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861156"/>
      </p:ext>
    </p:extLst>
  </p:cSld>
  <p:clrMapOvr>
    <a:masterClrMapping/>
  </p:clrMapOvr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89E3A-FEEA-4693-B36A-C1FFD14BA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GCD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847BA88-2F58-4C8B-8F13-BFBD69A549BF}"/>
              </a:ext>
            </a:extLst>
          </p:cNvPr>
          <p:cNvGrpSpPr/>
          <p:nvPr/>
        </p:nvGrpSpPr>
        <p:grpSpPr>
          <a:xfrm>
            <a:off x="146302" y="1408171"/>
            <a:ext cx="8851394" cy="3510057"/>
            <a:chOff x="160236" y="2805454"/>
            <a:chExt cx="8851394" cy="295158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8CE90B-066B-4274-8D1C-2DE82A4B2FC9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5.8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GreatestCommonDivisor.py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15ADC1D-4CB9-4B2E-9764-87DD9097A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8403807" cy="272659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two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first integer: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second integer: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 </a:t>
              </a:r>
              <a:r>
                <a:rPr lang="en-US" altLang="en-US" sz="16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is 1 </a:t>
              </a: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Possible </a:t>
              </a:r>
              <a:r>
                <a:rPr lang="en-US" altLang="en-US" sz="16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n1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 &lt;= n2: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n1 % k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n2 % k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k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# Next possible </a:t>
              </a:r>
              <a:r>
                <a:rPr lang="en-US" altLang="en-US" sz="16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k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greatest common divisor for"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n1,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"and"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n2,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gcd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571C669-1EBA-4E82-ABD1-053546698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27265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F1A9969-1AE5-4ED1-9E58-E2571BD2C736}"/>
              </a:ext>
            </a:extLst>
          </p:cNvPr>
          <p:cNvGrpSpPr/>
          <p:nvPr/>
        </p:nvGrpSpPr>
        <p:grpSpPr>
          <a:xfrm>
            <a:off x="146304" y="5182257"/>
            <a:ext cx="8851392" cy="923330"/>
            <a:chOff x="4773387" y="4827148"/>
            <a:chExt cx="8851392" cy="9233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8CCE3BB-3BC4-498F-A5FE-8E2AC2827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8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first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260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second integer: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greatest common divisor for 260 and 100 is 20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04B06D9B-7747-466F-B949-D203D02D7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1ADD0714-04DD-491D-8339-2E5CB66B1A7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3FE0685B-7F1E-4D7C-A9DE-9ADAF8218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155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59622DD-AB8D-43AB-AFB7-A4AE2438D84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C209FD-1F59-475F-91AA-5A7D2BA36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7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6AD520-413D-4613-9D0D-BB8A770CF1C1}"/>
              </a:ext>
            </a:extLst>
          </p:cNvPr>
          <p:cNvGrpSpPr/>
          <p:nvPr/>
        </p:nvGrpSpPr>
        <p:grpSpPr>
          <a:xfrm>
            <a:off x="8196014" y="1672200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B433F72-8021-4C92-AE77-F91BB228040B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7"/>
              <a:extLst>
                <a:ext uri="{FF2B5EF4-FFF2-40B4-BE49-F238E27FC236}">
                  <a16:creationId xmlns:a16="http://schemas.microsoft.com/office/drawing/2014/main" id="{5B08A2A6-3B0F-41FD-AB19-6B098CA6FAF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A78AE42-C220-42B5-B7F0-BAB6A881A2C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4889445"/>
      </p:ext>
    </p:extLst>
  </p:cSld>
  <p:clrMapOvr>
    <a:masterClrMapping/>
  </p:clrMapOvr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1B785-5FC0-43B8-BFFB-FB81FA1A7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Future Tuition 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8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F62514-BA8D-4E82-A79D-3385D2A2BE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 university charges </a:t>
            </a:r>
            <a:r>
              <a:rPr lang="en-US" b="1" dirty="0">
                <a:solidFill>
                  <a:schemeClr val="accent2"/>
                </a:solidFill>
              </a:rPr>
              <a:t>$10,000 </a:t>
            </a:r>
            <a:r>
              <a:rPr lang="en-US" dirty="0">
                <a:solidFill>
                  <a:schemeClr val="accent2"/>
                </a:solidFill>
              </a:rPr>
              <a:t>per year </a:t>
            </a:r>
            <a:r>
              <a:rPr lang="en-US" dirty="0"/>
              <a:t>for study (tuition). The cost of </a:t>
            </a:r>
            <a:r>
              <a:rPr lang="en-US" dirty="0">
                <a:solidFill>
                  <a:schemeClr val="accent2"/>
                </a:solidFill>
              </a:rPr>
              <a:t>tuition increases </a:t>
            </a:r>
            <a:r>
              <a:rPr lang="en-US" b="1" dirty="0">
                <a:solidFill>
                  <a:schemeClr val="accent2"/>
                </a:solidFill>
              </a:rPr>
              <a:t>7%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every year</a:t>
            </a:r>
            <a:r>
              <a:rPr lang="en-US" dirty="0"/>
              <a:t>. Write a program to </a:t>
            </a:r>
            <a:r>
              <a:rPr lang="en-US" dirty="0">
                <a:solidFill>
                  <a:schemeClr val="accent2"/>
                </a:solidFill>
              </a:rPr>
              <a:t>determine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how many years </a:t>
            </a:r>
            <a:r>
              <a:rPr lang="en-US" dirty="0"/>
              <a:t>until the </a:t>
            </a:r>
            <a:r>
              <a:rPr lang="en-US" dirty="0">
                <a:solidFill>
                  <a:schemeClr val="accent2"/>
                </a:solidFill>
              </a:rPr>
              <a:t>tuition</a:t>
            </a:r>
            <a:r>
              <a:rPr lang="en-US" dirty="0"/>
              <a:t> will </a:t>
            </a:r>
            <a:r>
              <a:rPr lang="en-US" dirty="0">
                <a:solidFill>
                  <a:schemeClr val="accent2"/>
                </a:solidFill>
              </a:rPr>
              <a:t>increase to </a:t>
            </a:r>
            <a:r>
              <a:rPr lang="en-US" b="1" dirty="0">
                <a:solidFill>
                  <a:schemeClr val="accent2"/>
                </a:solidFill>
              </a:rPr>
              <a:t>$20,000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69F37F-F2E3-41F8-9AE1-4E6644480197}"/>
              </a:ext>
            </a:extLst>
          </p:cNvPr>
          <p:cNvGrpSpPr/>
          <p:nvPr/>
        </p:nvGrpSpPr>
        <p:grpSpPr>
          <a:xfrm>
            <a:off x="146304" y="3429000"/>
            <a:ext cx="8851392" cy="707886"/>
            <a:chOff x="4773387" y="4934870"/>
            <a:chExt cx="8851392" cy="70788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35E035-F208-4F2A-9FFF-3B5A905B0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70"/>
              <a:ext cx="8151607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Tuition will be doubled in 11 years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Tuition will be $21048.52 in 11 years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230BA797-08B8-422B-BA19-762EC9798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8C989C17-5FD8-41ED-AB95-D1DF809F19F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BAC6335-BC89-4822-A21B-928E2FB3E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156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4F1DA7D-F03F-4807-952C-FEDA172510A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BDC187-5365-4DC5-9BDC-64ABFB7BC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57631"/>
      </p:ext>
    </p:extLst>
  </p:cSld>
  <p:clrMapOvr>
    <a:masterClrMapping/>
  </p:clrMapOvr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9D206-4B67-4C08-A713-974E7AD10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Information</a:t>
            </a:r>
            <a:br>
              <a:rPr lang="en-US" dirty="0"/>
            </a:br>
            <a:r>
              <a:rPr lang="en-US" sz="3800" dirty="0">
                <a:solidFill>
                  <a:schemeClr val="accent3"/>
                </a:solidFill>
              </a:rPr>
              <a:t>Calculating Increasing/Decreasing By %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D929BE-C60C-40FC-995D-7CBC1F921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25758FC-F8EE-43C5-9690-15E38C42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you </a:t>
            </a:r>
            <a:r>
              <a:rPr lang="en-US" dirty="0">
                <a:solidFill>
                  <a:schemeClr val="accent2"/>
                </a:solidFill>
              </a:rPr>
              <a:t>increase a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>
                <a:solidFill>
                  <a:schemeClr val="accent2"/>
                </a:solidFill>
              </a:rPr>
              <a:t> by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>
                <a:solidFill>
                  <a:schemeClr val="accent2"/>
                </a:solidFill>
              </a:rPr>
              <a:t> percent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%)?</a:t>
            </a:r>
          </a:p>
          <a:p>
            <a:pPr lvl="1"/>
            <a:r>
              <a:rPr lang="en-US" dirty="0"/>
              <a:t>You can use the following formula:</a:t>
            </a:r>
          </a:p>
          <a:p>
            <a:pPr marL="274320" lvl="1" indent="0" algn="ctr"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Increase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by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% = </a:t>
            </a:r>
            <a:r>
              <a:rPr lang="en-US" sz="2000" b="1" dirty="0">
                <a:solidFill>
                  <a:srgbClr val="0070C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* ((100 </a:t>
            </a:r>
            <a:r>
              <a:rPr lang="en-US" sz="2000" b="1" dirty="0">
                <a:solidFill>
                  <a:srgbClr val="FF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 / 100)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Suppose: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/>
              <a:t> = </a:t>
            </a:r>
            <a:r>
              <a:rPr lang="en-US" b="1" dirty="0"/>
              <a:t>10000</a:t>
            </a:r>
            <a:r>
              <a:rPr lang="en-US" dirty="0"/>
              <a:t>   and  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= </a:t>
            </a:r>
            <a:r>
              <a:rPr lang="en-US" b="1" dirty="0"/>
              <a:t>7</a:t>
            </a:r>
          </a:p>
          <a:p>
            <a:pPr lvl="2"/>
            <a:r>
              <a:rPr lang="en-US" b="1" dirty="0"/>
              <a:t>7</a:t>
            </a:r>
            <a:r>
              <a:rPr lang="en-US" dirty="0"/>
              <a:t>% increase for </a:t>
            </a:r>
            <a:r>
              <a:rPr lang="en-US" b="1" dirty="0"/>
              <a:t>10000</a:t>
            </a:r>
            <a:r>
              <a:rPr lang="en-US" dirty="0"/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10000</a:t>
            </a:r>
            <a:r>
              <a:rPr lang="en-US" dirty="0">
                <a:highlight>
                  <a:srgbClr val="FFFFCC"/>
                </a:highlight>
              </a:rPr>
              <a:t> * ((100 </a:t>
            </a:r>
            <a:r>
              <a:rPr lang="en-US" b="1" dirty="0">
                <a:solidFill>
                  <a:srgbClr val="FF0000"/>
                </a:solidFill>
                <a:highlight>
                  <a:srgbClr val="FFFFCC"/>
                </a:highlight>
              </a:rPr>
              <a:t>+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7</a:t>
            </a:r>
            <a:r>
              <a:rPr lang="en-US" dirty="0">
                <a:highlight>
                  <a:srgbClr val="FFFFCC"/>
                </a:highlight>
              </a:rPr>
              <a:t>) / 100) </a:t>
            </a:r>
            <a:r>
              <a:rPr lang="en-US" b="1" dirty="0"/>
              <a:t>=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10000</a:t>
            </a:r>
            <a:r>
              <a:rPr lang="en-US" dirty="0">
                <a:highlight>
                  <a:srgbClr val="FFFFCC"/>
                </a:highlight>
              </a:rPr>
              <a:t> *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1.07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dirty="0">
                <a:highlight>
                  <a:srgbClr val="D9FFD9"/>
                </a:highlight>
              </a:rPr>
              <a:t>10700</a:t>
            </a:r>
          </a:p>
          <a:p>
            <a:r>
              <a:rPr lang="en-US" dirty="0"/>
              <a:t>How do you </a:t>
            </a:r>
            <a:r>
              <a:rPr lang="en-US" dirty="0">
                <a:solidFill>
                  <a:schemeClr val="accent2"/>
                </a:solidFill>
              </a:rPr>
              <a:t>decrease a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>
                <a:solidFill>
                  <a:schemeClr val="accent2"/>
                </a:solidFill>
              </a:rPr>
              <a:t> by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>
                <a:solidFill>
                  <a:schemeClr val="accent2"/>
                </a:solidFill>
              </a:rPr>
              <a:t> percent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%)?</a:t>
            </a:r>
          </a:p>
          <a:p>
            <a:pPr lvl="1"/>
            <a:r>
              <a:rPr lang="en-US" dirty="0"/>
              <a:t>You can use the following formula:</a:t>
            </a:r>
          </a:p>
          <a:p>
            <a:pPr marL="274320" lvl="1" indent="0" algn="ctr"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Decrease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by </a:t>
            </a:r>
            <a:r>
              <a:rPr lang="en-US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% = </a:t>
            </a:r>
            <a:r>
              <a:rPr lang="en-US" sz="2000" b="1" dirty="0">
                <a:solidFill>
                  <a:srgbClr val="0070C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* ((100 </a:t>
            </a:r>
            <a:r>
              <a:rPr lang="en-US" sz="2000" b="1" dirty="0">
                <a:solidFill>
                  <a:srgbClr val="FF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70C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x</a:t>
            </a:r>
            <a:r>
              <a:rPr lang="en-US" sz="20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 / 100)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Suppose: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/>
              <a:t> = </a:t>
            </a:r>
            <a:r>
              <a:rPr lang="en-US" b="1" dirty="0"/>
              <a:t>10000</a:t>
            </a:r>
            <a:r>
              <a:rPr lang="en-US" dirty="0"/>
              <a:t>   and  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= </a:t>
            </a:r>
            <a:r>
              <a:rPr lang="en-US" b="1" dirty="0"/>
              <a:t>7</a:t>
            </a:r>
          </a:p>
          <a:p>
            <a:pPr lvl="2"/>
            <a:r>
              <a:rPr lang="en-US" b="1" dirty="0"/>
              <a:t>7</a:t>
            </a:r>
            <a:r>
              <a:rPr lang="en-US" dirty="0"/>
              <a:t>% decrease for </a:t>
            </a:r>
            <a:r>
              <a:rPr lang="en-US" b="1" dirty="0"/>
              <a:t>10000</a:t>
            </a:r>
            <a:r>
              <a:rPr lang="en-US" dirty="0"/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10000</a:t>
            </a:r>
            <a:r>
              <a:rPr lang="en-US" dirty="0">
                <a:highlight>
                  <a:srgbClr val="FFFFCC"/>
                </a:highlight>
              </a:rPr>
              <a:t> * ((100 </a:t>
            </a:r>
            <a:r>
              <a:rPr lang="en-US" b="1" dirty="0">
                <a:solidFill>
                  <a:srgbClr val="FF0000"/>
                </a:solidFill>
                <a:highlight>
                  <a:srgbClr val="FFFFCC"/>
                </a:highlight>
              </a:rPr>
              <a:t>-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7</a:t>
            </a:r>
            <a:r>
              <a:rPr lang="en-US" dirty="0">
                <a:highlight>
                  <a:srgbClr val="FFFFCC"/>
                </a:highlight>
              </a:rPr>
              <a:t>) / 100) </a:t>
            </a:r>
            <a:r>
              <a:rPr lang="en-US" b="1" dirty="0"/>
              <a:t>=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10000</a:t>
            </a:r>
            <a:r>
              <a:rPr lang="en-US" dirty="0">
                <a:highlight>
                  <a:srgbClr val="FFFFCC"/>
                </a:highlight>
              </a:rPr>
              <a:t> * </a:t>
            </a:r>
            <a:r>
              <a:rPr lang="en-US" b="1" dirty="0">
                <a:solidFill>
                  <a:srgbClr val="0070C0"/>
                </a:solidFill>
                <a:highlight>
                  <a:srgbClr val="FFFFCC"/>
                </a:highlight>
              </a:rPr>
              <a:t>0.93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/>
              <a:t>=</a:t>
            </a:r>
            <a:r>
              <a:rPr lang="en-US" dirty="0"/>
              <a:t> </a:t>
            </a:r>
            <a:r>
              <a:rPr lang="en-US" dirty="0">
                <a:highlight>
                  <a:srgbClr val="D9FFD9"/>
                </a:highlight>
              </a:rPr>
              <a:t>9300</a:t>
            </a:r>
          </a:p>
          <a:p>
            <a:pPr lvl="2"/>
            <a:endParaRPr lang="en-US" dirty="0">
              <a:highlight>
                <a:srgbClr val="D9FFD9"/>
              </a:highlight>
            </a:endParaRP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5765DC-70F2-4150-91C6-6AA2BD6A4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8</a:t>
            </a:r>
            <a:endParaRPr lang="en-US" dirty="0"/>
          </a:p>
        </p:txBody>
      </p:sp>
      <p:sp>
        <p:nvSpPr>
          <p:cNvPr id="9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93041992-EBF4-4DB2-A1E3-FA4B3D5FD2D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DBCA6A-EA2E-490A-A5EE-6280DF52B8B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781496"/>
      </p:ext>
    </p:extLst>
  </p:cSld>
  <p:clrMapOvr>
    <a:masterClrMapping/>
  </p:clrMapOvr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E741-AD6D-4916-A967-4BD37ED3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Future Tuition 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C1378-AF41-439A-87AC-9FC1AE1CB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Think:</a:t>
            </a:r>
          </a:p>
          <a:p>
            <a:pPr lvl="1"/>
            <a:r>
              <a:rPr lang="en-US" dirty="0"/>
              <a:t>How do we solve this on paper?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0</a:t>
            </a:r>
            <a:r>
              <a:rPr lang="en-US" dirty="0"/>
              <a:t> = </a:t>
            </a:r>
            <a:r>
              <a:rPr lang="en-US" b="1" dirty="0"/>
              <a:t>$10,000	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0</a:t>
            </a:r>
            <a:r>
              <a:rPr lang="en-US" b="1" dirty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2060"/>
                </a:solidFill>
              </a:rPr>
              <a:t>10,000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0</a:t>
            </a:r>
            <a:r>
              <a:rPr lang="en-US" dirty="0"/>
              <a:t> * </a:t>
            </a:r>
            <a:r>
              <a:rPr lang="en-US" b="1" dirty="0"/>
              <a:t>1.07	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10,000</a:t>
            </a:r>
            <a:r>
              <a:rPr lang="en-US" dirty="0"/>
              <a:t> * 1.07 = </a:t>
            </a:r>
            <a:r>
              <a:rPr lang="en-US" dirty="0">
                <a:solidFill>
                  <a:srgbClr val="002060"/>
                </a:solidFill>
              </a:rPr>
              <a:t>10,700</a:t>
            </a:r>
            <a:r>
              <a:rPr lang="en-US" b="1" dirty="0">
                <a:solidFill>
                  <a:srgbClr val="002060"/>
                </a:solidFill>
              </a:rPr>
              <a:t>‬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</a:t>
            </a:r>
            <a:r>
              <a:rPr lang="en-US" dirty="0"/>
              <a:t> * </a:t>
            </a:r>
            <a:r>
              <a:rPr lang="en-US" b="1" dirty="0"/>
              <a:t>1.07	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10,700</a:t>
            </a:r>
            <a:r>
              <a:rPr lang="en-US" dirty="0"/>
              <a:t> * 1.07 = </a:t>
            </a:r>
            <a:r>
              <a:rPr lang="en-US" dirty="0">
                <a:solidFill>
                  <a:srgbClr val="002060"/>
                </a:solidFill>
              </a:rPr>
              <a:t>11,449‬‬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3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dirty="0"/>
              <a:t> * </a:t>
            </a:r>
            <a:r>
              <a:rPr lang="en-US" b="1" dirty="0"/>
              <a:t>1.07	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3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11,449‬</a:t>
            </a:r>
            <a:r>
              <a:rPr lang="en-US" dirty="0"/>
              <a:t> * 1.07 = </a:t>
            </a:r>
            <a:r>
              <a:rPr lang="en-US" dirty="0">
                <a:solidFill>
                  <a:srgbClr val="002060"/>
                </a:solidFill>
              </a:rPr>
              <a:t>12,250.43‬</a:t>
            </a:r>
          </a:p>
          <a:p>
            <a:pPr lvl="2"/>
            <a:r>
              <a:rPr lang="en-US" dirty="0"/>
              <a:t>… 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10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9</a:t>
            </a:r>
            <a:r>
              <a:rPr lang="en-US" dirty="0"/>
              <a:t> * </a:t>
            </a:r>
            <a:r>
              <a:rPr lang="en-US" b="1" dirty="0"/>
              <a:t>1.07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10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18384.59‬</a:t>
            </a:r>
            <a:r>
              <a:rPr lang="en-US" dirty="0"/>
              <a:t> * 1.07 = </a:t>
            </a:r>
            <a:r>
              <a:rPr lang="en-US" dirty="0">
                <a:solidFill>
                  <a:srgbClr val="002060"/>
                </a:solidFill>
              </a:rPr>
              <a:t>19,671.51</a:t>
            </a:r>
            <a:r>
              <a:rPr lang="en-US" b="1" dirty="0">
                <a:solidFill>
                  <a:srgbClr val="002060"/>
                </a:solidFill>
              </a:rPr>
              <a:t>‬</a:t>
            </a:r>
          </a:p>
          <a:p>
            <a:pPr lvl="2"/>
            <a:r>
              <a:rPr lang="en-US" dirty="0"/>
              <a:t>Cost of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11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10</a:t>
            </a:r>
            <a:r>
              <a:rPr lang="en-US" dirty="0"/>
              <a:t> * </a:t>
            </a:r>
            <a:r>
              <a:rPr lang="en-US" b="1" dirty="0"/>
              <a:t>1.07	</a:t>
            </a:r>
            <a:r>
              <a:rPr lang="en-US" b="1" dirty="0">
                <a:solidFill>
                  <a:srgbClr val="6B9F25"/>
                </a:solidFill>
              </a:rPr>
              <a:t>→</a:t>
            </a:r>
            <a:r>
              <a:rPr lang="en-US" b="1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b="1" dirty="0">
                <a:solidFill>
                  <a:srgbClr val="0070C0"/>
                </a:solidFill>
              </a:rPr>
              <a:t>11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19671.51</a:t>
            </a:r>
            <a:r>
              <a:rPr lang="en-US" dirty="0"/>
              <a:t> * 1.07 = </a:t>
            </a:r>
            <a:r>
              <a:rPr lang="en-US" dirty="0">
                <a:solidFill>
                  <a:srgbClr val="002060"/>
                </a:solidFill>
              </a:rPr>
              <a:t>21,048.51</a:t>
            </a:r>
            <a:r>
              <a:rPr lang="en-US" b="1" dirty="0">
                <a:solidFill>
                  <a:srgbClr val="002060"/>
                </a:solidFill>
              </a:rPr>
              <a:t>‬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keep computing </a:t>
            </a:r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tuition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until</a:t>
            </a:r>
            <a:r>
              <a:rPr lang="en-US" dirty="0"/>
              <a:t> it is </a:t>
            </a:r>
            <a:r>
              <a:rPr lang="en-US" dirty="0">
                <a:solidFill>
                  <a:schemeClr val="accent2"/>
                </a:solidFill>
              </a:rPr>
              <a:t>at least </a:t>
            </a:r>
            <a:r>
              <a:rPr lang="en-US" b="1" dirty="0">
                <a:solidFill>
                  <a:schemeClr val="accent2"/>
                </a:solidFill>
              </a:rPr>
              <a:t>$20,000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Once you get </a:t>
            </a:r>
            <a:r>
              <a:rPr lang="en-US" dirty="0"/>
              <a:t>to </a:t>
            </a:r>
            <a:r>
              <a:rPr lang="en-US" b="1" dirty="0">
                <a:solidFill>
                  <a:schemeClr val="accent2"/>
                </a:solidFill>
              </a:rPr>
              <a:t>$20,000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print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number of </a:t>
            </a:r>
            <a:r>
              <a:rPr lang="en-US" dirty="0">
                <a:solidFill>
                  <a:srgbClr val="0070C0"/>
                </a:solidFill>
              </a:rPr>
              <a:t>years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taken.</a:t>
            </a: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171DB320-862C-47BD-8D20-0BC8D893200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50ECAD-2AA0-4B0F-A61D-CA5202B21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158</a:t>
            </a:fld>
            <a:endParaRPr lang="en-US"/>
          </a:p>
        </p:txBody>
      </p:sp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4CDF635-61D5-444C-AD00-E88AB296FBE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9D20F2-A89B-493E-9DE7-8E2C7539F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853878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E741-AD6D-4916-A967-4BD37ED38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Future Tuition 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2C1378-AF41-439A-87AC-9FC1AE1CB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Think:</a:t>
            </a:r>
          </a:p>
          <a:p>
            <a:pPr lvl="1"/>
            <a:r>
              <a:rPr lang="en-US" dirty="0"/>
              <a:t>Now a closer look at </a:t>
            </a:r>
            <a:r>
              <a:rPr lang="en-US" dirty="0">
                <a:solidFill>
                  <a:schemeClr val="accent2"/>
                </a:solidFill>
              </a:rPr>
              <a:t>some of the code</a:t>
            </a:r>
            <a:r>
              <a:rPr lang="en-US" dirty="0"/>
              <a:t>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So we would </a:t>
            </a:r>
            <a:r>
              <a:rPr lang="en-US" dirty="0">
                <a:solidFill>
                  <a:schemeClr val="accent2"/>
                </a:solidFill>
              </a:rPr>
              <a:t>keep doing this until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tuition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greater than or equal to </a:t>
            </a:r>
            <a:r>
              <a:rPr lang="en-US" b="1" dirty="0">
                <a:solidFill>
                  <a:schemeClr val="accent2"/>
                </a:solidFill>
              </a:rPr>
              <a:t>$20,000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Then, at that point, we </a:t>
            </a:r>
            <a:r>
              <a:rPr lang="en-US" dirty="0">
                <a:solidFill>
                  <a:schemeClr val="accent2"/>
                </a:solidFill>
              </a:rPr>
              <a:t>print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value</a:t>
            </a:r>
            <a:r>
              <a:rPr lang="en-US" dirty="0"/>
              <a:t> in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year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How to do this? Use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!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1443A3C-015D-45B3-9604-1EDABACBCB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588" y="2297180"/>
            <a:ext cx="8140824" cy="2310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year +=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Year 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tuition = tuition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1.07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F1BE1B01-8C43-4C82-A8D2-1E9B13F2382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44EE4C-5146-426B-9EA1-2D3C69201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159</a:t>
            </a:fld>
            <a:endParaRPr lang="en-US"/>
          </a:p>
        </p:txBody>
      </p:sp>
      <p:sp>
        <p:nvSpPr>
          <p:cNvPr id="1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DDED039-01C6-403A-A4E1-0D4D1EB3AEE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984E26-65C7-4F4E-9340-464B7C311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448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49AC9D5-A2BA-41B1-BA71-5631B200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E3517-17F4-4B6D-9CCA-928AB6A42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1744731"/>
            <a:chOff x="242627" y="2052457"/>
            <a:chExt cx="8666677" cy="1744731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79065"/>
                <a:gd name="adj2" fmla="val -28568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(</a:t>
              </a:r>
              <a:r>
                <a:rPr lang="en-US" altLang="en-US" sz="1800" dirty="0">
                  <a:solidFill>
                    <a:srgbClr val="0070C0"/>
                  </a:solidFill>
                  <a:highlight>
                    <a:srgbClr val="FFFFCC"/>
                  </a:highlight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 &lt; 2)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</a:t>
              </a:r>
              <a:r>
                <a:rPr lang="en-US" altLang="en-US" sz="1800" dirty="0">
                  <a:solidFill>
                    <a:srgbClr val="008000"/>
                  </a:solidFill>
                  <a:latin typeface="+mn-lt"/>
                </a:rPr>
                <a:t>True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0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F40095F-3670-4AD2-96B3-999DA351348F}"/>
              </a:ext>
            </a:extLst>
          </p:cNvPr>
          <p:cNvSpPr/>
          <p:nvPr/>
        </p:nvSpPr>
        <p:spPr>
          <a:xfrm>
            <a:off x="242627" y="252471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5F9ACB-E5D7-4BFB-9642-5F163EE7C4F8}"/>
              </a:ext>
            </a:extLst>
          </p:cNvPr>
          <p:cNvGrpSpPr/>
          <p:nvPr/>
        </p:nvGrpSpPr>
        <p:grpSpPr>
          <a:xfrm>
            <a:off x="242627" y="4538506"/>
            <a:ext cx="5705685" cy="551364"/>
            <a:chOff x="4773387" y="5013122"/>
            <a:chExt cx="5705685" cy="55136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642B97B-1274-423F-8AF7-C64474134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1" name="Picture 20" descr="A flat screen monitor&#10;&#10;Description automatically generated">
              <a:extLst>
                <a:ext uri="{FF2B5EF4-FFF2-40B4-BE49-F238E27FC236}">
                  <a16:creationId xmlns:a16="http://schemas.microsoft.com/office/drawing/2014/main" id="{756CA1F9-A5AC-4597-A4C8-B38A6E764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DAA99F4-B4FE-4992-A83E-364B41AA503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727E1B26-C188-4D4E-B422-769BA0D90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72227437-8980-4CE8-A172-742AE8752B0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98886E-CE1C-43FF-92A3-F5193524B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5829F9EF-73E4-4294-8272-7E273DEA32E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52B43-D80F-4E80-B68E-2A1322034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9</a:t>
            </a:r>
          </a:p>
        </p:txBody>
      </p:sp>
    </p:spTree>
    <p:extLst>
      <p:ext uri="{BB962C8B-B14F-4D97-AF65-F5344CB8AC3E}">
        <p14:creationId xmlns:p14="http://schemas.microsoft.com/office/powerpoint/2010/main" val="1442236005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95BBD-3F52-4F5C-9FCF-777BBF03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Future Tuition 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310DA42-663C-478F-840B-5C4E17B0A09F}"/>
              </a:ext>
            </a:extLst>
          </p:cNvPr>
          <p:cNvGrpSpPr/>
          <p:nvPr/>
        </p:nvGrpSpPr>
        <p:grpSpPr>
          <a:xfrm>
            <a:off x="146302" y="1408171"/>
            <a:ext cx="8851394" cy="3137196"/>
            <a:chOff x="160236" y="2805454"/>
            <a:chExt cx="8851394" cy="237677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9AB07BB-350F-42A5-B410-3229F4979D43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5.9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FutureTuition.py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540704-80E6-42F6-99BB-2986D100A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882" y="3030453"/>
              <a:ext cx="8340748" cy="215177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year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Year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tuition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10000  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Year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tuition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20000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year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tuition = tuition *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1.07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"Tuition will be doubled in"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year,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"years"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"Tuition will be $"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(tuition,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".2f"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"in"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year,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"years"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4EDAC8D-896B-4AD7-8163-62DDD7B90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510644" cy="215177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F03D98A-CB73-4448-A462-8D7437B2B359}"/>
              </a:ext>
            </a:extLst>
          </p:cNvPr>
          <p:cNvGrpSpPr/>
          <p:nvPr/>
        </p:nvGrpSpPr>
        <p:grpSpPr>
          <a:xfrm>
            <a:off x="146304" y="4964836"/>
            <a:ext cx="8851392" cy="707886"/>
            <a:chOff x="4773387" y="4934870"/>
            <a:chExt cx="8851392" cy="7078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14A52D-1B4E-424C-96EF-5F748EEE3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70"/>
              <a:ext cx="8151607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Tuition will be doubled in 11 years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Tuition will be $21048.52 in 11 years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DD22B52C-AFF4-4072-B002-D2F5B69A6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775AA456-57A7-42E0-AB44-F2BEA623A3A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903444-0618-4369-96FB-633FDE7AE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160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B7FDF17-FD6E-4C63-A98D-1D1F90B078A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5.6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F3813E-0070-4F2F-8D80-B862A458D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8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4FB23F-471E-4507-B171-EAB526DA5851}"/>
              </a:ext>
            </a:extLst>
          </p:cNvPr>
          <p:cNvGrpSpPr/>
          <p:nvPr/>
        </p:nvGrpSpPr>
        <p:grpSpPr>
          <a:xfrm>
            <a:off x="8196014" y="1715621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92763CA-F67F-4A72-BA7A-B3D58523E4C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7"/>
              <a:extLst>
                <a:ext uri="{FF2B5EF4-FFF2-40B4-BE49-F238E27FC236}">
                  <a16:creationId xmlns:a16="http://schemas.microsoft.com/office/drawing/2014/main" id="{FC179DAE-FD53-4A77-8A46-9145A9A156FF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1C1B3DF-37F5-4464-9C6E-545C1DBE3CA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3821359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CB7E18F-6975-4835-9C8E-6A029368DA6B}"/>
              </a:ext>
            </a:extLst>
          </p:cNvPr>
          <p:cNvGrpSpPr/>
          <p:nvPr/>
        </p:nvGrpSpPr>
        <p:grpSpPr>
          <a:xfrm>
            <a:off x="609600" y="2672621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B676E47-F8D9-40ED-8017-DEE9A4012034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6844EAAF-5B0F-4EFD-816D-A5E20C5327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21ED5B1-ABCF-4CD6-9386-F0E949C9136A}"/>
              </a:ext>
            </a:extLst>
          </p:cNvPr>
          <p:cNvCxnSpPr>
            <a:cxnSpLocks/>
          </p:cNvCxnSpPr>
          <p:nvPr/>
        </p:nvCxnSpPr>
        <p:spPr>
          <a:xfrm>
            <a:off x="609600" y="3490353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9BCCA2-D4E0-470E-B5D3-ADF1AF961443}"/>
              </a:ext>
            </a:extLst>
          </p:cNvPr>
          <p:cNvGrpSpPr/>
          <p:nvPr/>
        </p:nvGrpSpPr>
        <p:grpSpPr>
          <a:xfrm>
            <a:off x="609600" y="3899396"/>
            <a:ext cx="8388095" cy="413819"/>
            <a:chOff x="609599" y="1589109"/>
            <a:chExt cx="838809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0B1061A-088F-4A20-A1E0-F86B9F780D98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6" name="Picture 15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8B27EA12-118E-4FCA-B9F7-777258C958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E36120A-02B1-4298-AEC3-606F80194915}"/>
              </a:ext>
            </a:extLst>
          </p:cNvPr>
          <p:cNvCxnSpPr>
            <a:cxnSpLocks/>
          </p:cNvCxnSpPr>
          <p:nvPr/>
        </p:nvCxnSpPr>
        <p:spPr>
          <a:xfrm>
            <a:off x="609600" y="4721108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06259AF-F321-4279-AE60-690BB615904C}"/>
              </a:ext>
            </a:extLst>
          </p:cNvPr>
          <p:cNvCxnSpPr>
            <a:cxnSpLocks/>
          </p:cNvCxnSpPr>
          <p:nvPr/>
        </p:nvCxnSpPr>
        <p:spPr>
          <a:xfrm>
            <a:off x="609600" y="5345003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528137F-D967-4ABD-9381-5F8FE69B1A28}"/>
              </a:ext>
            </a:extLst>
          </p:cNvPr>
          <p:cNvGrpSpPr/>
          <p:nvPr/>
        </p:nvGrpSpPr>
        <p:grpSpPr>
          <a:xfrm>
            <a:off x="609600" y="5747370"/>
            <a:ext cx="8388095" cy="413819"/>
            <a:chOff x="609599" y="1589109"/>
            <a:chExt cx="8388095" cy="41381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0148961-A598-4FC5-898F-8CE0C01893A9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5" name="Picture 24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ACD62A0C-E3B8-4579-802E-EBEFB92D6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5.7. </a:t>
            </a:r>
            <a:r>
              <a:rPr lang="en-US" dirty="0"/>
              <a:t>Keywords break and continue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2E4A42-C629-48D4-AC45-BA6D81A4F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linkClick r:id="rId6" action="ppaction://hlinksldjump"/>
              </a:rPr>
              <a:t>break Keyword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Trace break Statement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continue Keyword</a:t>
            </a:r>
            <a:endParaRPr lang="en-US" dirty="0"/>
          </a:p>
          <a:p>
            <a:r>
              <a:rPr lang="en-US" dirty="0">
                <a:hlinkClick r:id="rId9" action="ppaction://hlinksldjump"/>
              </a:rPr>
              <a:t>Trace continue Statement</a:t>
            </a:r>
            <a:endParaRPr lang="en-US" dirty="0"/>
          </a:p>
          <a:p>
            <a:r>
              <a:rPr lang="en-US" dirty="0">
                <a:hlinkClick r:id="rId10" action="ppaction://hlinksldjump"/>
              </a:rPr>
              <a:t>When to Use break or continue?</a:t>
            </a:r>
            <a:endParaRPr lang="en-US" dirty="0"/>
          </a:p>
          <a:p>
            <a:r>
              <a:rPr lang="en-US" dirty="0">
                <a:hlinkClick r:id="rId11" action="ppaction://hlinksldjump"/>
              </a:rPr>
              <a:t>Check Point #17 - #22</a:t>
            </a:r>
            <a:endParaRPr lang="en-US" dirty="0"/>
          </a:p>
        </p:txBody>
      </p:sp>
      <p:pic>
        <p:nvPicPr>
          <p:cNvPr id="8" name="Picture 7">
            <a:hlinkClick r:id="rId12" action="ppaction://hlinksldjump"/>
            <a:extLst>
              <a:ext uri="{FF2B5EF4-FFF2-40B4-BE49-F238E27FC236}">
                <a16:creationId xmlns:a16="http://schemas.microsoft.com/office/drawing/2014/main" id="{82D73F3C-36A8-4501-8CB4-FE97D3781461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90BC4-6B2F-43E2-ABBF-F40255FCE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161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B18737C-8997-4441-979D-DC70B501B44D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010113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Keywords break and continue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keywords</a:t>
            </a:r>
            <a:r>
              <a:rPr lang="en-US" dirty="0"/>
              <a:t> provide </a:t>
            </a:r>
            <a:r>
              <a:rPr lang="en-US" dirty="0">
                <a:solidFill>
                  <a:schemeClr val="accent2"/>
                </a:solidFill>
              </a:rPr>
              <a:t>additional controls to </a:t>
            </a:r>
            <a:r>
              <a:rPr lang="en-US" dirty="0"/>
              <a:t>a</a:t>
            </a:r>
            <a:r>
              <a:rPr lang="en-US" dirty="0">
                <a:solidFill>
                  <a:schemeClr val="accent2"/>
                </a:solidFill>
              </a:rPr>
              <a:t> loop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keyword </a:t>
            </a:r>
            <a:r>
              <a:rPr lang="en-US" dirty="0">
                <a:solidFill>
                  <a:schemeClr val="accent2"/>
                </a:solidFill>
              </a:rPr>
              <a:t>breaks out </a:t>
            </a:r>
            <a:r>
              <a:rPr lang="en-US" dirty="0"/>
              <a:t>of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chemeClr val="accent2"/>
                </a:solidFill>
              </a:rPr>
              <a:t>a loop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keyword </a:t>
            </a:r>
            <a:r>
              <a:rPr lang="en-US" dirty="0">
                <a:solidFill>
                  <a:schemeClr val="accent2"/>
                </a:solidFill>
              </a:rPr>
              <a:t>breaks out </a:t>
            </a:r>
            <a:r>
              <a:rPr lang="en-US" dirty="0"/>
              <a:t>of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b="1" dirty="0">
                <a:solidFill>
                  <a:schemeClr val="accent2"/>
                </a:solidFill>
              </a:rPr>
              <a:t>an iteration</a:t>
            </a:r>
            <a:r>
              <a:rPr lang="en-US" dirty="0"/>
              <a:t>.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Benefits</a:t>
            </a:r>
            <a:r>
              <a:rPr lang="en-US" dirty="0"/>
              <a:t> of using these keywords: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Can </a:t>
            </a:r>
            <a:r>
              <a:rPr lang="en-US" dirty="0">
                <a:solidFill>
                  <a:schemeClr val="accent2"/>
                </a:solidFill>
              </a:rPr>
              <a:t>simplify programming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some cases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Negatives</a:t>
            </a:r>
            <a:r>
              <a:rPr lang="en-US" dirty="0"/>
              <a:t> of using these keywords: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Overuse or improperly using them </a:t>
            </a:r>
            <a:r>
              <a:rPr lang="en-US" dirty="0">
                <a:solidFill>
                  <a:schemeClr val="accent2"/>
                </a:solidFill>
              </a:rPr>
              <a:t>can cause problems </a:t>
            </a:r>
            <a:r>
              <a:rPr lang="en-US" dirty="0"/>
              <a:t>and make programs </a:t>
            </a:r>
            <a:r>
              <a:rPr lang="en-US" dirty="0">
                <a:solidFill>
                  <a:schemeClr val="accent2"/>
                </a:solidFill>
              </a:rPr>
              <a:t>difficult to read and debug</a:t>
            </a:r>
            <a:r>
              <a:rPr lang="en-US" dirty="0"/>
              <a:t>.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8B3063B4-F893-4252-AA00-192890161A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1026" name="Picture 2" descr="Python while loops: break and continue statements">
            <a:extLst>
              <a:ext uri="{FF2B5EF4-FFF2-40B4-BE49-F238E27FC236}">
                <a16:creationId xmlns:a16="http://schemas.microsoft.com/office/drawing/2014/main" id="{CE43ABF1-F86E-4CAE-9CDE-ACE402DF0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955" y="2130641"/>
            <a:ext cx="2142796" cy="24150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D14A6B-0256-461B-A55E-CB86381F0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162</a:t>
            </a:fld>
            <a:endParaRPr lang="en-US"/>
          </a:p>
        </p:txBody>
      </p:sp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15B4AF0-AE76-47B5-8531-168C041E27B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2869047215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Keyword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keyword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immediately terminate a loop</a:t>
            </a:r>
            <a:r>
              <a:rPr lang="en-US" dirty="0"/>
              <a:t>.</a:t>
            </a:r>
          </a:p>
          <a:p>
            <a:r>
              <a:rPr lang="en-US" dirty="0"/>
              <a:t>Example: 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B3063B4-F893-4252-AA00-192890161A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9518BE-CFF2-4E07-8908-F56AFAFE4F61}"/>
              </a:ext>
            </a:extLst>
          </p:cNvPr>
          <p:cNvGrpSpPr/>
          <p:nvPr/>
        </p:nvGrpSpPr>
        <p:grpSpPr>
          <a:xfrm>
            <a:off x="146303" y="2796188"/>
            <a:ext cx="4621007" cy="3045319"/>
            <a:chOff x="160237" y="2805454"/>
            <a:chExt cx="4621007" cy="266009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753C3E-2EE4-4FF0-89BA-ABF861134476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5.11 </a:t>
              </a:r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TestBreak.py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5128283-6BE9-4B69-8EEF-4F4923585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25440"/>
              <a:ext cx="4173420" cy="244010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0CF5D2-86A7-419C-BD2E-70EFEB4EF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4401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C3FF961-0542-4CDB-9BC7-E04F2EB1A568}"/>
              </a:ext>
            </a:extLst>
          </p:cNvPr>
          <p:cNvGrpSpPr/>
          <p:nvPr/>
        </p:nvGrpSpPr>
        <p:grpSpPr>
          <a:xfrm>
            <a:off x="146304" y="5930756"/>
            <a:ext cx="4621006" cy="551364"/>
            <a:chOff x="4773387" y="5013122"/>
            <a:chExt cx="4621006" cy="55136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94B2850-591F-4AF2-8882-E60AB6A23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27202"/>
              <a:ext cx="3921221" cy="52322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number is 14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105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93E348ED-CEB4-4B91-8EC7-79702BDC2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3061636-F5C3-4F98-928B-170FD87B25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73" y="2175029"/>
            <a:ext cx="3534297" cy="4185821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BD9FBAA-D6DC-432F-B65B-CE5BF9359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163</a:t>
            </a:fld>
            <a:endParaRPr lang="en-US"/>
          </a:p>
        </p:txBody>
      </p:sp>
      <p:sp>
        <p:nvSpPr>
          <p:cNvPr id="19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64612C86-A537-411A-AFD6-E42ED69C52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D63A2F72-7BC9-4D14-9AE6-E615FE835C93}"/>
              </a:ext>
            </a:extLst>
          </p:cNvPr>
          <p:cNvSpPr/>
          <p:nvPr/>
        </p:nvSpPr>
        <p:spPr>
          <a:xfrm flipV="1">
            <a:off x="846088" y="4921570"/>
            <a:ext cx="688469" cy="365411"/>
          </a:xfrm>
          <a:custGeom>
            <a:avLst/>
            <a:gdLst>
              <a:gd name="connsiteX0" fmla="*/ 754380 w 754380"/>
              <a:gd name="connsiteY0" fmla="*/ 609600 h 609600"/>
              <a:gd name="connsiteX1" fmla="*/ 0 w 754380"/>
              <a:gd name="connsiteY1" fmla="*/ 609600 h 609600"/>
              <a:gd name="connsiteX2" fmla="*/ 0 w 754380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80" h="609600">
                <a:moveTo>
                  <a:pt x="754380" y="609600"/>
                </a:moveTo>
                <a:lnTo>
                  <a:pt x="0" y="60960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FF5536E-A98D-4D59-999C-B13BF17DABB0}"/>
              </a:ext>
            </a:extLst>
          </p:cNvPr>
          <p:cNvSpPr/>
          <p:nvPr/>
        </p:nvSpPr>
        <p:spPr>
          <a:xfrm>
            <a:off x="629401" y="3789295"/>
            <a:ext cx="3107184" cy="1282577"/>
          </a:xfrm>
          <a:prstGeom prst="rect">
            <a:avLst/>
          </a:prstGeom>
          <a:solidFill>
            <a:schemeClr val="accent1">
              <a:alpha val="1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24E21DB-177B-4034-8356-466E06225C59}"/>
              </a:ext>
            </a:extLst>
          </p:cNvPr>
          <p:cNvGrpSpPr/>
          <p:nvPr/>
        </p:nvGrpSpPr>
        <p:grpSpPr>
          <a:xfrm>
            <a:off x="3936672" y="3042034"/>
            <a:ext cx="830638" cy="386966"/>
            <a:chOff x="8133802" y="1326921"/>
            <a:chExt cx="830638" cy="38696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6C651FC-A8A7-4AFB-8523-F0282885F28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TextBox 22">
              <a:hlinkClick r:id="rId8"/>
              <a:extLst>
                <a:ext uri="{FF2B5EF4-FFF2-40B4-BE49-F238E27FC236}">
                  <a16:creationId xmlns:a16="http://schemas.microsoft.com/office/drawing/2014/main" id="{10EDD832-20C6-43BE-B784-195AA5082BD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0ABB92B-1DF0-404D-8C00-3624AA9DEA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4238007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 Keyword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5135909" cy="5130263"/>
          </a:xfrm>
        </p:spPr>
        <p:txBody>
          <a:bodyPr/>
          <a:lstStyle/>
          <a:p>
            <a:r>
              <a:rPr lang="en-US" dirty="0"/>
              <a:t>Details:</a:t>
            </a:r>
          </a:p>
          <a:p>
            <a:pPr lvl="1"/>
            <a:r>
              <a:rPr lang="en-US" sz="2000" dirty="0"/>
              <a:t>The program </a:t>
            </a:r>
            <a:r>
              <a:rPr lang="en-US" sz="2000" dirty="0">
                <a:solidFill>
                  <a:schemeClr val="accent2"/>
                </a:solidFill>
              </a:rPr>
              <a:t>adds integers from</a:t>
            </a:r>
            <a:r>
              <a:rPr lang="en-US" sz="2000" b="1" dirty="0">
                <a:solidFill>
                  <a:schemeClr val="accent2"/>
                </a:solidFill>
              </a:rPr>
              <a:t> 1 </a:t>
            </a:r>
            <a:r>
              <a:rPr lang="en-US" sz="2000" dirty="0">
                <a:solidFill>
                  <a:schemeClr val="accent2"/>
                </a:solidFill>
              </a:rPr>
              <a:t>to </a:t>
            </a:r>
            <a:r>
              <a:rPr lang="en-US" sz="2000" b="1" dirty="0">
                <a:solidFill>
                  <a:schemeClr val="accent2"/>
                </a:solidFill>
              </a:rPr>
              <a:t>20</a:t>
            </a:r>
            <a:r>
              <a:rPr lang="en-US" sz="2000" dirty="0">
                <a:solidFill>
                  <a:schemeClr val="accent2"/>
                </a:solidFill>
              </a:rPr>
              <a:t> </a:t>
            </a:r>
            <a:r>
              <a:rPr lang="en-US" sz="2000" dirty="0"/>
              <a:t>in this order to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until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is </a:t>
            </a:r>
            <a:r>
              <a:rPr lang="en-US" sz="2000" dirty="0">
                <a:solidFill>
                  <a:schemeClr val="accent2"/>
                </a:solidFill>
              </a:rPr>
              <a:t>greater than or equal </a:t>
            </a:r>
            <a:r>
              <a:rPr lang="en-US" sz="2000" dirty="0"/>
              <a:t>to </a:t>
            </a:r>
            <a:r>
              <a:rPr lang="en-US" sz="2000" b="1" dirty="0">
                <a:solidFill>
                  <a:schemeClr val="accent2"/>
                </a:solidFill>
              </a:rPr>
              <a:t>100</a:t>
            </a:r>
            <a:r>
              <a:rPr lang="en-US" sz="2000" dirty="0"/>
              <a:t>. </a:t>
            </a:r>
          </a:p>
          <a:p>
            <a:pPr lvl="1"/>
            <a:r>
              <a:rPr lang="en-US" sz="2000" b="1" dirty="0">
                <a:solidFill>
                  <a:schemeClr val="accent2"/>
                </a:solidFill>
              </a:rPr>
              <a:t>Without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lines 7–8</a:t>
            </a:r>
            <a:r>
              <a:rPr lang="en-US" sz="2000" dirty="0"/>
              <a:t>, this program would </a:t>
            </a:r>
            <a:r>
              <a:rPr lang="en-US" sz="2000" dirty="0">
                <a:solidFill>
                  <a:schemeClr val="accent2"/>
                </a:solidFill>
              </a:rPr>
              <a:t>calculate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of the </a:t>
            </a:r>
            <a:r>
              <a:rPr lang="en-US" sz="2000" dirty="0">
                <a:solidFill>
                  <a:srgbClr val="0070C0"/>
                </a:solidFill>
              </a:rPr>
              <a:t>numbers</a:t>
            </a:r>
            <a:r>
              <a:rPr lang="en-US" sz="2000" dirty="0">
                <a:solidFill>
                  <a:schemeClr val="accent2"/>
                </a:solidFill>
              </a:rPr>
              <a:t> from </a:t>
            </a:r>
            <a:r>
              <a:rPr lang="en-US" sz="2000" b="1" dirty="0">
                <a:solidFill>
                  <a:schemeClr val="accent2"/>
                </a:solidFill>
              </a:rPr>
              <a:t>1</a:t>
            </a:r>
            <a:r>
              <a:rPr lang="en-US" sz="2000" dirty="0">
                <a:solidFill>
                  <a:schemeClr val="accent2"/>
                </a:solidFill>
              </a:rPr>
              <a:t> to </a:t>
            </a:r>
            <a:r>
              <a:rPr lang="en-US" sz="2000" b="1" dirty="0">
                <a:solidFill>
                  <a:schemeClr val="accent2"/>
                </a:solidFill>
              </a:rPr>
              <a:t>20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>
                <a:solidFill>
                  <a:schemeClr val="accent2"/>
                </a:solidFill>
              </a:rPr>
              <a:t>But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with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lines 7–8</a:t>
            </a:r>
            <a:r>
              <a:rPr lang="en-US" sz="2000" dirty="0"/>
              <a:t>, the </a:t>
            </a:r>
            <a:r>
              <a:rPr lang="en-US" sz="2000" dirty="0">
                <a:solidFill>
                  <a:schemeClr val="accent2"/>
                </a:solidFill>
              </a:rPr>
              <a:t>loop terminates when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becomes </a:t>
            </a:r>
            <a:r>
              <a:rPr lang="en-US" sz="2000" dirty="0">
                <a:solidFill>
                  <a:schemeClr val="accent2"/>
                </a:solidFill>
              </a:rPr>
              <a:t>greater than or equal to </a:t>
            </a:r>
            <a:r>
              <a:rPr lang="en-US" sz="2000" b="1" dirty="0">
                <a:solidFill>
                  <a:schemeClr val="accent2"/>
                </a:solidFill>
              </a:rPr>
              <a:t>100</a:t>
            </a:r>
            <a:r>
              <a:rPr lang="en-US" sz="2000" dirty="0"/>
              <a:t>. </a:t>
            </a:r>
          </a:p>
          <a:p>
            <a:pPr lvl="1"/>
            <a:r>
              <a:rPr lang="en-US" sz="2000" b="1" dirty="0">
                <a:solidFill>
                  <a:schemeClr val="accent2"/>
                </a:solidFill>
              </a:rPr>
              <a:t>Without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lines 7–8</a:t>
            </a:r>
            <a:r>
              <a:rPr lang="en-US" sz="2000" dirty="0"/>
              <a:t>, the </a:t>
            </a:r>
            <a:r>
              <a:rPr lang="en-US" sz="2000" dirty="0">
                <a:solidFill>
                  <a:schemeClr val="accent2"/>
                </a:solidFill>
              </a:rPr>
              <a:t>output would be</a:t>
            </a:r>
            <a:r>
              <a:rPr lang="en-US" sz="2000" dirty="0"/>
              <a:t>: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B3063B4-F893-4252-AA00-192890161A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3C1E055-D4DC-4A8B-91C5-41331B642123}"/>
              </a:ext>
            </a:extLst>
          </p:cNvPr>
          <p:cNvGrpSpPr/>
          <p:nvPr/>
        </p:nvGrpSpPr>
        <p:grpSpPr>
          <a:xfrm>
            <a:off x="5433132" y="1441107"/>
            <a:ext cx="3564563" cy="2374562"/>
            <a:chOff x="160237" y="2823807"/>
            <a:chExt cx="3564563" cy="207418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0AE3AB-1CD6-4A85-B3CB-3DD4F630AA5F}"/>
                </a:ext>
              </a:extLst>
            </p:cNvPr>
            <p:cNvSpPr txBox="1"/>
            <p:nvPr/>
          </p:nvSpPr>
          <p:spPr>
            <a:xfrm>
              <a:off x="160237" y="2823807"/>
              <a:ext cx="2618336" cy="2016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3">
                      <a:lumMod val="50000"/>
                    </a:schemeClr>
                  </a:solidFill>
                </a:rPr>
                <a:t>LISTING 5.11 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TestBreak.py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370BE6B-9D8C-4B81-BBA6-B1F58D2C0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40"/>
              <a:ext cx="3116977" cy="1872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15A52B-E561-4741-9409-688848D11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187255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B540DA-8E7C-42EF-8633-1CB4E0C3E3D4}"/>
              </a:ext>
            </a:extLst>
          </p:cNvPr>
          <p:cNvGrpSpPr/>
          <p:nvPr/>
        </p:nvGrpSpPr>
        <p:grpSpPr>
          <a:xfrm>
            <a:off x="412634" y="5034111"/>
            <a:ext cx="4869580" cy="551364"/>
            <a:chOff x="4773387" y="5013122"/>
            <a:chExt cx="4869580" cy="55136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BE3A904-9A56-411D-964C-B3AA6CA96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27202"/>
              <a:ext cx="4169795" cy="52322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number is 20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210</a:t>
              </a:r>
            </a:p>
          </p:txBody>
        </p:sp>
        <p:pic>
          <p:nvPicPr>
            <p:cNvPr id="24" name="Picture 23" descr="A flat screen monitor&#10;&#10;Description automatically generated">
              <a:extLst>
                <a:ext uri="{FF2B5EF4-FFF2-40B4-BE49-F238E27FC236}">
                  <a16:creationId xmlns:a16="http://schemas.microsoft.com/office/drawing/2014/main" id="{DEBE8390-3A4A-4B2D-B8FF-980781D5C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289C1DF-7A21-4599-980D-DD3DD0DE99F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13" y="3923350"/>
            <a:ext cx="2184662" cy="258738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A076AE-32A1-4253-B92E-A771FCD71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164</a:t>
            </a:fld>
            <a:endParaRPr lang="en-US"/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5D6406F-F7AA-4B72-A06B-948694DA4DE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D5C3F6F-2715-4DEC-98C2-F8F9D1CE4188}"/>
              </a:ext>
            </a:extLst>
          </p:cNvPr>
          <p:cNvGrpSpPr/>
          <p:nvPr/>
        </p:nvGrpSpPr>
        <p:grpSpPr>
          <a:xfrm>
            <a:off x="8167057" y="1671938"/>
            <a:ext cx="830638" cy="386966"/>
            <a:chOff x="8133802" y="1326921"/>
            <a:chExt cx="830638" cy="38696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15197B-9121-4BD3-B61C-D89B3C0ECFF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5" name="TextBox 24">
              <a:hlinkClick r:id="rId8"/>
              <a:extLst>
                <a:ext uri="{FF2B5EF4-FFF2-40B4-BE49-F238E27FC236}">
                  <a16:creationId xmlns:a16="http://schemas.microsoft.com/office/drawing/2014/main" id="{0E8A80D7-76E8-4402-BC1E-79E4208211FB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EFDB72CA-7C48-4D01-86EF-91BA44E9B1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1685928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2088684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976"/>
              <a:gd name="adj2" fmla="val -152044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Initialize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</a:t>
            </a:r>
            <a:endParaRPr lang="en-US" altLang="en-US" sz="1800" b="1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DA68B8B-B0BC-46B4-8FAA-7FA8701637E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69388DBD-BFEB-4530-ABE6-10512A8A5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9320DE5B-9026-44F2-AC6F-232DD68DB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1F1C1A-F619-45A0-BDEA-FCBD7CB80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165</a:t>
            </a:fld>
            <a:endParaRPr lang="en-US" dirty="0"/>
          </a:p>
        </p:txBody>
      </p:sp>
      <p:sp>
        <p:nvSpPr>
          <p:cNvPr id="24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0AFA2BCA-DD2C-4E6D-8337-566FA47A5C0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BFF638-1E94-41D5-BDF9-622AA85EA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717317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238164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8194"/>
              <a:gd name="adj2" fmla="val -98716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Initialize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</a:t>
            </a:r>
            <a:endParaRPr lang="en-US" altLang="en-US" sz="1800" b="1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188AC56-C1B9-406E-A69D-818C1EA178C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513C8F73-8C53-4CF3-8C85-7E43D2057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19CE2B59-0B31-4A1C-8D46-8B237E53D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C0DB9-73E3-4668-8A60-0D786C39D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166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D76D44E1-71D0-4B05-86B8-DFA13FA0C5E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34C4B1-D321-4D52-B358-F7DE37507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17</a:t>
            </a:r>
          </a:p>
        </p:txBody>
      </p:sp>
    </p:spTree>
    <p:extLst>
      <p:ext uri="{BB962C8B-B14F-4D97-AF65-F5344CB8AC3E}">
        <p14:creationId xmlns:p14="http://schemas.microsoft.com/office/powerpoint/2010/main" val="3375989094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2994212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620"/>
              <a:gd name="adj2" fmla="val -70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0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10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9B8D32C-84AB-415A-AA15-0C1055D2321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10CD9AA6-5576-4EEB-8765-A3AD89DA07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DC758EB0-F1FF-4BB4-BD77-D3365845F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98121-7A11-40D7-B948-88FFE2861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167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6BBF6FD2-D993-4C15-9688-156C4143E72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B8520B-7EFB-40B7-88E5-9EEC370C6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17</a:t>
            </a:r>
          </a:p>
        </p:txBody>
      </p:sp>
    </p:spTree>
    <p:extLst>
      <p:ext uri="{BB962C8B-B14F-4D97-AF65-F5344CB8AC3E}">
        <p14:creationId xmlns:p14="http://schemas.microsoft.com/office/powerpoint/2010/main" val="1422056136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296058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264"/>
              <a:gd name="adj2" fmla="val 410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0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34729955-CC84-403E-B1B9-433F2BF80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C922CB7-CD23-4856-BEB0-7B955DBA8A1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C92C4A17-0848-459C-871D-5388C15CC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91F2CA3B-63B0-4315-A894-2C64E0333C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76BFE-1138-48D3-9BD3-5B3AE8697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168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18E4773-5E74-426A-A5CD-486B0AD5EFB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7418EC-2DBA-4058-BBA0-C849A207D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17</a:t>
            </a:r>
          </a:p>
        </p:txBody>
      </p:sp>
    </p:spTree>
    <p:extLst>
      <p:ext uri="{BB962C8B-B14F-4D97-AF65-F5344CB8AC3E}">
        <p14:creationId xmlns:p14="http://schemas.microsoft.com/office/powerpoint/2010/main" val="56490720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606780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36354"/>
            <a:ext cx="2868532" cy="409829"/>
            <a:chOff x="3164537" y="1210754"/>
            <a:chExt cx="2868532" cy="409829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734" y="1210754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0333"/>
              <a:gd name="adj2" fmla="val 9441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Add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0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 +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5" name="Rectangle 8">
            <a:extLst>
              <a:ext uri="{FF2B5EF4-FFF2-40B4-BE49-F238E27FC236}">
                <a16:creationId xmlns:a16="http://schemas.microsoft.com/office/drawing/2014/main" id="{C3114BF6-D835-4549-B044-13C642575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22" y="1438021"/>
            <a:ext cx="904335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144" tIns="9144" rIns="9144" bIns="9144" anchor="ctr"/>
          <a:lstStyle/>
          <a:p>
            <a:pPr algn="ctr"/>
            <a:r>
              <a:rPr lang="en-US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C5B6DAA-1FF9-4398-BA30-82C8DD7700C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D5577E5B-9C9C-4564-A2E5-32086C6B9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FC502474-DFE7-44C6-8338-4658F9969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8C33F5-42CD-4E9E-91CB-2D66B09CC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169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0FCBE9E5-1D7D-43D8-B773-07D247809FF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F1D433-6FE4-4EB4-95B0-09CF8567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17</a:t>
            </a:r>
          </a:p>
        </p:txBody>
      </p:sp>
    </p:spTree>
    <p:extLst>
      <p:ext uri="{BB962C8B-B14F-4D97-AF65-F5344CB8AC3E}">
        <p14:creationId xmlns:p14="http://schemas.microsoft.com/office/powerpoint/2010/main" val="2602671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0A8CD5-571D-467B-88D0-A71F1CE91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40CAD7-BEE3-4395-B4F3-7E4BEFA54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1788661"/>
            <a:chOff x="242627" y="2052457"/>
            <a:chExt cx="8666677" cy="1788661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74902"/>
                <a:gd name="adj2" fmla="val 23467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Print 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D9ECFF"/>
                  </a:highlight>
                  <a:latin typeface="+mn-lt"/>
                </a:rPr>
                <a:t>Programming is fun!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2627" y="348951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0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CF55D5-FF3A-48C3-B6E2-A652391BF131}"/>
              </a:ext>
            </a:extLst>
          </p:cNvPr>
          <p:cNvGrpSpPr/>
          <p:nvPr/>
        </p:nvGrpSpPr>
        <p:grpSpPr>
          <a:xfrm>
            <a:off x="242627" y="4538506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49EE98-71CE-4E91-B46D-854C11B97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3DA0EB26-810B-4C62-AAAB-88BADE6AD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6600372-18AF-46BE-A110-32D459E9660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6" action="ppaction://hlinksldjump"/>
              <a:extLst>
                <a:ext uri="{FF2B5EF4-FFF2-40B4-BE49-F238E27FC236}">
                  <a16:creationId xmlns:a16="http://schemas.microsoft.com/office/drawing/2014/main" id="{5F5AC7AA-F120-443B-8F43-EE227D9B7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4BDF4AEC-1A85-4625-B223-48FC97338F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7F2205-0DB5-4241-8A60-A6632DB6D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0278F161-1918-4B1F-B950-256209606E4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5387A-4105-4C75-884E-63FB41006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9</a:t>
            </a:r>
          </a:p>
        </p:txBody>
      </p:sp>
    </p:spTree>
    <p:extLst>
      <p:ext uri="{BB962C8B-B14F-4D97-AF65-F5344CB8AC3E}">
        <p14:creationId xmlns:p14="http://schemas.microsoft.com/office/powerpoint/2010/main" val="1262173589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89086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977"/>
              <a:gd name="adj2" fmla="val 14053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&gt;= 5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endParaRPr lang="en-US" altLang="en-US" sz="1800" b="1" dirty="0">
              <a:solidFill>
                <a:srgbClr val="FF0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5807470-7246-44DF-8407-AB1566AD90A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774CF490-F56C-450A-8646-7C04000B1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4F888B4B-E4E9-4F76-B31E-8748374BC8A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630C2C-0517-450E-98E2-21649C5B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170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124952E9-A804-40E6-A0F3-2B9617DCB69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9362D0-9FC0-44CF-B30C-ABEDE3874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17</a:t>
            </a:r>
          </a:p>
        </p:txBody>
      </p:sp>
    </p:spTree>
    <p:extLst>
      <p:ext uri="{BB962C8B-B14F-4D97-AF65-F5344CB8AC3E}">
        <p14:creationId xmlns:p14="http://schemas.microsoft.com/office/powerpoint/2010/main" val="2057913374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2994212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620"/>
              <a:gd name="adj2" fmla="val -70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10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2B5A61E-0E06-4527-A892-A2C02F532E4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7C369BE1-82A3-4369-86AC-AD9C31D40B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0636A31E-9B0F-47F7-ABD2-001AD060F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A81D7-5D48-4424-ABC7-8E9E57B5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171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DD4D89A-700E-465B-8840-75B86E28F45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86BAE-6779-4303-ABB5-C0045714E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17</a:t>
            </a:r>
          </a:p>
        </p:txBody>
      </p:sp>
    </p:spTree>
    <p:extLst>
      <p:ext uri="{BB962C8B-B14F-4D97-AF65-F5344CB8AC3E}">
        <p14:creationId xmlns:p14="http://schemas.microsoft.com/office/powerpoint/2010/main" val="2284787629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296058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264"/>
              <a:gd name="adj2" fmla="val 410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34729955-CC84-403E-B1B9-433F2BF80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1B6D1-0DAC-42A6-85B5-E82E60ADD90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D7D2BADF-BB19-4F2A-896D-2AF10C987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71743563-D8CD-437D-B39D-C835F6213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CAC448-8379-4217-80BC-270EB0323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172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F0CCE7BA-C2C7-4E01-A7A3-360E56EFC16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8D4001-8973-4775-B645-E2ED31CD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17</a:t>
            </a:r>
          </a:p>
        </p:txBody>
      </p:sp>
    </p:spTree>
    <p:extLst>
      <p:ext uri="{BB962C8B-B14F-4D97-AF65-F5344CB8AC3E}">
        <p14:creationId xmlns:p14="http://schemas.microsoft.com/office/powerpoint/2010/main" val="2772571489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606780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36354"/>
            <a:ext cx="2868532" cy="409829"/>
            <a:chOff x="3164537" y="1210754"/>
            <a:chExt cx="2868532" cy="409829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734" y="1210754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0333"/>
              <a:gd name="adj2" fmla="val 9441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Add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 +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2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5" name="Rectangle 8">
            <a:extLst>
              <a:ext uri="{FF2B5EF4-FFF2-40B4-BE49-F238E27FC236}">
                <a16:creationId xmlns:a16="http://schemas.microsoft.com/office/drawing/2014/main" id="{C3114BF6-D835-4549-B044-13C642575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22" y="1438021"/>
            <a:ext cx="904335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144" tIns="9144" rIns="9144" bIns="9144" anchor="ctr"/>
          <a:lstStyle/>
          <a:p>
            <a:pPr algn="ctr"/>
            <a:r>
              <a:rPr lang="en-US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DA39E99-A81F-4401-A71D-DE79026FA30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EB5DFF1F-2EDD-4D60-A768-248FCCC9E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892F9E6B-E690-4157-95B6-0B2C95E4D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1FAB4-5B9C-49C5-B458-5E1FC2AF9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173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2A4A308-323A-42C9-B4EC-0B6DE63B15F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071E4D-CD15-44C4-85FA-2EFE6AFA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17</a:t>
            </a:r>
          </a:p>
        </p:txBody>
      </p:sp>
    </p:spTree>
    <p:extLst>
      <p:ext uri="{BB962C8B-B14F-4D97-AF65-F5344CB8AC3E}">
        <p14:creationId xmlns:p14="http://schemas.microsoft.com/office/powerpoint/2010/main" val="733250090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89086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977"/>
              <a:gd name="adj2" fmla="val 14053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&gt;= 5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endParaRPr lang="en-US" altLang="en-US" sz="1800" b="1" dirty="0">
              <a:solidFill>
                <a:srgbClr val="FF0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D02E021-0E2E-47E9-B1F7-81787749B4B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3FFFC5DF-2AE3-474F-8171-C6D4B14460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1E84144E-5BC2-4D69-BC4E-905CDF094A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74D770-16F1-4C6F-B509-0DBDBE646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174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9A636FEF-D53B-4884-AFAE-B99A3818451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DFB78D-4732-4617-ABA5-8FC0DEE5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 of 17</a:t>
            </a:r>
          </a:p>
        </p:txBody>
      </p:sp>
    </p:spTree>
    <p:extLst>
      <p:ext uri="{BB962C8B-B14F-4D97-AF65-F5344CB8AC3E}">
        <p14:creationId xmlns:p14="http://schemas.microsoft.com/office/powerpoint/2010/main" val="1895900286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2994212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620"/>
              <a:gd name="adj2" fmla="val -70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10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A24E6DA-904D-402B-B74E-9E138B58FB5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8462C9E3-7F47-4466-906A-0BBB8CFA8DA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E43EA6E1-565B-4AFE-B1DF-8E4E7EFF0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66AA59-AD14-4732-BF3E-21DADDF6E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175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380E7C99-0061-491C-A271-15AF6AFFF05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041354-576B-4C1B-85AD-B2DDA4E86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11 of 17</a:t>
            </a:r>
          </a:p>
        </p:txBody>
      </p:sp>
    </p:spTree>
    <p:extLst>
      <p:ext uri="{BB962C8B-B14F-4D97-AF65-F5344CB8AC3E}">
        <p14:creationId xmlns:p14="http://schemas.microsoft.com/office/powerpoint/2010/main" val="729889389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296058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264"/>
              <a:gd name="adj2" fmla="val 410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2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34729955-CC84-403E-B1B9-433F2BF80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5B7FD18-5C05-49E0-8F7D-47E28690874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4FE2966B-E5C9-48F5-89BE-DBF0565A9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CB17EF6C-DF6A-4134-A050-8638DA65C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C19FE-14E6-4C4A-8232-C82E1846B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176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D4ABEF55-F810-4529-BA01-022FDF4B8FC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B8E64-A21B-4A7E-B558-ED7BDCFA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12 of 17</a:t>
            </a:r>
          </a:p>
        </p:txBody>
      </p:sp>
    </p:spTree>
    <p:extLst>
      <p:ext uri="{BB962C8B-B14F-4D97-AF65-F5344CB8AC3E}">
        <p14:creationId xmlns:p14="http://schemas.microsoft.com/office/powerpoint/2010/main" val="2718445878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606780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36354"/>
            <a:ext cx="2868532" cy="409829"/>
            <a:chOff x="3164537" y="1210754"/>
            <a:chExt cx="2868532" cy="409829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734" y="1210754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0333"/>
              <a:gd name="adj2" fmla="val 94418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Add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3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 +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3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5" name="Rectangle 8">
            <a:extLst>
              <a:ext uri="{FF2B5EF4-FFF2-40B4-BE49-F238E27FC236}">
                <a16:creationId xmlns:a16="http://schemas.microsoft.com/office/drawing/2014/main" id="{C3114BF6-D835-4549-B044-13C642575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822" y="1438021"/>
            <a:ext cx="904335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9144" tIns="9144" rIns="9144" bIns="9144" anchor="ctr"/>
          <a:lstStyle/>
          <a:p>
            <a:pPr algn="ctr"/>
            <a:r>
              <a:rPr lang="en-US" altLang="en-US" sz="2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1CFCEDB-BBBC-4D01-96BE-6DB769FF6EAE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6" action="ppaction://hlinksldjump"/>
              <a:extLst>
                <a:ext uri="{FF2B5EF4-FFF2-40B4-BE49-F238E27FC236}">
                  <a16:creationId xmlns:a16="http://schemas.microsoft.com/office/drawing/2014/main" id="{C508DBA2-967B-44AD-99E8-ACB8BDE9A8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8" action="ppaction://hlinksldjump"/>
              <a:extLst>
                <a:ext uri="{FF2B5EF4-FFF2-40B4-BE49-F238E27FC236}">
                  <a16:creationId xmlns:a16="http://schemas.microsoft.com/office/drawing/2014/main" id="{1313ACC7-AAA3-4DBB-A199-5EC41FB534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263BB-D68D-40CB-8313-9F9810A5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177</a:t>
            </a:fld>
            <a:endParaRPr lang="en-US" dirty="0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C7456859-B3E0-4C27-B86A-9A2797266DC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5448B3-AAFB-4C0C-A224-7794C5194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13 of 17</a:t>
            </a:r>
          </a:p>
        </p:txBody>
      </p:sp>
    </p:spTree>
    <p:extLst>
      <p:ext uri="{BB962C8B-B14F-4D97-AF65-F5344CB8AC3E}">
        <p14:creationId xmlns:p14="http://schemas.microsoft.com/office/powerpoint/2010/main" val="799373286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389086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977"/>
              <a:gd name="adj2" fmla="val 14053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6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&gt;= 5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8649EE-D8D6-4EFD-892A-4F8107F7677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67BD5959-A1C5-4ED5-9930-55187E8E3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970517AF-5B9C-4AD5-86EB-68798AC8EF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21553-CB32-4640-8A6C-1C044F3B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178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156F97B2-5216-4C9B-8679-945537CF056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B5244A-1B2B-4DF2-8555-84379455A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 of 17</a:t>
            </a:r>
          </a:p>
        </p:txBody>
      </p:sp>
    </p:spTree>
    <p:extLst>
      <p:ext uri="{BB962C8B-B14F-4D97-AF65-F5344CB8AC3E}">
        <p14:creationId xmlns:p14="http://schemas.microsoft.com/office/powerpoint/2010/main" val="599616619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420328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0589"/>
              <a:gd name="adj2" fmla="val 19868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Exit the current loop</a:t>
            </a:r>
            <a:endParaRPr lang="en-US" altLang="en-US" sz="1800" b="1" dirty="0"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F035ADC-43DD-4042-A1A1-A124D83C032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36E75B4B-A6A3-4F77-815C-88D7450DBB2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FF3310D9-72E8-40C2-8697-2BE0852DA32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71F69-0D6E-4557-90BA-EFCDE4277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179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98B019D5-C60C-468E-9648-78E38EBD1F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FE0E9E-E4E0-426A-9661-996045C5B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15 of 17</a:t>
            </a:r>
          </a:p>
        </p:txBody>
      </p:sp>
    </p:spTree>
    <p:extLst>
      <p:ext uri="{BB962C8B-B14F-4D97-AF65-F5344CB8AC3E}">
        <p14:creationId xmlns:p14="http://schemas.microsoft.com/office/powerpoint/2010/main" val="1659027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4428A35-D705-47B0-A04A-4AE6228D2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732F9D-222C-487D-A235-7D370F5E1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2080896"/>
            <a:chOff x="242627" y="2052457"/>
            <a:chExt cx="8666677" cy="2080896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80579"/>
                <a:gd name="adj2" fmla="val 72441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Increase </a:t>
              </a: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by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1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1 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now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2627" y="3781752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FF0000"/>
                    </a:solidFill>
                  </a:rPr>
                  <a:t>1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CF55D5-FF3A-48C3-B6E2-A652391BF131}"/>
              </a:ext>
            </a:extLst>
          </p:cNvPr>
          <p:cNvGrpSpPr/>
          <p:nvPr/>
        </p:nvGrpSpPr>
        <p:grpSpPr>
          <a:xfrm>
            <a:off x="242627" y="4538506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49EE98-71CE-4E91-B46D-854C11B97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3DA0EB26-810B-4C62-AAAB-88BADE6AD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5E10EB-3956-406C-85B2-05C7D24C65C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6" action="ppaction://hlinksldjump"/>
              <a:extLst>
                <a:ext uri="{FF2B5EF4-FFF2-40B4-BE49-F238E27FC236}">
                  <a16:creationId xmlns:a16="http://schemas.microsoft.com/office/drawing/2014/main" id="{17ED996D-A0CA-464F-9EDA-CA39300A2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4D0CFDD3-8714-496D-B62B-4BD340FA2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67A9DEF-4586-486B-8556-D6FC89AC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7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D057F02-30C1-40A1-BF88-3684D4A3DA5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75D509-7FC8-4CA2-8CBF-E60363755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9</a:t>
            </a:r>
          </a:p>
        </p:txBody>
      </p:sp>
    </p:spTree>
    <p:extLst>
      <p:ext uri="{BB962C8B-B14F-4D97-AF65-F5344CB8AC3E}">
        <p14:creationId xmlns:p14="http://schemas.microsoft.com/office/powerpoint/2010/main" val="217569903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4815850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801307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number is 3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163"/>
              <a:gd name="adj2" fmla="val 28948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Print </a:t>
            </a:r>
            <a:r>
              <a:rPr lang="en-US" altLang="en-US" sz="1800" dirty="0">
                <a:highlight>
                  <a:srgbClr val="D9ECFF"/>
                </a:highlight>
                <a:latin typeface="+mn-lt"/>
              </a:rPr>
              <a:t>“The number is 3” </a:t>
            </a:r>
            <a:endParaRPr lang="en-US" altLang="en-US" sz="1800" b="1" dirty="0"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614798D-0B2C-452C-B69D-4A5ADD79C43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23F16109-04CA-48E8-93B7-A9504E80C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31E4EFC1-1578-4B2A-99DA-1A982E42FF4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2F062-2993-4EAB-851D-D860E3ACE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180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0F717D5E-7C48-488D-AC12-A72E0590C2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4BA6F2-C8B8-4F66-B243-9D4B34842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16 of 17</a:t>
            </a:r>
          </a:p>
        </p:txBody>
      </p:sp>
    </p:spTree>
    <p:extLst>
      <p:ext uri="{BB962C8B-B14F-4D97-AF65-F5344CB8AC3E}">
        <p14:creationId xmlns:p14="http://schemas.microsoft.com/office/powerpoint/2010/main" val="3612044730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break Statement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BCAE5D58-93A7-43D6-A0EF-617D93C7D0EF}"/>
              </a:ext>
            </a:extLst>
          </p:cNvPr>
          <p:cNvGrpSpPr/>
          <p:nvPr/>
        </p:nvGrpSpPr>
        <p:grpSpPr>
          <a:xfrm>
            <a:off x="249936" y="2054135"/>
            <a:ext cx="5705685" cy="3465669"/>
            <a:chOff x="150828" y="1612249"/>
            <a:chExt cx="4950789" cy="95552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9FC208-A8B6-49EF-A5CB-640C12CEA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&gt;=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number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49F543D-5540-4EFC-A7A5-D5589665C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CBEC6AF3-B819-4D61-B99E-62B9D32F0D59}"/>
              </a:ext>
            </a:extLst>
          </p:cNvPr>
          <p:cNvSpPr/>
          <p:nvPr/>
        </p:nvSpPr>
        <p:spPr>
          <a:xfrm>
            <a:off x="249936" y="5135443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5723049"/>
            <a:ext cx="5705685" cy="707886"/>
            <a:chOff x="4773387" y="4934864"/>
            <a:chExt cx="5705685" cy="7078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4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number is 3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6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376B56-E8C5-470A-B99F-B739D4D441FD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18904A01-E6EA-4C61-AE2A-D233B9DD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1DFA1437-7067-4A5F-B209-6FC761716B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11" name="AutoShape 5">
            <a:extLst>
              <a:ext uri="{FF2B5EF4-FFF2-40B4-BE49-F238E27FC236}">
                <a16:creationId xmlns:a16="http://schemas.microsoft.com/office/drawing/2014/main" id="{CAC58712-F840-462D-9A4D-E0293AFDC0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2014"/>
              <a:gd name="adj2" fmla="val 33993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Print </a:t>
            </a:r>
            <a:r>
              <a:rPr lang="en-US" altLang="en-US" sz="1800" dirty="0">
                <a:highlight>
                  <a:srgbClr val="D9ECFF"/>
                </a:highlight>
                <a:latin typeface="+mn-lt"/>
              </a:rPr>
              <a:t>“The sum is 6” </a:t>
            </a:r>
            <a:endParaRPr lang="en-US" altLang="en-US" sz="1800" b="1" dirty="0"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C8DAE8B-6F60-44DC-AD63-9705513BC413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559CCA41-0B40-4222-A8CC-7AA514DD3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4FFC5DC4-C1CE-4C73-975D-68C8E2171F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9CAE1A-652A-4FA6-8FC4-2069E2813C9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00060847-DA8E-4F13-8A3D-E97385B7B81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7D257A33-7028-40CC-80A3-281B718C3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28B608-BF55-41A0-8C27-0637AA1B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181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382747B-5E3F-426D-86CB-F26925C0AA5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370A4B-5B4E-4821-B9D2-6AD79C5A5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17 of 17</a:t>
            </a:r>
          </a:p>
        </p:txBody>
      </p:sp>
    </p:spTree>
    <p:extLst>
      <p:ext uri="{BB962C8B-B14F-4D97-AF65-F5344CB8AC3E}">
        <p14:creationId xmlns:p14="http://schemas.microsoft.com/office/powerpoint/2010/main" val="1987465914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4A3B4-A40F-4E6C-8F70-CE2178310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 Keyword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50C91A-D134-495A-8997-39AED3BEE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keyword </a:t>
            </a:r>
            <a:r>
              <a:rPr lang="en-US" dirty="0">
                <a:solidFill>
                  <a:schemeClr val="accent2"/>
                </a:solidFill>
              </a:rPr>
              <a:t>in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end the </a:t>
            </a:r>
            <a:r>
              <a:rPr lang="en-US" b="1" dirty="0">
                <a:solidFill>
                  <a:schemeClr val="accent2"/>
                </a:solidFill>
              </a:rPr>
              <a:t>current</a:t>
            </a:r>
            <a:r>
              <a:rPr lang="en-US" dirty="0">
                <a:solidFill>
                  <a:schemeClr val="accent2"/>
                </a:solidFill>
              </a:rPr>
              <a:t> iteration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program control goes to the end of the loop body</a:t>
            </a:r>
            <a:r>
              <a:rPr lang="en-US" dirty="0"/>
              <a:t>. </a:t>
            </a:r>
          </a:p>
          <a:p>
            <a:r>
              <a:rPr lang="en-US" dirty="0"/>
              <a:t>Example: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04DE3BD-0C02-4317-A1B6-5C5CB0BEBBDA}"/>
              </a:ext>
            </a:extLst>
          </p:cNvPr>
          <p:cNvGrpSpPr/>
          <p:nvPr/>
        </p:nvGrpSpPr>
        <p:grpSpPr>
          <a:xfrm>
            <a:off x="146303" y="3147252"/>
            <a:ext cx="5091523" cy="2816670"/>
            <a:chOff x="160237" y="2805454"/>
            <a:chExt cx="5091523" cy="24603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E13719A-492D-4DF1-A20F-8BD8161C8A70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5.12 </a:t>
              </a:r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TestContinue.py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3A792AE-8F09-45F0-A82E-955B9ECE2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25440"/>
              <a:ext cx="4643936" cy="22403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14DA14-6C0E-4AE0-9E91-3B80487D0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2403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BB9FD01-2A41-4682-A531-96CAE7171A40}"/>
              </a:ext>
            </a:extLst>
          </p:cNvPr>
          <p:cNvGrpSpPr/>
          <p:nvPr/>
        </p:nvGrpSpPr>
        <p:grpSpPr>
          <a:xfrm>
            <a:off x="146304" y="6010134"/>
            <a:ext cx="5091522" cy="551364"/>
            <a:chOff x="4773387" y="5013122"/>
            <a:chExt cx="5091522" cy="55136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5A1113E-19E2-49F7-AC72-5901BD80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34923"/>
              <a:ext cx="4391737" cy="30777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189</a:t>
              </a:r>
            </a:p>
          </p:txBody>
        </p:sp>
        <p:pic>
          <p:nvPicPr>
            <p:cNvPr id="19" name="Picture 18" descr="A flat screen monitor&#10;&#10;Description automatically generated">
              <a:extLst>
                <a:ext uri="{FF2B5EF4-FFF2-40B4-BE49-F238E27FC236}">
                  <a16:creationId xmlns:a16="http://schemas.microsoft.com/office/drawing/2014/main" id="{BFD09FE8-60AA-4C01-B26D-6FFAC35D05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20" name="Picture 19">
            <a:hlinkClick r:id="rId4" action="ppaction://hlinksldjump"/>
            <a:extLst>
              <a:ext uri="{FF2B5EF4-FFF2-40B4-BE49-F238E27FC236}">
                <a16:creationId xmlns:a16="http://schemas.microsoft.com/office/drawing/2014/main" id="{263C0F6F-9F65-4D83-A294-E7FC5552896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9428397-4E20-470D-9655-B7DE595A3B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50613" y="2253891"/>
            <a:ext cx="3534296" cy="4185821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D56B158-C8F3-452D-A17D-2D407B44B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182</a:t>
            </a:fld>
            <a:endParaRPr lang="en-US"/>
          </a:p>
        </p:txBody>
      </p:sp>
      <p:sp>
        <p:nvSpPr>
          <p:cNvPr id="21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241DC871-47FC-4178-BFF2-02F7076AC55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8A5FEA-0FED-477E-AAB5-C19BCCA3BF7C}"/>
              </a:ext>
            </a:extLst>
          </p:cNvPr>
          <p:cNvSpPr/>
          <p:nvPr/>
        </p:nvSpPr>
        <p:spPr>
          <a:xfrm>
            <a:off x="864870" y="4442460"/>
            <a:ext cx="754380" cy="609600"/>
          </a:xfrm>
          <a:custGeom>
            <a:avLst/>
            <a:gdLst>
              <a:gd name="connsiteX0" fmla="*/ 754380 w 754380"/>
              <a:gd name="connsiteY0" fmla="*/ 609600 h 609600"/>
              <a:gd name="connsiteX1" fmla="*/ 0 w 754380"/>
              <a:gd name="connsiteY1" fmla="*/ 609600 h 609600"/>
              <a:gd name="connsiteX2" fmla="*/ 0 w 754380"/>
              <a:gd name="connsiteY2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80" h="609600">
                <a:moveTo>
                  <a:pt x="754380" y="609600"/>
                </a:moveTo>
                <a:lnTo>
                  <a:pt x="0" y="609600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6612FA7-52EA-42AF-A475-344E5907849E}"/>
              </a:ext>
            </a:extLst>
          </p:cNvPr>
          <p:cNvSpPr/>
          <p:nvPr/>
        </p:nvSpPr>
        <p:spPr>
          <a:xfrm>
            <a:off x="629400" y="4162160"/>
            <a:ext cx="4497335" cy="1282577"/>
          </a:xfrm>
          <a:prstGeom prst="rect">
            <a:avLst/>
          </a:prstGeom>
          <a:solidFill>
            <a:schemeClr val="accent1">
              <a:alpha val="1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5DF1798-7AE6-4090-8FA4-03EA8F0F77B2}"/>
              </a:ext>
            </a:extLst>
          </p:cNvPr>
          <p:cNvGrpSpPr/>
          <p:nvPr/>
        </p:nvGrpSpPr>
        <p:grpSpPr>
          <a:xfrm>
            <a:off x="4403666" y="3399096"/>
            <a:ext cx="830638" cy="386966"/>
            <a:chOff x="8133802" y="1326921"/>
            <a:chExt cx="830638" cy="38696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250CF85-196C-4159-B43C-52C6EE2E270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5" name="TextBox 24">
              <a:hlinkClick r:id="rId8"/>
              <a:extLst>
                <a:ext uri="{FF2B5EF4-FFF2-40B4-BE49-F238E27FC236}">
                  <a16:creationId xmlns:a16="http://schemas.microsoft.com/office/drawing/2014/main" id="{A0E02899-F3A3-4836-A37F-89049C0D2DC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8480179-975A-4B33-8922-0FA8711F5FC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1527890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continue Keyword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6" y="1441107"/>
            <a:ext cx="4816312" cy="5130263"/>
          </a:xfrm>
        </p:spPr>
        <p:txBody>
          <a:bodyPr>
            <a:normAutofit/>
          </a:bodyPr>
          <a:lstStyle/>
          <a:p>
            <a:r>
              <a:rPr lang="en-US" dirty="0"/>
              <a:t>Details:</a:t>
            </a:r>
          </a:p>
          <a:p>
            <a:pPr lvl="1"/>
            <a:r>
              <a:rPr lang="en-US" sz="2000" dirty="0"/>
              <a:t>The program </a:t>
            </a:r>
            <a:r>
              <a:rPr lang="en-US" sz="2000" dirty="0">
                <a:solidFill>
                  <a:schemeClr val="accent2"/>
                </a:solidFill>
              </a:rPr>
              <a:t>adds all the integers </a:t>
            </a:r>
            <a:r>
              <a:rPr lang="en-US" sz="2000" dirty="0"/>
              <a:t>from </a:t>
            </a:r>
            <a:r>
              <a:rPr lang="en-US" sz="2000" b="1" dirty="0">
                <a:solidFill>
                  <a:schemeClr val="accent2"/>
                </a:solidFill>
              </a:rPr>
              <a:t>1</a:t>
            </a:r>
            <a:r>
              <a:rPr lang="en-US" sz="2000" dirty="0">
                <a:solidFill>
                  <a:schemeClr val="accent2"/>
                </a:solidFill>
              </a:rPr>
              <a:t> to </a:t>
            </a:r>
            <a:r>
              <a:rPr lang="en-US" sz="2000" b="1" dirty="0">
                <a:solidFill>
                  <a:schemeClr val="accent2"/>
                </a:solidFill>
              </a:rPr>
              <a:t>20</a:t>
            </a:r>
            <a:r>
              <a:rPr lang="en-US" sz="2000" dirty="0">
                <a:solidFill>
                  <a:schemeClr val="accent2"/>
                </a:solidFill>
              </a:rPr>
              <a:t> except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10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 to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. </a:t>
            </a:r>
            <a:endParaRPr lang="ar-SA" sz="2000" dirty="0"/>
          </a:p>
          <a:p>
            <a:pPr lvl="1"/>
            <a:r>
              <a:rPr lang="en-US" sz="2000" dirty="0"/>
              <a:t>The continue statement is executed when </a:t>
            </a:r>
            <a:r>
              <a:rPr lang="en-US" sz="2000" dirty="0">
                <a:solidFill>
                  <a:srgbClr val="0070C0"/>
                </a:solidFill>
              </a:rPr>
              <a:t>number</a:t>
            </a:r>
            <a:r>
              <a:rPr lang="en-US" sz="2000" dirty="0"/>
              <a:t> becomes </a:t>
            </a:r>
            <a:r>
              <a:rPr lang="en-US" sz="2000" b="1" dirty="0">
                <a:solidFill>
                  <a:srgbClr val="C00000"/>
                </a:solidFill>
              </a:rPr>
              <a:t>10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. </a:t>
            </a:r>
          </a:p>
          <a:p>
            <a:pPr lvl="1"/>
            <a:r>
              <a:rPr lang="en-US" sz="2000" dirty="0"/>
              <a:t>It </a:t>
            </a:r>
            <a:r>
              <a:rPr lang="en-US" sz="2000" dirty="0">
                <a:solidFill>
                  <a:schemeClr val="accent2"/>
                </a:solidFill>
              </a:rPr>
              <a:t>ends</a:t>
            </a:r>
            <a:r>
              <a:rPr lang="en-US" sz="2000" dirty="0"/>
              <a:t> the</a:t>
            </a:r>
            <a:r>
              <a:rPr lang="ar-SA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current iteration </a:t>
            </a:r>
            <a:r>
              <a:rPr lang="en-US" sz="2000" dirty="0"/>
              <a:t>so that the </a:t>
            </a:r>
            <a:r>
              <a:rPr lang="en-US" sz="2000" dirty="0">
                <a:solidFill>
                  <a:schemeClr val="accent2"/>
                </a:solidFill>
              </a:rPr>
              <a:t>rest of the statement </a:t>
            </a:r>
            <a:r>
              <a:rPr lang="en-US" sz="2000" dirty="0"/>
              <a:t>in the </a:t>
            </a:r>
            <a:r>
              <a:rPr lang="en-US" sz="2000" dirty="0">
                <a:solidFill>
                  <a:schemeClr val="accent2"/>
                </a:solidFill>
              </a:rPr>
              <a:t>loop body </a:t>
            </a:r>
            <a:r>
              <a:rPr lang="en-US" sz="2000" dirty="0"/>
              <a:t>is </a:t>
            </a:r>
            <a:r>
              <a:rPr lang="en-US" sz="2000" dirty="0">
                <a:solidFill>
                  <a:schemeClr val="accent2"/>
                </a:solidFill>
              </a:rPr>
              <a:t>not executed</a:t>
            </a:r>
            <a:r>
              <a:rPr lang="en-US" sz="2000" dirty="0"/>
              <a:t>; therefore,</a:t>
            </a:r>
            <a:r>
              <a:rPr lang="ar-SA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number</a:t>
            </a:r>
            <a:r>
              <a:rPr lang="en-US" sz="2000" dirty="0"/>
              <a:t> is not added to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when</a:t>
            </a:r>
            <a:r>
              <a:rPr lang="en-US" sz="2000" dirty="0"/>
              <a:t> it is </a:t>
            </a:r>
            <a:r>
              <a:rPr lang="en-US" sz="2000" b="1" dirty="0">
                <a:solidFill>
                  <a:srgbClr val="C00000"/>
                </a:solidFill>
              </a:rPr>
              <a:t>10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.</a:t>
            </a:r>
          </a:p>
          <a:p>
            <a:pPr lvl="1"/>
            <a:r>
              <a:rPr lang="en-US" sz="2000" b="1" dirty="0">
                <a:solidFill>
                  <a:schemeClr val="accent2"/>
                </a:solidFill>
              </a:rPr>
              <a:t>Without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lines 6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en-US" sz="2000" dirty="0"/>
              <a:t>, the </a:t>
            </a:r>
            <a:r>
              <a:rPr lang="en-US" sz="2000" dirty="0">
                <a:solidFill>
                  <a:schemeClr val="accent2"/>
                </a:solidFill>
              </a:rPr>
              <a:t>output</a:t>
            </a:r>
            <a:r>
              <a:rPr lang="en-US" sz="2000" dirty="0"/>
              <a:t> would be as follows:</a:t>
            </a:r>
          </a:p>
          <a:p>
            <a:pPr lvl="1"/>
            <a:endParaRPr lang="en-US" sz="2000" dirty="0"/>
          </a:p>
          <a:p>
            <a:pPr lvl="1"/>
            <a:endParaRPr lang="en-US" sz="1400" dirty="0"/>
          </a:p>
          <a:p>
            <a:pPr lvl="1"/>
            <a:r>
              <a:rPr lang="en-US" sz="2000" dirty="0"/>
              <a:t>In this case, </a:t>
            </a:r>
            <a:r>
              <a:rPr lang="en-US" sz="2000" dirty="0">
                <a:solidFill>
                  <a:schemeClr val="accent2"/>
                </a:solidFill>
              </a:rPr>
              <a:t>all the numbers are added </a:t>
            </a:r>
            <a:r>
              <a:rPr lang="en-US" sz="2000" dirty="0"/>
              <a:t>to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, </a:t>
            </a:r>
            <a:r>
              <a:rPr lang="en-US" sz="2000" dirty="0">
                <a:solidFill>
                  <a:schemeClr val="accent2"/>
                </a:solidFill>
              </a:rPr>
              <a:t>even when </a:t>
            </a:r>
            <a:r>
              <a:rPr lang="en-US" sz="2000" dirty="0">
                <a:solidFill>
                  <a:srgbClr val="0070C0"/>
                </a:solidFill>
              </a:rPr>
              <a:t>number</a:t>
            </a:r>
            <a:r>
              <a:rPr lang="en-US" sz="2000" dirty="0"/>
              <a:t> is </a:t>
            </a:r>
            <a:r>
              <a:rPr lang="en-US" sz="2000" b="1" dirty="0">
                <a:solidFill>
                  <a:srgbClr val="C00000"/>
                </a:solidFill>
              </a:rPr>
              <a:t>10</a:t>
            </a:r>
            <a:r>
              <a:rPr lang="en-US" sz="2000" dirty="0"/>
              <a:t> or </a:t>
            </a:r>
            <a:r>
              <a:rPr lang="en-US" sz="2000" b="1" dirty="0">
                <a:solidFill>
                  <a:srgbClr val="C00000"/>
                </a:solidFill>
              </a:rPr>
              <a:t>11</a:t>
            </a:r>
            <a:r>
              <a:rPr lang="en-US" sz="2000" dirty="0"/>
              <a:t>. Therefore, the </a:t>
            </a:r>
            <a:r>
              <a:rPr lang="en-US" sz="2000" dirty="0">
                <a:solidFill>
                  <a:schemeClr val="accent2"/>
                </a:solidFill>
              </a:rPr>
              <a:t>result is </a:t>
            </a:r>
            <a:r>
              <a:rPr lang="en-US" sz="2000" b="1" dirty="0">
                <a:solidFill>
                  <a:schemeClr val="accent2"/>
                </a:solidFill>
              </a:rPr>
              <a:t>210</a:t>
            </a:r>
            <a:r>
              <a:rPr lang="en-US" sz="2000" dirty="0"/>
              <a:t>.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B3063B4-F893-4252-AA00-192890161AE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3C1E055-D4DC-4A8B-91C5-41331B642123}"/>
              </a:ext>
            </a:extLst>
          </p:cNvPr>
          <p:cNvGrpSpPr/>
          <p:nvPr/>
        </p:nvGrpSpPr>
        <p:grpSpPr>
          <a:xfrm>
            <a:off x="5111566" y="1441107"/>
            <a:ext cx="3886128" cy="2189860"/>
            <a:chOff x="160237" y="2823807"/>
            <a:chExt cx="3886128" cy="1912849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D0AE3AB-1CD6-4A85-B3CB-3DD4F630AA5F}"/>
                </a:ext>
              </a:extLst>
            </p:cNvPr>
            <p:cNvSpPr txBox="1"/>
            <p:nvPr/>
          </p:nvSpPr>
          <p:spPr>
            <a:xfrm>
              <a:off x="160237" y="2823807"/>
              <a:ext cx="2618336" cy="2016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3">
                      <a:lumMod val="50000"/>
                    </a:schemeClr>
                  </a:solidFill>
                </a:rPr>
                <a:t>LISTING 5.12 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TestContinue.py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370BE6B-9D8C-4B81-BBA6-B1F58D2C07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545" y="3025440"/>
              <a:ext cx="3512820" cy="171121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515A52B-E561-4741-9409-688848D11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373307" cy="17112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CC0FA44-04A5-4694-8D45-846D5E7FF7C1}"/>
              </a:ext>
            </a:extLst>
          </p:cNvPr>
          <p:cNvGrpSpPr/>
          <p:nvPr/>
        </p:nvGrpSpPr>
        <p:grpSpPr>
          <a:xfrm>
            <a:off x="146304" y="4909919"/>
            <a:ext cx="4816316" cy="551364"/>
            <a:chOff x="4773387" y="5013122"/>
            <a:chExt cx="4816316" cy="551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D0F22AE-0F5F-4F63-8608-70B492B5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134923"/>
              <a:ext cx="4116531" cy="30777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210</a:t>
              </a:r>
            </a:p>
          </p:txBody>
        </p:sp>
        <p:pic>
          <p:nvPicPr>
            <p:cNvPr id="16" name="Picture 15" descr="A flat screen monitor&#10;&#10;Description automatically generated">
              <a:extLst>
                <a:ext uri="{FF2B5EF4-FFF2-40B4-BE49-F238E27FC236}">
                  <a16:creationId xmlns:a16="http://schemas.microsoft.com/office/drawing/2014/main" id="{527760E7-C706-4807-848F-05447FF1E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D5043CE5-789C-42BE-93CD-6A0AAFEEF12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50858" y="3727234"/>
            <a:ext cx="2348972" cy="278199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C17E9-2444-42F2-809B-F034A0760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183</a:t>
            </a:fld>
            <a:endParaRPr lang="en-US"/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5F43984B-316B-4B17-9667-E325ADB4F1B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CBCA220-A51F-462A-9FA2-EB472C50E040}"/>
              </a:ext>
            </a:extLst>
          </p:cNvPr>
          <p:cNvGrpSpPr/>
          <p:nvPr/>
        </p:nvGrpSpPr>
        <p:grpSpPr>
          <a:xfrm>
            <a:off x="8167056" y="1671939"/>
            <a:ext cx="830638" cy="386966"/>
            <a:chOff x="8133802" y="1326921"/>
            <a:chExt cx="830638" cy="38696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3B8D6F-F5A7-44F6-B9B5-3516D2A03B9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TextBox 23">
              <a:hlinkClick r:id="rId8"/>
              <a:extLst>
                <a:ext uri="{FF2B5EF4-FFF2-40B4-BE49-F238E27FC236}">
                  <a16:creationId xmlns:a16="http://schemas.microsoft.com/office/drawing/2014/main" id="{0565EB5D-C3B9-4228-9812-C08B655EB829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D435AED-A2A5-4C78-982A-5F0508D22E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4075661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D94D640-55DC-42C1-8D3D-A8DE020889F2}"/>
              </a:ext>
            </a:extLst>
          </p:cNvPr>
          <p:cNvSpPr/>
          <p:nvPr/>
        </p:nvSpPr>
        <p:spPr>
          <a:xfrm>
            <a:off x="249936" y="21039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622603-AE2C-4C86-9ACA-0E313CE14267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DABFA32A-81E5-4F70-9D77-62E4FE0D5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6" name="Text Box 9">
              <a:extLst>
                <a:ext uri="{FF2B5EF4-FFF2-40B4-BE49-F238E27FC236}">
                  <a16:creationId xmlns:a16="http://schemas.microsoft.com/office/drawing/2014/main" id="{464640C4-A3E1-4FB8-802F-A1591400A4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7" name="AutoShape 5">
            <a:extLst>
              <a:ext uri="{FF2B5EF4-FFF2-40B4-BE49-F238E27FC236}">
                <a16:creationId xmlns:a16="http://schemas.microsoft.com/office/drawing/2014/main" id="{3324FE89-B590-47A7-9674-CCEF5AAA5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976"/>
              <a:gd name="adj2" fmla="val -152044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Initialize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</a:t>
            </a:r>
            <a:endParaRPr lang="en-US" altLang="en-US" sz="1800" b="1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EDF293-3DBB-40DB-ABA2-AF866077295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7" name="Picture 16">
              <a:hlinkClick r:id="rId4" action="ppaction://hlinksldjump"/>
              <a:extLst>
                <a:ext uri="{FF2B5EF4-FFF2-40B4-BE49-F238E27FC236}">
                  <a16:creationId xmlns:a16="http://schemas.microsoft.com/office/drawing/2014/main" id="{5DBF58FA-6892-43A0-8DCE-08431F370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8" name="Picture 17">
              <a:hlinkClick r:id="rId6" action="ppaction://hlinksldjump"/>
              <a:extLst>
                <a:ext uri="{FF2B5EF4-FFF2-40B4-BE49-F238E27FC236}">
                  <a16:creationId xmlns:a16="http://schemas.microsoft.com/office/drawing/2014/main" id="{63A18502-D9FA-438E-9EC9-EAAB127B7B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19" name="Picture 18">
            <a:hlinkClick r:id="rId7" action="ppaction://hlinksldjump"/>
            <a:extLst>
              <a:ext uri="{FF2B5EF4-FFF2-40B4-BE49-F238E27FC236}">
                <a16:creationId xmlns:a16="http://schemas.microsoft.com/office/drawing/2014/main" id="{F23424F3-32B2-4642-9A51-809FECF080C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BD8F78F-FD79-4878-B879-94756BE9F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184</a:t>
            </a:fld>
            <a:endParaRPr lang="en-US"/>
          </a:p>
        </p:txBody>
      </p:sp>
      <p:sp>
        <p:nvSpPr>
          <p:cNvPr id="22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B22C3E98-AE0E-402A-A02A-44EA453755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23CA35-3591-4222-B0BE-64517475B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219365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9418"/>
              <a:gd name="adj2" fmla="val -10861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Initialize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</a:t>
            </a:r>
            <a:endParaRPr lang="en-US" altLang="en-US" sz="1800" b="1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37824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74D470-32D4-4D28-86A8-72D5632EC1A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5BB0DFF5-3E0D-432E-8AEF-D3392F9BE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295F2C8A-13F3-4CB7-A957-1EAF15EE5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76810A71-0716-40B3-A0DE-ECC149CEE72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7585CE-4935-4874-9FE0-15261E026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185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A59D6B99-A146-4C96-9AAD-37BBD1666C0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8847B4-27CA-40F8-8945-30251BDDA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20</a:t>
            </a:r>
          </a:p>
        </p:txBody>
      </p:sp>
    </p:spTree>
    <p:extLst>
      <p:ext uri="{BB962C8B-B14F-4D97-AF65-F5344CB8AC3E}">
        <p14:creationId xmlns:p14="http://schemas.microsoft.com/office/powerpoint/2010/main" val="1524713912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-211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0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9167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B3A9E4-38F4-4C5A-93D1-C6EB264CB82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71D394D1-6A19-423F-964E-87A8E43BA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52924DE8-2825-40E5-9674-B1D1BABC5B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4F6E90A0-631B-476A-AE9D-0214C1AD533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075B481-9161-43B3-8CD0-78C7E97AA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186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33BD75EF-2170-4535-9EE0-300374D8D84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980599-AD76-4260-A9DF-E7C9478E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20</a:t>
            </a:r>
          </a:p>
        </p:txBody>
      </p:sp>
    </p:spTree>
    <p:extLst>
      <p:ext uri="{BB962C8B-B14F-4D97-AF65-F5344CB8AC3E}">
        <p14:creationId xmlns:p14="http://schemas.microsoft.com/office/powerpoint/2010/main" val="3268321021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865"/>
              <a:gd name="adj2" fmla="val 2829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0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2012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06779B-E325-45EB-95A8-2847304ECF8A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684284F7-5407-4778-818E-69AC89E09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BAA8295F-96E9-4C97-A197-57E245E2D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CAB4605D-7555-423E-815F-6AA7E2E49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1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17B31DF-3F69-4C7A-A139-662B598371C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4" action="ppaction://hlinksldjump"/>
              <a:extLst>
                <a:ext uri="{FF2B5EF4-FFF2-40B4-BE49-F238E27FC236}">
                  <a16:creationId xmlns:a16="http://schemas.microsoft.com/office/drawing/2014/main" id="{E13D4D76-276E-411F-8AA8-F7504C68FF1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E51294E5-DCC6-4406-AD6F-9F05A7017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1E8DC6F5-EEA2-43E1-B7DC-144B1E8DF83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8DA61F5-0D35-4DF4-BAE8-6878C605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187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C9114017-1D2E-4B7F-B115-A89A66C74A7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29727D-5678-4023-ACBC-15C70988A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20</a:t>
            </a:r>
          </a:p>
        </p:txBody>
      </p:sp>
    </p:spTree>
    <p:extLst>
      <p:ext uri="{BB962C8B-B14F-4D97-AF65-F5344CB8AC3E}">
        <p14:creationId xmlns:p14="http://schemas.microsoft.com/office/powerpoint/2010/main" val="76881615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7786"/>
              <a:gd name="adj2" fmla="val 6623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(</a:t>
            </a: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b="1" dirty="0">
                <a:highlight>
                  <a:srgbClr val="FFFFCC"/>
                </a:highlight>
                <a:latin typeface="+mn-lt"/>
              </a:rPr>
              <a:t> == 1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) or (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3)</a:t>
            </a:r>
            <a:r>
              <a:rPr lang="en-US" altLang="en-US" sz="1800" dirty="0">
                <a:latin typeface="+mn-lt"/>
              </a:rPr>
              <a:t> 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4755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90A021-3D9E-427F-9BD6-1A6222097891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61B8044D-994A-4694-BE51-FED0B6451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0BAE1F13-FA7D-45AD-B698-BF2D41DC0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FC81F0-B600-4154-8AB2-C7A98355219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9C7E4ACC-445C-4818-8DFE-4F9E01880D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740B9B10-B8C6-4F30-BAFE-1F982DEF6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CC855D1D-4008-4903-9217-5E890E5AC46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6143783-D24F-41C2-B339-A04C67819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188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D575789-804D-4792-862F-B34E3371E2F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7CEFCD-B7DC-4692-8267-CED3B5D58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20</a:t>
            </a:r>
          </a:p>
        </p:txBody>
      </p:sp>
    </p:spTree>
    <p:extLst>
      <p:ext uri="{BB962C8B-B14F-4D97-AF65-F5344CB8AC3E}">
        <p14:creationId xmlns:p14="http://schemas.microsoft.com/office/powerpoint/2010/main" val="124761488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049"/>
              <a:gd name="adj2" fmla="val 11901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dirty="0">
                <a:latin typeface="+mn-lt"/>
              </a:rPr>
              <a:t>End the current iteration</a:t>
            </a:r>
            <a:endParaRPr lang="en-US" altLang="en-US" sz="1800" dirty="0">
              <a:latin typeface="+mn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74984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24FE77-DDDC-4086-8460-EB3201F25BF8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3B2783AA-70B1-4E46-A4E2-1B1671164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4301AB1D-4A8D-437E-96E8-87411896A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919237-A46B-45A1-BA6D-9FA6E960932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E5B9618-67BC-4AFB-9056-5128D2C295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427BDF19-897A-4AF2-B500-E60E97E0D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3" name="Picture 22">
            <a:hlinkClick r:id="rId7" action="ppaction://hlinksldjump"/>
            <a:extLst>
              <a:ext uri="{FF2B5EF4-FFF2-40B4-BE49-F238E27FC236}">
                <a16:creationId xmlns:a16="http://schemas.microsoft.com/office/drawing/2014/main" id="{EA46DEF9-7254-4347-9AF6-B7D16E9B6B5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C4904B9-FEC4-429C-BAC7-301C49E57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189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E533CE23-E195-4F47-9A07-F2DD40BBAE4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BC0938-8486-49F0-8936-FE913F7AA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20</a:t>
            </a:r>
          </a:p>
        </p:txBody>
      </p:sp>
    </p:spTree>
    <p:extLst>
      <p:ext uri="{BB962C8B-B14F-4D97-AF65-F5344CB8AC3E}">
        <p14:creationId xmlns:p14="http://schemas.microsoft.com/office/powerpoint/2010/main" val="42349591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49AC9D5-A2BA-41B1-BA71-5631B200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E3517-17F4-4B6D-9CCA-928AB6A42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1744731"/>
            <a:chOff x="242627" y="2052457"/>
            <a:chExt cx="8666677" cy="1744731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79065"/>
                <a:gd name="adj2" fmla="val -28568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(</a:t>
              </a:r>
              <a:r>
                <a:rPr lang="en-US" altLang="en-US" sz="1800" dirty="0">
                  <a:solidFill>
                    <a:srgbClr val="0070C0"/>
                  </a:solidFill>
                  <a:highlight>
                    <a:srgbClr val="FFFFCC"/>
                  </a:highlight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 &lt; 2)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still </a:t>
              </a:r>
              <a:r>
                <a:rPr lang="en-US" altLang="en-US" sz="1800" dirty="0">
                  <a:solidFill>
                    <a:srgbClr val="008000"/>
                  </a:solidFill>
                  <a:latin typeface="+mn-lt"/>
                </a:rPr>
                <a:t>True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since </a:t>
              </a: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1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F40095F-3670-4AD2-96B3-999DA351348F}"/>
              </a:ext>
            </a:extLst>
          </p:cNvPr>
          <p:cNvSpPr/>
          <p:nvPr/>
        </p:nvSpPr>
        <p:spPr>
          <a:xfrm>
            <a:off x="242627" y="252471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5F9ACB-E5D7-4BFB-9642-5F163EE7C4F8}"/>
              </a:ext>
            </a:extLst>
          </p:cNvPr>
          <p:cNvGrpSpPr/>
          <p:nvPr/>
        </p:nvGrpSpPr>
        <p:grpSpPr>
          <a:xfrm>
            <a:off x="242627" y="4538506"/>
            <a:ext cx="5705685" cy="551364"/>
            <a:chOff x="4773387" y="5013122"/>
            <a:chExt cx="5705685" cy="55136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642B97B-1274-423F-8AF7-C64474134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0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1" name="Picture 20" descr="A flat screen monitor&#10;&#10;Description automatically generated">
              <a:extLst>
                <a:ext uri="{FF2B5EF4-FFF2-40B4-BE49-F238E27FC236}">
                  <a16:creationId xmlns:a16="http://schemas.microsoft.com/office/drawing/2014/main" id="{756CA1F9-A5AC-4597-A4C8-B38A6E764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FB0E7-13B4-4B9C-98B7-201037A2988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603062B6-2A0B-4A49-B700-163CF12FB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B64781C9-ABA6-4E00-B534-73DD54365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BAB177-100E-4EC2-B86B-3462B5E24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51D8065E-3FE5-4823-A998-DB477819A64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66905-03A5-4BB8-AB08-D092051D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9</a:t>
            </a:r>
          </a:p>
        </p:txBody>
      </p:sp>
    </p:spTree>
    <p:extLst>
      <p:ext uri="{BB962C8B-B14F-4D97-AF65-F5344CB8AC3E}">
        <p14:creationId xmlns:p14="http://schemas.microsoft.com/office/powerpoint/2010/main" val="1563363700"/>
      </p:ext>
    </p:extLst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-211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1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9167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57C560C-69F9-473C-81C1-639854647FE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3039A76C-0704-4391-A04C-92C9B7844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5FA250EA-64FC-4CD9-A996-AD1D3957F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4DA65D85-A079-40EB-8691-02CB06F6DEA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C380D89-F3E7-4A8A-BD23-1A7631697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190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5AA0DCFB-E63A-4328-A9B3-D6FF299D392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5B5354-3560-4113-BBC6-3046CC741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20</a:t>
            </a:r>
          </a:p>
        </p:txBody>
      </p:sp>
    </p:spTree>
    <p:extLst>
      <p:ext uri="{BB962C8B-B14F-4D97-AF65-F5344CB8AC3E}">
        <p14:creationId xmlns:p14="http://schemas.microsoft.com/office/powerpoint/2010/main" val="1718754396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865"/>
              <a:gd name="adj2" fmla="val 2829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1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2012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06779B-E325-45EB-95A8-2847304ECF8A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684284F7-5407-4778-818E-69AC89E09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BAA8295F-96E9-4C97-A197-57E245E2D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CAB4605D-7555-423E-815F-6AA7E2E49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2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C35640-6BEC-469E-843D-5E9904060F2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4" action="ppaction://hlinksldjump"/>
              <a:extLst>
                <a:ext uri="{FF2B5EF4-FFF2-40B4-BE49-F238E27FC236}">
                  <a16:creationId xmlns:a16="http://schemas.microsoft.com/office/drawing/2014/main" id="{82C6A7C3-B535-48FC-82C6-04D729475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B7EDB0CA-9841-4F38-BA71-D25B7EF2E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FC8963EC-4CBE-42E5-99F1-A5FDD953261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28DE5A3-BF6C-4141-BC62-B3259A574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191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BB99ACEE-4500-425E-938B-56D4D1F4196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24AEC3-0BBD-4BE1-8524-80A1538BE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20</a:t>
            </a:r>
          </a:p>
        </p:txBody>
      </p:sp>
    </p:spTree>
    <p:extLst>
      <p:ext uri="{BB962C8B-B14F-4D97-AF65-F5344CB8AC3E}">
        <p14:creationId xmlns:p14="http://schemas.microsoft.com/office/powerpoint/2010/main" val="1454901849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0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7786"/>
              <a:gd name="adj2" fmla="val 6623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(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1) or (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3)</a:t>
            </a:r>
            <a:r>
              <a:rPr lang="en-US" altLang="en-US" sz="1800" dirty="0">
                <a:latin typeface="+mn-lt"/>
              </a:rPr>
              <a:t> 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4755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90A021-3D9E-427F-9BD6-1A6222097891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61B8044D-994A-4694-BE51-FED0B6451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0BAE1F13-FA7D-45AD-B698-BF2D41DC0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D0C7147-441A-4D43-9487-0DD3D1BBEAA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BA7546C5-EE6F-4902-9691-229A2AF990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AC2C49D7-E8FB-434D-ABEA-9CD3E42E44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8E0AB91C-14B2-4D43-BDED-56FA54F1E27B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74188EE-754C-45AC-941A-3B7384541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192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589E3D8A-76A7-4F89-B552-E6759FB337F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568985-DB97-4257-8556-E80742C75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20</a:t>
            </a:r>
          </a:p>
        </p:txBody>
      </p:sp>
    </p:spTree>
    <p:extLst>
      <p:ext uri="{BB962C8B-B14F-4D97-AF65-F5344CB8AC3E}">
        <p14:creationId xmlns:p14="http://schemas.microsoft.com/office/powerpoint/2010/main" val="2665146605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049"/>
              <a:gd name="adj2" fmla="val 160254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Add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0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 +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40140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BAC6BC1-FD6C-4449-9AC7-663DF1ED0610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377B3A6C-D341-471B-8C8C-3A0ACAD62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830B9505-6744-46D8-87E1-37BE4A9B5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04408F0-4AA8-4B02-AD00-E52F95348B17}"/>
              </a:ext>
            </a:extLst>
          </p:cNvPr>
          <p:cNvGrpSpPr/>
          <p:nvPr/>
        </p:nvGrpSpPr>
        <p:grpSpPr>
          <a:xfrm>
            <a:off x="347592" y="1436354"/>
            <a:ext cx="2868532" cy="409829"/>
            <a:chOff x="347592" y="1436354"/>
            <a:chExt cx="2868532" cy="40982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FB6253C-A9AB-4C0C-8B95-093C834E201E}"/>
                </a:ext>
              </a:extLst>
            </p:cNvPr>
            <p:cNvGrpSpPr/>
            <p:nvPr/>
          </p:nvGrpSpPr>
          <p:grpSpPr>
            <a:xfrm>
              <a:off x="347592" y="1436354"/>
              <a:ext cx="2868532" cy="409829"/>
              <a:chOff x="3164537" y="1210754"/>
              <a:chExt cx="2868532" cy="409829"/>
            </a:xfrm>
          </p:grpSpPr>
          <p:sp>
            <p:nvSpPr>
              <p:cNvPr id="28" name="Rectangle 8">
                <a:extLst>
                  <a:ext uri="{FF2B5EF4-FFF2-40B4-BE49-F238E27FC236}">
                    <a16:creationId xmlns:a16="http://schemas.microsoft.com/office/drawing/2014/main" id="{5173AA6E-E7B9-4E6E-87D2-4E44CE519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34" y="1210754"/>
                <a:ext cx="904335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29" name="Text Box 9">
                <a:extLst>
                  <a:ext uri="{FF2B5EF4-FFF2-40B4-BE49-F238E27FC236}">
                    <a16:creationId xmlns:a16="http://schemas.microsoft.com/office/drawing/2014/main" id="{2CCE67BD-FC00-4ACB-9EA7-9DBE257B68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64537" y="1220473"/>
                <a:ext cx="100796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sz="2000" dirty="0"/>
                  <a:t>sum → </a:t>
                </a:r>
              </a:p>
            </p:txBody>
          </p:sp>
        </p:grpSp>
        <p:sp>
          <p:nvSpPr>
            <p:cNvPr id="30" name="Rectangle 8">
              <a:extLst>
                <a:ext uri="{FF2B5EF4-FFF2-40B4-BE49-F238E27FC236}">
                  <a16:creationId xmlns:a16="http://schemas.microsoft.com/office/drawing/2014/main" id="{6B4598ED-5E35-4B2C-A7F9-7F2941B40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822" y="1438021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16C056D-ABC6-484A-ACFD-7DC4591031E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1" name="Picture 30">
              <a:hlinkClick r:id="rId4" action="ppaction://hlinksldjump"/>
              <a:extLst>
                <a:ext uri="{FF2B5EF4-FFF2-40B4-BE49-F238E27FC236}">
                  <a16:creationId xmlns:a16="http://schemas.microsoft.com/office/drawing/2014/main" id="{6F8E455A-76C1-4AED-A87E-80423A6AA1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2" name="Picture 31">
              <a:hlinkClick r:id="rId6" action="ppaction://hlinksldjump"/>
              <a:extLst>
                <a:ext uri="{FF2B5EF4-FFF2-40B4-BE49-F238E27FC236}">
                  <a16:creationId xmlns:a16="http://schemas.microsoft.com/office/drawing/2014/main" id="{2997FC09-8185-4D7B-A517-CD1FAE972B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33" name="Picture 32">
            <a:hlinkClick r:id="rId7" action="ppaction://hlinksldjump"/>
            <a:extLst>
              <a:ext uri="{FF2B5EF4-FFF2-40B4-BE49-F238E27FC236}">
                <a16:creationId xmlns:a16="http://schemas.microsoft.com/office/drawing/2014/main" id="{ABECDDE5-FFF9-4458-B518-D24BB2D4742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EF945E3E-E5B4-4AD7-899E-4D651F37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193</a:t>
            </a:fld>
            <a:endParaRPr lang="en-US"/>
          </a:p>
        </p:txBody>
      </p:sp>
      <p:sp>
        <p:nvSpPr>
          <p:cNvPr id="34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477DC6DA-B6C2-4DD5-8ACF-F45BD110D9D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A0D556-092A-4CAC-B04B-DEEFC7837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 of 20</a:t>
            </a:r>
          </a:p>
        </p:txBody>
      </p:sp>
    </p:spTree>
    <p:extLst>
      <p:ext uri="{BB962C8B-B14F-4D97-AF65-F5344CB8AC3E}">
        <p14:creationId xmlns:p14="http://schemas.microsoft.com/office/powerpoint/2010/main" val="3600448397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-211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2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9167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6A9CD2B-6EE5-4432-8410-B3868FF1C69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9BED023B-132B-4175-931A-BA8EC3444B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98ED798E-A05F-4AE0-87C6-874FDCC555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955A91C7-42BB-439A-B355-9417BA57C16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04132B0-D145-48B5-B0BA-A11D85C7D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194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6341137D-A753-4136-BC14-9E278ABC941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6072EA-FD6B-4EA0-94F3-7A1FCDB2A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11 of 20</a:t>
            </a:r>
          </a:p>
        </p:txBody>
      </p:sp>
    </p:spTree>
    <p:extLst>
      <p:ext uri="{BB962C8B-B14F-4D97-AF65-F5344CB8AC3E}">
        <p14:creationId xmlns:p14="http://schemas.microsoft.com/office/powerpoint/2010/main" val="1415430021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865"/>
              <a:gd name="adj2" fmla="val 2829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2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2012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06779B-E325-45EB-95A8-2847304ECF8A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684284F7-5407-4778-818E-69AC89E09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BAA8295F-96E9-4C97-A197-57E245E2D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CAB4605D-7555-423E-815F-6AA7E2E49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3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3F12279-B76C-4F40-A635-1C4EA8FF142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4" action="ppaction://hlinksldjump"/>
              <a:extLst>
                <a:ext uri="{FF2B5EF4-FFF2-40B4-BE49-F238E27FC236}">
                  <a16:creationId xmlns:a16="http://schemas.microsoft.com/office/drawing/2014/main" id="{E340F41A-3D5A-4F76-AF26-581E843B1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F8F4D862-1ECD-430D-800B-6ED8A6C4C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8205D009-EE97-424B-8D09-655DEF0D0F2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9409DA3-D538-4B5F-99EB-9D7923729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195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A14CFF57-277F-448B-BE3A-D436C874D62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4CEAE-C156-4A69-80A8-43CD7105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12 of 20</a:t>
            </a:r>
          </a:p>
        </p:txBody>
      </p:sp>
    </p:spTree>
    <p:extLst>
      <p:ext uri="{BB962C8B-B14F-4D97-AF65-F5344CB8AC3E}">
        <p14:creationId xmlns:p14="http://schemas.microsoft.com/office/powerpoint/2010/main" val="2766331709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7786"/>
              <a:gd name="adj2" fmla="val 6623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(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1) or (</a:t>
            </a: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b="1" dirty="0">
                <a:highlight>
                  <a:srgbClr val="FFFFCC"/>
                </a:highlight>
                <a:latin typeface="+mn-lt"/>
              </a:rPr>
              <a:t> == 3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)</a:t>
            </a:r>
            <a:r>
              <a:rPr lang="en-US" altLang="en-US" sz="1800" dirty="0">
                <a:latin typeface="+mn-lt"/>
              </a:rPr>
              <a:t> 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4755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90A021-3D9E-427F-9BD6-1A6222097891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61B8044D-994A-4694-BE51-FED0B6451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0BAE1F13-FA7D-45AD-B698-BF2D41DC0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13C39A-A410-4B30-94ED-17CECE86B41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A0804E40-A954-4A84-B582-8808C0869B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85E4F63E-7D4F-4DDE-B18C-BE222F360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1347A8F4-85D2-44D9-A0D4-8D4A19CDDA93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5421753-5521-4FAE-8697-1192D8E9B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196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D74E6210-60F1-485A-96B9-9949ED79F6A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D4EC1C-D156-4C7F-82B3-900758BC6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13 of 20</a:t>
            </a:r>
          </a:p>
        </p:txBody>
      </p:sp>
    </p:spTree>
    <p:extLst>
      <p:ext uri="{BB962C8B-B14F-4D97-AF65-F5344CB8AC3E}">
        <p14:creationId xmlns:p14="http://schemas.microsoft.com/office/powerpoint/2010/main" val="3435314699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049"/>
              <a:gd name="adj2" fmla="val 11901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1800" dirty="0">
                <a:latin typeface="+mn-lt"/>
              </a:rPr>
              <a:t>End the current iteration</a:t>
            </a:r>
            <a:endParaRPr lang="en-US" altLang="en-US" sz="1800" dirty="0">
              <a:latin typeface="+mn-lt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74984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24FE77-DDDC-4086-8460-EB3201F25BF8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5" name="Rectangle 8">
              <a:extLst>
                <a:ext uri="{FF2B5EF4-FFF2-40B4-BE49-F238E27FC236}">
                  <a16:creationId xmlns:a16="http://schemas.microsoft.com/office/drawing/2014/main" id="{3B2783AA-70B1-4E46-A4E2-1B1671164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4301AB1D-4A8D-437E-96E8-87411896A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1416D0-52C3-48CD-9615-436330AF627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DD4FECF8-9818-4087-A6A1-47DF29C24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8F486017-8D90-4005-8B2E-B9580A42B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3" name="Picture 22">
            <a:hlinkClick r:id="rId7" action="ppaction://hlinksldjump"/>
            <a:extLst>
              <a:ext uri="{FF2B5EF4-FFF2-40B4-BE49-F238E27FC236}">
                <a16:creationId xmlns:a16="http://schemas.microsoft.com/office/drawing/2014/main" id="{9E8CD54A-66B6-4637-993C-ECD19538C26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3336859-4F03-453C-B444-A3E3E329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197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EE7B2DD0-A2C8-4CBD-9BCB-A8937B12FA4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2EF055-B939-4B6F-A49D-EEA6D13E2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14 of 20</a:t>
            </a:r>
          </a:p>
        </p:txBody>
      </p:sp>
    </p:spTree>
    <p:extLst>
      <p:ext uri="{BB962C8B-B14F-4D97-AF65-F5344CB8AC3E}">
        <p14:creationId xmlns:p14="http://schemas.microsoft.com/office/powerpoint/2010/main" val="2607342394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-211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3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008000"/>
                </a:solidFill>
                <a:latin typeface="+mn-lt"/>
              </a:rPr>
              <a:t>True</a:t>
            </a:r>
            <a:endParaRPr lang="en-US" altLang="en-US" sz="1800" b="1" dirty="0">
              <a:solidFill>
                <a:srgbClr val="008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9167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86D3877-0BE2-48F9-95BB-CF134783D28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90ABA864-BF5F-4D6C-936A-B4FBE98B9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7A2CC557-3FFE-4DBA-8B25-EF4417AB25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8BB61625-A8D5-443B-91D2-63AE97A4C1A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64682B0-B519-4EB5-B023-6890B5A79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198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39488BF-A2A5-4563-99DE-9588A238DB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6B12612-FCB5-47B6-8148-A4573846F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15 of 20</a:t>
            </a:r>
          </a:p>
        </p:txBody>
      </p:sp>
    </p:spTree>
    <p:extLst>
      <p:ext uri="{BB962C8B-B14F-4D97-AF65-F5344CB8AC3E}">
        <p14:creationId xmlns:p14="http://schemas.microsoft.com/office/powerpoint/2010/main" val="1138545100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865"/>
              <a:gd name="adj2" fmla="val 2829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Increment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by </a:t>
            </a:r>
            <a:r>
              <a:rPr lang="en-US" altLang="en-US" sz="1800" b="1" dirty="0">
                <a:latin typeface="+mn-lt"/>
              </a:rPr>
              <a:t>1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3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+ 1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2012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C06779B-E325-45EB-95A8-2847304ECF8A}"/>
              </a:ext>
            </a:extLst>
          </p:cNvPr>
          <p:cNvGrpSpPr/>
          <p:nvPr/>
        </p:nvGrpSpPr>
        <p:grpSpPr>
          <a:xfrm>
            <a:off x="3480049" y="1446073"/>
            <a:ext cx="3247933" cy="403600"/>
            <a:chOff x="2821913" y="1216983"/>
            <a:chExt cx="3247933" cy="403600"/>
          </a:xfrm>
        </p:grpSpPr>
        <p:sp>
          <p:nvSpPr>
            <p:cNvPr id="19" name="Rectangle 8">
              <a:extLst>
                <a:ext uri="{FF2B5EF4-FFF2-40B4-BE49-F238E27FC236}">
                  <a16:creationId xmlns:a16="http://schemas.microsoft.com/office/drawing/2014/main" id="{684284F7-5407-4778-818E-69AC89E09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</a:p>
          </p:txBody>
        </p:sp>
        <p:sp>
          <p:nvSpPr>
            <p:cNvPr id="20" name="Text Box 9">
              <a:extLst>
                <a:ext uri="{FF2B5EF4-FFF2-40B4-BE49-F238E27FC236}">
                  <a16:creationId xmlns:a16="http://schemas.microsoft.com/office/drawing/2014/main" id="{BAA8295F-96E9-4C97-A197-57E245E2D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  <p:sp>
          <p:nvSpPr>
            <p:cNvPr id="21" name="Rectangle 8">
              <a:extLst>
                <a:ext uri="{FF2B5EF4-FFF2-40B4-BE49-F238E27FC236}">
                  <a16:creationId xmlns:a16="http://schemas.microsoft.com/office/drawing/2014/main" id="{CAB4605D-7555-423E-815F-6AA7E2E49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5511" y="122047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4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2C87A3A-CE28-453E-AEC7-F277B8508FD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4" action="ppaction://hlinksldjump"/>
              <a:extLst>
                <a:ext uri="{FF2B5EF4-FFF2-40B4-BE49-F238E27FC236}">
                  <a16:creationId xmlns:a16="http://schemas.microsoft.com/office/drawing/2014/main" id="{6E07C9D0-13A6-483D-BC06-BA941A7A6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D2055015-F4A4-48F7-84C1-AC69A0510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7F36C167-EF40-4D84-83B0-44A35DE7E990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8D9479D5-4B83-4996-9277-5357A1D09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199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EF002A1D-541F-42FB-B9D9-E65C92765BC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EB7F9-9F26-415D-82CF-280A5D8F70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16 of 20</a:t>
            </a:r>
          </a:p>
        </p:txBody>
      </p:sp>
    </p:spTree>
    <p:extLst>
      <p:ext uri="{BB962C8B-B14F-4D97-AF65-F5344CB8AC3E}">
        <p14:creationId xmlns:p14="http://schemas.microsoft.com/office/powerpoint/2010/main" val="3294654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6F8C83D-EAAE-4036-8AE0-657CB9C41528}"/>
              </a:ext>
            </a:extLst>
          </p:cNvPr>
          <p:cNvGrpSpPr/>
          <p:nvPr/>
        </p:nvGrpSpPr>
        <p:grpSpPr>
          <a:xfrm>
            <a:off x="609600" y="1597814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C8F4039-5E29-44DF-B98E-1BB70CB1010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6B1CA9FD-CE88-4D2F-B816-240356B8BD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4C09549-4840-45A6-8074-034A8D7D2544}"/>
              </a:ext>
            </a:extLst>
          </p:cNvPr>
          <p:cNvGrpSpPr/>
          <p:nvPr/>
        </p:nvGrpSpPr>
        <p:grpSpPr>
          <a:xfrm>
            <a:off x="609600" y="2128013"/>
            <a:ext cx="8388095" cy="413819"/>
            <a:chOff x="609599" y="1589109"/>
            <a:chExt cx="8388095" cy="413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BE9BD33-AADD-4C3C-85DF-CF00C2781A8B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3" name="Picture 12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733B30E8-08CA-4AFE-9688-521FD006F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76A6229-F1F8-4C9C-A68D-C19EA4B8E4BE}"/>
              </a:ext>
            </a:extLst>
          </p:cNvPr>
          <p:cNvGrpSpPr/>
          <p:nvPr/>
        </p:nvGrpSpPr>
        <p:grpSpPr>
          <a:xfrm>
            <a:off x="609600" y="2669787"/>
            <a:ext cx="8388095" cy="413819"/>
            <a:chOff x="609599" y="1589109"/>
            <a:chExt cx="838809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25ABB39-6189-4AB5-851A-45F57347781A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6" name="Picture 15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BFE53DE9-0973-4DEA-958C-BB32CCDEB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63A6CCE-F82F-4421-9419-7CDD48F626CB}"/>
              </a:ext>
            </a:extLst>
          </p:cNvPr>
          <p:cNvGrpSpPr/>
          <p:nvPr/>
        </p:nvGrpSpPr>
        <p:grpSpPr>
          <a:xfrm>
            <a:off x="609600" y="3199987"/>
            <a:ext cx="8388095" cy="413819"/>
            <a:chOff x="609599" y="1589109"/>
            <a:chExt cx="8388095" cy="4138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982345-4A4C-46CE-9E50-3B99A6CF8773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9" name="Picture 18" descr="A close up of a sign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4A2C8F04-732F-4F12-A6A2-6E155671F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7A4F699-6854-406E-A8CC-46612BA78522}"/>
              </a:ext>
            </a:extLst>
          </p:cNvPr>
          <p:cNvGrpSpPr/>
          <p:nvPr/>
        </p:nvGrpSpPr>
        <p:grpSpPr>
          <a:xfrm>
            <a:off x="609600" y="3729688"/>
            <a:ext cx="8388095" cy="413819"/>
            <a:chOff x="609599" y="1589109"/>
            <a:chExt cx="8388095" cy="41381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3456BBB-703F-48A6-A23E-7E3823872F1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2" name="Picture 21" descr="A close up of a sign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26AF6079-7B1D-49C3-9015-6A2B202D6B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9567C52-8832-4BFB-9E1C-E9BF0119BB81}"/>
              </a:ext>
            </a:extLst>
          </p:cNvPr>
          <p:cNvGrpSpPr/>
          <p:nvPr/>
        </p:nvGrpSpPr>
        <p:grpSpPr>
          <a:xfrm>
            <a:off x="609600" y="4268784"/>
            <a:ext cx="8388095" cy="413819"/>
            <a:chOff x="609599" y="1589109"/>
            <a:chExt cx="8388095" cy="41381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315F08-C4E3-4ABA-B329-A930AA2C75D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5" name="Picture 24" descr="A close up of a sign&#10;&#10;Description automatically generated">
              <a:hlinkClick r:id="rId8"/>
              <a:extLst>
                <a:ext uri="{FF2B5EF4-FFF2-40B4-BE49-F238E27FC236}">
                  <a16:creationId xmlns:a16="http://schemas.microsoft.com/office/drawing/2014/main" id="{CFE3A6FA-9541-4F1C-9F30-BD40E618D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EC677D6-C1A1-454C-8E23-73CF0242DA77}"/>
              </a:ext>
            </a:extLst>
          </p:cNvPr>
          <p:cNvGrpSpPr/>
          <p:nvPr/>
        </p:nvGrpSpPr>
        <p:grpSpPr>
          <a:xfrm>
            <a:off x="609600" y="4804107"/>
            <a:ext cx="8388095" cy="413819"/>
            <a:chOff x="609599" y="1589109"/>
            <a:chExt cx="8388095" cy="4138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47CD3C8-30D3-4B3F-9C1A-47D7209C552A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8" name="Picture 27" descr="A close up of a sign&#10;&#10;Description automatically generated">
              <a:hlinkClick r:id="rId9"/>
              <a:extLst>
                <a:ext uri="{FF2B5EF4-FFF2-40B4-BE49-F238E27FC236}">
                  <a16:creationId xmlns:a16="http://schemas.microsoft.com/office/drawing/2014/main" id="{11F0ABE6-0B23-4326-9BDA-530B1A5FC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9E330B0-FBB5-4DFD-ACDE-0BCAF019D99F}"/>
              </a:ext>
            </a:extLst>
          </p:cNvPr>
          <p:cNvGrpSpPr/>
          <p:nvPr/>
        </p:nvGrpSpPr>
        <p:grpSpPr>
          <a:xfrm>
            <a:off x="609600" y="5340027"/>
            <a:ext cx="8388095" cy="413819"/>
            <a:chOff x="609599" y="1589109"/>
            <a:chExt cx="8388095" cy="41381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ACEA49D-6546-48BA-BE21-4C04036D0558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1" name="Picture 30" descr="A close up of a sign&#10;&#10;Description automatically generated">
              <a:hlinkClick r:id="rId10"/>
              <a:extLst>
                <a:ext uri="{FF2B5EF4-FFF2-40B4-BE49-F238E27FC236}">
                  <a16:creationId xmlns:a16="http://schemas.microsoft.com/office/drawing/2014/main" id="{CCE0DB08-169F-422F-A447-28DE8EB1F2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36593E9A-5956-46E2-A551-B9D211A7B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03759-B1A7-4A74-952D-5D2DB895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hlinkClick r:id="rId11" action="ppaction://hlinksldjump"/>
              </a:rPr>
              <a:t>5.1. Motivations</a:t>
            </a:r>
            <a:endParaRPr lang="en-US" dirty="0"/>
          </a:p>
          <a:p>
            <a:pPr algn="l"/>
            <a:r>
              <a:rPr lang="en-US" dirty="0">
                <a:hlinkClick r:id="rId12" action="ppaction://hlinksldjump"/>
              </a:rPr>
              <a:t>5.2. The while Loop</a:t>
            </a:r>
            <a:endParaRPr lang="en-US" dirty="0"/>
          </a:p>
          <a:p>
            <a:pPr algn="l"/>
            <a:r>
              <a:rPr lang="en-US" dirty="0">
                <a:solidFill>
                  <a:srgbClr val="6B9F25"/>
                </a:solidFill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5.3. The for Loop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hlinkClick r:id="rId14" action="ppaction://hlinksldjump"/>
              </a:rPr>
              <a:t>5.4. Nested Loops</a:t>
            </a:r>
            <a:endParaRPr lang="en-US" dirty="0"/>
          </a:p>
          <a:p>
            <a:pPr algn="l"/>
            <a:r>
              <a:rPr lang="en-US" dirty="0">
                <a:hlinkClick r:id="rId15" action="ppaction://hlinksldjump"/>
              </a:rPr>
              <a:t>5.5. Minimizing Numerical Errors</a:t>
            </a:r>
            <a:endParaRPr lang="en-US" dirty="0"/>
          </a:p>
          <a:p>
            <a:pPr algn="l"/>
            <a:r>
              <a:rPr lang="en-US" dirty="0">
                <a:hlinkClick r:id="rId16" action="ppaction://hlinksldjump"/>
              </a:rPr>
              <a:t>5.6. Case Studies</a:t>
            </a:r>
            <a:endParaRPr lang="en-US" dirty="0"/>
          </a:p>
          <a:p>
            <a:pPr algn="l"/>
            <a:r>
              <a:rPr lang="en-US" dirty="0">
                <a:solidFill>
                  <a:srgbClr val="6B9F25"/>
                </a:solidFill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5.7. Keywords break and continue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hlinkClick r:id="rId18" action="ppaction://hlinksldjump"/>
              </a:rPr>
              <a:t>5.8. Case Study: Displaying Prime Numbers</a:t>
            </a:r>
            <a:endParaRPr lang="en-US" dirty="0"/>
          </a:p>
          <a:p>
            <a:pPr algn="l"/>
            <a:endParaRPr lang="en-US" dirty="0"/>
          </a:p>
          <a:p>
            <a:pPr algn="l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315959-8315-4673-A99A-2E466AF7A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</a:t>
            </a:fld>
            <a:endParaRPr lang="en-US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BC6155D2-5BB5-472F-954E-D4C1E2B83DD6}"/>
              </a:ext>
            </a:extLst>
          </p:cNvPr>
          <p:cNvSpPr txBox="1">
            <a:spLocks/>
          </p:cNvSpPr>
          <p:nvPr/>
        </p:nvSpPr>
        <p:spPr>
          <a:xfrm>
            <a:off x="3171825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Programs</a:t>
            </a:r>
            <a:r>
              <a:rPr lang="en-US" dirty="0"/>
              <a:t> 	</a:t>
            </a:r>
            <a:r>
              <a:rPr lang="en-US" dirty="0"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Check Points </a:t>
            </a:r>
            <a:r>
              <a:rPr lang="en-US" dirty="0"/>
              <a:t>	     </a:t>
            </a:r>
            <a:r>
              <a:rPr lang="en-US" dirty="0"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Labs</a:t>
            </a:r>
            <a:r>
              <a:rPr lang="en-US" dirty="0">
                <a:hlinkClick r:id="rId20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30593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0A8CD5-571D-467B-88D0-A71F1CE91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40CAD7-BEE3-4395-B4F3-7E4BEFA54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1788661"/>
            <a:chOff x="242627" y="2052457"/>
            <a:chExt cx="8666677" cy="1788661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74902"/>
                <a:gd name="adj2" fmla="val 23467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Print 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D9ECFF"/>
                  </a:highlight>
                  <a:latin typeface="+mn-lt"/>
                </a:rPr>
                <a:t>Programming is fun!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2627" y="348951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CF55D5-FF3A-48C3-B6E2-A652391BF131}"/>
              </a:ext>
            </a:extLst>
          </p:cNvPr>
          <p:cNvGrpSpPr/>
          <p:nvPr/>
        </p:nvGrpSpPr>
        <p:grpSpPr>
          <a:xfrm>
            <a:off x="242627" y="4460246"/>
            <a:ext cx="5705685" cy="707886"/>
            <a:chOff x="4773387" y="4934862"/>
            <a:chExt cx="5705685" cy="7078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49EE98-71CE-4E91-B46D-854C11B97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2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  <a:endPara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3DA0EB26-810B-4C62-AAAB-88BADE6AD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FF96D5B-A9CC-4796-96FA-2230EB37CE4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6" action="ppaction://hlinksldjump"/>
              <a:extLst>
                <a:ext uri="{FF2B5EF4-FFF2-40B4-BE49-F238E27FC236}">
                  <a16:creationId xmlns:a16="http://schemas.microsoft.com/office/drawing/2014/main" id="{DF2F22FA-2FDA-4FC9-91C2-B51681CEA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90CEEABF-1589-4B7B-81F3-E7BE3C4C8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BEBE1B7-2593-4135-AD2B-280F241D1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7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6A23EE92-3E4A-4194-ACCA-0A33A42942A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A8F060-8066-422F-A263-F2C7637A8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9</a:t>
            </a:r>
          </a:p>
        </p:txBody>
      </p:sp>
    </p:spTree>
    <p:extLst>
      <p:ext uri="{BB962C8B-B14F-4D97-AF65-F5344CB8AC3E}">
        <p14:creationId xmlns:p14="http://schemas.microsoft.com/office/powerpoint/2010/main" val="2406578887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77786"/>
              <a:gd name="adj2" fmla="val 66233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(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4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1) or ( </a:t>
            </a:r>
            <a:r>
              <a:rPr lang="en-US" altLang="en-US" sz="1800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4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 == 3)</a:t>
            </a:r>
            <a:r>
              <a:rPr lang="en-US" altLang="en-US" sz="1800" dirty="0">
                <a:latin typeface="+mn-lt"/>
              </a:rPr>
              <a:t> 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34755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90A021-3D9E-427F-9BD6-1A6222097891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61B8044D-994A-4694-BE51-FED0B6451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4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0BAE1F13-FA7D-45AD-B698-BF2D41DC0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5A3E37-315A-43E8-8276-DFF31FC1BF4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38EAF0CA-DF08-4CDE-AEC8-EB18802E6BD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B2D27EB2-0858-4FCD-8EDB-7E3380C2FB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0FCBE2EE-C1E5-4C30-B9B3-0D7068BD2F0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D7745D7-903B-4A2E-8CB7-964C5497D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200</a:t>
            </a:fld>
            <a:endParaRPr lang="en-US"/>
          </a:p>
        </p:txBody>
      </p:sp>
      <p:sp>
        <p:nvSpPr>
          <p:cNvPr id="29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9D5A209-0A4B-4FDF-80E4-FA5827B4E4A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919589-8D9B-46F6-A200-AA8E039D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17 of 20</a:t>
            </a:r>
          </a:p>
        </p:txBody>
      </p:sp>
    </p:spTree>
    <p:extLst>
      <p:ext uri="{BB962C8B-B14F-4D97-AF65-F5344CB8AC3E}">
        <p14:creationId xmlns:p14="http://schemas.microsoft.com/office/powerpoint/2010/main" val="978102613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1049"/>
              <a:gd name="adj2" fmla="val 160254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Add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number</a:t>
            </a:r>
            <a:r>
              <a:rPr lang="en-US" altLang="en-US" sz="1800" dirty="0"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sum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=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2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 +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40140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BAC6BC1-FD6C-4449-9AC7-663DF1ED0610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377B3A6C-D341-471B-8C8C-3A0ACAD62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4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830B9505-6744-46D8-87E1-37BE4A9B5F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04408F0-4AA8-4B02-AD00-E52F95348B17}"/>
              </a:ext>
            </a:extLst>
          </p:cNvPr>
          <p:cNvGrpSpPr/>
          <p:nvPr/>
        </p:nvGrpSpPr>
        <p:grpSpPr>
          <a:xfrm>
            <a:off x="347592" y="1436354"/>
            <a:ext cx="2868532" cy="409829"/>
            <a:chOff x="347592" y="1436354"/>
            <a:chExt cx="2868532" cy="40982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FB6253C-A9AB-4C0C-8B95-093C834E201E}"/>
                </a:ext>
              </a:extLst>
            </p:cNvPr>
            <p:cNvGrpSpPr/>
            <p:nvPr/>
          </p:nvGrpSpPr>
          <p:grpSpPr>
            <a:xfrm>
              <a:off x="347592" y="1436354"/>
              <a:ext cx="2868532" cy="409829"/>
              <a:chOff x="3164537" y="1210754"/>
              <a:chExt cx="2868532" cy="409829"/>
            </a:xfrm>
          </p:grpSpPr>
          <p:sp>
            <p:nvSpPr>
              <p:cNvPr id="28" name="Rectangle 8">
                <a:extLst>
                  <a:ext uri="{FF2B5EF4-FFF2-40B4-BE49-F238E27FC236}">
                    <a16:creationId xmlns:a16="http://schemas.microsoft.com/office/drawing/2014/main" id="{5173AA6E-E7B9-4E6E-87D2-4E44CE519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8734" y="1210754"/>
                <a:ext cx="904335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FF0000"/>
                    </a:solidFill>
                  </a:rPr>
                  <a:t>6</a:t>
                </a:r>
              </a:p>
            </p:txBody>
          </p:sp>
          <p:sp>
            <p:nvSpPr>
              <p:cNvPr id="29" name="Text Box 9">
                <a:extLst>
                  <a:ext uri="{FF2B5EF4-FFF2-40B4-BE49-F238E27FC236}">
                    <a16:creationId xmlns:a16="http://schemas.microsoft.com/office/drawing/2014/main" id="{2CCE67BD-FC00-4ACB-9EA7-9DBE257B68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64537" y="1220473"/>
                <a:ext cx="100796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sz="2000" dirty="0"/>
                  <a:t>sum → </a:t>
                </a:r>
              </a:p>
            </p:txBody>
          </p:sp>
        </p:grpSp>
        <p:sp>
          <p:nvSpPr>
            <p:cNvPr id="30" name="Rectangle 8">
              <a:extLst>
                <a:ext uri="{FF2B5EF4-FFF2-40B4-BE49-F238E27FC236}">
                  <a16:creationId xmlns:a16="http://schemas.microsoft.com/office/drawing/2014/main" id="{6B4598ED-5E35-4B2C-A7F9-7F2941B40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3822" y="1438021"/>
              <a:ext cx="904335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EEB3B9-6DA2-4FCE-A4AF-5838F639D37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1" name="Picture 30">
              <a:hlinkClick r:id="rId4" action="ppaction://hlinksldjump"/>
              <a:extLst>
                <a:ext uri="{FF2B5EF4-FFF2-40B4-BE49-F238E27FC236}">
                  <a16:creationId xmlns:a16="http://schemas.microsoft.com/office/drawing/2014/main" id="{8D5406D9-F994-4FBB-9798-71B06E354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2" name="Picture 31">
              <a:hlinkClick r:id="rId6" action="ppaction://hlinksldjump"/>
              <a:extLst>
                <a:ext uri="{FF2B5EF4-FFF2-40B4-BE49-F238E27FC236}">
                  <a16:creationId xmlns:a16="http://schemas.microsoft.com/office/drawing/2014/main" id="{E535E57D-8399-47BC-AB5D-BAE261C84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33" name="Picture 32">
            <a:hlinkClick r:id="rId7" action="ppaction://hlinksldjump"/>
            <a:extLst>
              <a:ext uri="{FF2B5EF4-FFF2-40B4-BE49-F238E27FC236}">
                <a16:creationId xmlns:a16="http://schemas.microsoft.com/office/drawing/2014/main" id="{8EB2BDB4-B363-4568-B5DA-D64C8B5CC6A8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8287307-E983-4641-B840-9D68A8183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201</a:t>
            </a:fld>
            <a:endParaRPr lang="en-US"/>
          </a:p>
        </p:txBody>
      </p:sp>
      <p:sp>
        <p:nvSpPr>
          <p:cNvPr id="34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185BA382-840F-4FAC-8A4F-E30BE1F5A5C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CF1D69-7485-4527-AE96-1577112E4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18 of 20</a:t>
            </a:r>
          </a:p>
        </p:txBody>
      </p:sp>
    </p:spTree>
    <p:extLst>
      <p:ext uri="{BB962C8B-B14F-4D97-AF65-F5344CB8AC3E}">
        <p14:creationId xmlns:p14="http://schemas.microsoft.com/office/powerpoint/2010/main" val="3865224651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-21190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dirty="0">
                <a:solidFill>
                  <a:srgbClr val="0070C0"/>
                </a:solidFill>
                <a:highlight>
                  <a:srgbClr val="FFFFCC"/>
                </a:highlight>
                <a:latin typeface="+mn-lt"/>
              </a:rPr>
              <a:t>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 &lt; 4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is 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False</a:t>
            </a:r>
            <a:endParaRPr lang="en-US" altLang="en-US" sz="1800" b="1" dirty="0">
              <a:solidFill>
                <a:srgbClr val="FF000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4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291672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9D0A6EA-0135-4842-BC59-E7B1E3E009B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84256112-77C3-4F27-9E22-2E280B554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1E08E372-EECF-4E8D-902D-9520EB2EEA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96DA6CCD-2FFD-4413-BD55-6B1AA0A61B79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A7A80B8-5819-4D79-AE8F-D82D351F9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202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9716BF5B-6553-47D9-A7AE-EC585B0D4B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0C573B-8123-4C20-AFA3-01F4B2722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19 of 20</a:t>
            </a:r>
          </a:p>
        </p:txBody>
      </p:sp>
    </p:spTree>
    <p:extLst>
      <p:ext uri="{BB962C8B-B14F-4D97-AF65-F5344CB8AC3E}">
        <p14:creationId xmlns:p14="http://schemas.microsoft.com/office/powerpoint/2010/main" val="763391895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71F56-70D6-432D-A7D6-4DA9C70A26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continue Statement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7CDD89A-200A-478E-9FA4-102D9A698220}"/>
              </a:ext>
            </a:extLst>
          </p:cNvPr>
          <p:cNvGrpSpPr/>
          <p:nvPr/>
        </p:nvGrpSpPr>
        <p:grpSpPr>
          <a:xfrm>
            <a:off x="249936" y="2054136"/>
            <a:ext cx="5705685" cy="2864094"/>
            <a:chOff x="150828" y="1612249"/>
            <a:chExt cx="4950789" cy="95552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322B5E6-B9D3-4427-BAB8-8F3F60CB5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744" y="1612249"/>
              <a:ext cx="4457873" cy="9555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5231D82-95A6-4355-8787-CEA09C0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828" y="1612249"/>
              <a:ext cx="492917" cy="9555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1A5F328-38F0-4652-A794-1363236973C1}"/>
              </a:ext>
            </a:extLst>
          </p:cNvPr>
          <p:cNvGrpSpPr/>
          <p:nvPr/>
        </p:nvGrpSpPr>
        <p:grpSpPr>
          <a:xfrm>
            <a:off x="249936" y="5288510"/>
            <a:ext cx="5705685" cy="551364"/>
            <a:chOff x="4773387" y="5013122"/>
            <a:chExt cx="5705685" cy="55136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FF97A1-ED44-4293-AD38-05E58933B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6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2575DD93-15E4-4CB8-B18A-751C2A923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9A509B-0056-4344-BE7C-B18D4274B543}"/>
              </a:ext>
            </a:extLst>
          </p:cNvPr>
          <p:cNvGrpSpPr/>
          <p:nvPr/>
        </p:nvGrpSpPr>
        <p:grpSpPr>
          <a:xfrm>
            <a:off x="347592" y="1442583"/>
            <a:ext cx="1912303" cy="403600"/>
            <a:chOff x="3164537" y="1216983"/>
            <a:chExt cx="1912303" cy="403600"/>
          </a:xfrm>
        </p:grpSpPr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F3F4279B-CA34-469F-B4BE-9D6308F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6</a:t>
              </a:r>
            </a:p>
          </p:txBody>
        </p:sp>
        <p:sp>
          <p:nvSpPr>
            <p:cNvPr id="13" name="Text Box 9">
              <a:extLst>
                <a:ext uri="{FF2B5EF4-FFF2-40B4-BE49-F238E27FC236}">
                  <a16:creationId xmlns:a16="http://schemas.microsoft.com/office/drawing/2014/main" id="{8023D369-7410-45F3-A74A-DA9ED9FC47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64537" y="1220473"/>
              <a:ext cx="100796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sum → </a:t>
              </a:r>
            </a:p>
          </p:txBody>
        </p:sp>
      </p:grpSp>
      <p:sp>
        <p:nvSpPr>
          <p:cNvPr id="22" name="AutoShape 5">
            <a:extLst>
              <a:ext uri="{FF2B5EF4-FFF2-40B4-BE49-F238E27FC236}">
                <a16:creationId xmlns:a16="http://schemas.microsoft.com/office/drawing/2014/main" id="{F4F2490A-D9C1-491F-8C4F-8E57B0E7D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8516" y="2892057"/>
            <a:ext cx="2490788" cy="615950"/>
          </a:xfrm>
          <a:prstGeom prst="wedgeRoundRectCallout">
            <a:avLst>
              <a:gd name="adj1" fmla="val -83089"/>
              <a:gd name="adj2" fmla="val 250975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+mn-lt"/>
              </a:rPr>
              <a:t>Print </a:t>
            </a:r>
            <a:r>
              <a:rPr lang="en-US" altLang="en-US" sz="1800" dirty="0">
                <a:highlight>
                  <a:srgbClr val="FFFFCC"/>
                </a:highlight>
                <a:latin typeface="+mn-lt"/>
              </a:rPr>
              <a:t>“The sum is 6”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74B8A86-24C6-479F-9568-FBD08FEFDB92}"/>
              </a:ext>
            </a:extLst>
          </p:cNvPr>
          <p:cNvGrpSpPr/>
          <p:nvPr/>
        </p:nvGrpSpPr>
        <p:grpSpPr>
          <a:xfrm>
            <a:off x="3480049" y="1446073"/>
            <a:ext cx="2254927" cy="403600"/>
            <a:chOff x="2821913" y="1216983"/>
            <a:chExt cx="2254927" cy="403600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D0E4E2B7-8681-43FC-9C2E-87268C7CF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0000FF"/>
                  </a:solidFill>
                </a:rPr>
                <a:t>4</a:t>
              </a:r>
            </a:p>
          </p:txBody>
        </p:sp>
        <p:sp>
          <p:nvSpPr>
            <p:cNvPr id="25" name="Text Box 9">
              <a:extLst>
                <a:ext uri="{FF2B5EF4-FFF2-40B4-BE49-F238E27FC236}">
                  <a16:creationId xmlns:a16="http://schemas.microsoft.com/office/drawing/2014/main" id="{EE4D2A16-7673-41CD-959C-913B926E0C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21913" y="1220473"/>
              <a:ext cx="1350592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number → 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6C3A921-230A-45F2-B575-8C56D01E8C0C}"/>
              </a:ext>
            </a:extLst>
          </p:cNvPr>
          <p:cNvSpPr/>
          <p:nvPr/>
        </p:nvSpPr>
        <p:spPr>
          <a:xfrm>
            <a:off x="249936" y="4572805"/>
            <a:ext cx="5573711" cy="288756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8F1A664-E640-49EF-9D80-B26DD37FBEF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0" name="Picture 19">
              <a:hlinkClick r:id="rId4" action="ppaction://hlinksldjump"/>
              <a:extLst>
                <a:ext uri="{FF2B5EF4-FFF2-40B4-BE49-F238E27FC236}">
                  <a16:creationId xmlns:a16="http://schemas.microsoft.com/office/drawing/2014/main" id="{B452A6BE-56B6-4AB3-A9E0-03204A2A7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5311DF9E-AB71-428D-83C0-28A7DE37F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pic>
        <p:nvPicPr>
          <p:cNvPr id="27" name="Picture 26">
            <a:hlinkClick r:id="rId7" action="ppaction://hlinksldjump"/>
            <a:extLst>
              <a:ext uri="{FF2B5EF4-FFF2-40B4-BE49-F238E27FC236}">
                <a16:creationId xmlns:a16="http://schemas.microsoft.com/office/drawing/2014/main" id="{ABE9BD26-8D0B-4A5E-BFDA-60EA612609B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CBD0C66-EC2B-4EE9-B1D5-4C58476F8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203</a:t>
            </a:fld>
            <a:endParaRPr lang="en-US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C098E167-5132-4F89-A03C-2124205BE36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BEB445-EAE9-4E6E-B066-988509B2A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20 of 20</a:t>
            </a:r>
          </a:p>
        </p:txBody>
      </p:sp>
    </p:spTree>
    <p:extLst>
      <p:ext uri="{BB962C8B-B14F-4D97-AF65-F5344CB8AC3E}">
        <p14:creationId xmlns:p14="http://schemas.microsoft.com/office/powerpoint/2010/main" val="1957637328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D68D-4419-426A-8FA2-2A450C35B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break or continue?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4B060-D06E-4A19-A266-6531255AE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</a:t>
            </a:r>
            <a:r>
              <a:rPr lang="en-US" dirty="0">
                <a:solidFill>
                  <a:schemeClr val="accent2"/>
                </a:solidFill>
              </a:rPr>
              <a:t>always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write</a:t>
            </a:r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program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using</a:t>
            </a:r>
            <a:r>
              <a:rPr lang="en-US" dirty="0"/>
              <a:t>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or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in a loop.</a:t>
            </a:r>
          </a:p>
          <a:p>
            <a:r>
              <a:rPr lang="en-US" dirty="0"/>
              <a:t>In general, it is </a:t>
            </a:r>
            <a:r>
              <a:rPr lang="en-US" dirty="0">
                <a:solidFill>
                  <a:schemeClr val="accent2"/>
                </a:solidFill>
              </a:rPr>
              <a:t>appropriate</a:t>
            </a:r>
            <a:r>
              <a:rPr lang="en-US" dirty="0"/>
              <a:t> to use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if their use simplifies coding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makes programs easy to read</a:t>
            </a:r>
            <a:r>
              <a:rPr lang="en-US" dirty="0"/>
              <a:t>.</a:t>
            </a:r>
          </a:p>
          <a:p>
            <a:r>
              <a:rPr lang="en-US" dirty="0"/>
              <a:t>Suppose you need to </a:t>
            </a:r>
            <a:r>
              <a:rPr lang="en-US" dirty="0">
                <a:solidFill>
                  <a:schemeClr val="accent2"/>
                </a:solidFill>
              </a:rPr>
              <a:t>write a program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find the smallest factor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other than </a:t>
            </a:r>
            <a:r>
              <a:rPr lang="en-US" b="1" dirty="0">
                <a:solidFill>
                  <a:schemeClr val="accent2"/>
                </a:solidFill>
              </a:rPr>
              <a:t>1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/>
              <a:t>for an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</a:t>
            </a:r>
            <a:r>
              <a:rPr lang="en-US" dirty="0"/>
              <a:t> (assume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</a:t>
            </a:r>
            <a:r>
              <a:rPr lang="en-US" dirty="0">
                <a:highlight>
                  <a:srgbClr val="FFFFCC"/>
                </a:highlight>
              </a:rPr>
              <a:t> &gt;= 2</a:t>
            </a:r>
            <a:r>
              <a:rPr lang="en-US" dirty="0"/>
              <a:t>). </a:t>
            </a:r>
          </a:p>
          <a:p>
            <a:pPr lvl="1"/>
            <a:r>
              <a:rPr lang="en-US" dirty="0"/>
              <a:t>You can write a </a:t>
            </a:r>
            <a:r>
              <a:rPr lang="en-US" dirty="0">
                <a:solidFill>
                  <a:schemeClr val="accent2"/>
                </a:solidFill>
              </a:rPr>
              <a:t>simple code using</a:t>
            </a:r>
            <a:r>
              <a:rPr lang="en-US" dirty="0"/>
              <a:t> the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 as follows: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CF1BF3-7A26-4CC5-995A-A8A4ADD61BDB}"/>
              </a:ext>
            </a:extLst>
          </p:cNvPr>
          <p:cNvGrpSpPr/>
          <p:nvPr/>
        </p:nvGrpSpPr>
        <p:grpSpPr>
          <a:xfrm>
            <a:off x="146303" y="4506405"/>
            <a:ext cx="8851392" cy="1803220"/>
            <a:chOff x="160238" y="3025440"/>
            <a:chExt cx="8851392" cy="224038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6D72EC-CDC3-472D-A809-124E82763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40"/>
              <a:ext cx="8403807" cy="22403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&gt;= 2: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factor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factor &lt;= n: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% factor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factor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smallest factor other than 1 for"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factor)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4DE9B9-504E-4D7D-8026-3F09FFB16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2403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A5284C7E-DDCF-4F4A-918E-B94B13966D5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B86BC-DF61-4435-83CA-17BD0D001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204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22160E1C-53C7-4E7A-8E37-896DB75BF6F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3491092636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76853-9C3B-453A-8FF4-D3554C479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Factors of a Number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3F6398-F533-4E4D-AEC1-F77D9A44C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C631C2-DF7D-49DB-92B4-58DFDA8882DB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The factors of a number are the </a:t>
            </a:r>
            <a:r>
              <a:rPr lang="en-US" dirty="0">
                <a:solidFill>
                  <a:schemeClr val="accent2"/>
                </a:solidFill>
              </a:rPr>
              <a:t>numbers</a:t>
            </a:r>
            <a:r>
              <a:rPr lang="en-US" dirty="0"/>
              <a:t> that </a:t>
            </a:r>
            <a:r>
              <a:rPr lang="en-US" dirty="0">
                <a:solidFill>
                  <a:schemeClr val="accent2"/>
                </a:solidFill>
              </a:rPr>
              <a:t>divide evenly </a:t>
            </a:r>
            <a:r>
              <a:rPr lang="en-US" dirty="0"/>
              <a:t>into the number. </a:t>
            </a:r>
          </a:p>
          <a:p>
            <a:r>
              <a:rPr lang="en-US" dirty="0"/>
              <a:t>For example: the factors of the number </a:t>
            </a:r>
            <a:r>
              <a:rPr lang="en-US" b="1" dirty="0">
                <a:solidFill>
                  <a:schemeClr val="accent2"/>
                </a:solidFill>
              </a:rPr>
              <a:t>12</a:t>
            </a:r>
            <a:r>
              <a:rPr lang="en-US" dirty="0"/>
              <a:t> are the numbers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1</a:t>
            </a:r>
            <a:r>
              <a:rPr lang="en-US" dirty="0">
                <a:highlight>
                  <a:srgbClr val="FFFFCC"/>
                </a:highlight>
              </a:rPr>
              <a:t>,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2</a:t>
            </a:r>
            <a:r>
              <a:rPr lang="en-US" dirty="0">
                <a:highlight>
                  <a:srgbClr val="FFFFCC"/>
                </a:highlight>
              </a:rPr>
              <a:t>,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3</a:t>
            </a:r>
            <a:r>
              <a:rPr lang="en-US" dirty="0">
                <a:highlight>
                  <a:srgbClr val="FFFFCC"/>
                </a:highlight>
              </a:rPr>
              <a:t>,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4</a:t>
            </a:r>
            <a:r>
              <a:rPr lang="en-US" dirty="0">
                <a:highlight>
                  <a:srgbClr val="FFFFCC"/>
                </a:highlight>
              </a:rPr>
              <a:t>,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6</a:t>
            </a:r>
            <a:r>
              <a:rPr lang="en-US" dirty="0">
                <a:highlight>
                  <a:srgbClr val="FFFFCC"/>
                </a:highlight>
              </a:rPr>
              <a:t> and </a:t>
            </a:r>
            <a:r>
              <a:rPr lang="en-US" b="1" dirty="0">
                <a:solidFill>
                  <a:srgbClr val="3333FF"/>
                </a:solidFill>
                <a:highlight>
                  <a:srgbClr val="FFFFCC"/>
                </a:highlight>
              </a:rPr>
              <a:t>12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1</a:t>
            </a:r>
            <a:r>
              <a:rPr lang="en-US" dirty="0">
                <a:highlight>
                  <a:srgbClr val="D9FFD9"/>
                </a:highlight>
              </a:rPr>
              <a:t> = </a:t>
            </a:r>
            <a:r>
              <a:rPr lang="en-US" b="1" dirty="0">
                <a:highlight>
                  <a:srgbClr val="D9FFD9"/>
                </a:highlight>
              </a:rPr>
              <a:t>0	</a:t>
            </a:r>
            <a:r>
              <a:rPr lang="en-US" dirty="0"/>
              <a:t>	</a:t>
            </a: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2</a:t>
            </a:r>
            <a:r>
              <a:rPr lang="en-US" dirty="0">
                <a:highlight>
                  <a:srgbClr val="D9FFD9"/>
                </a:highlight>
              </a:rPr>
              <a:t> =</a:t>
            </a:r>
            <a:r>
              <a:rPr lang="en-US" b="1" dirty="0">
                <a:highlight>
                  <a:srgbClr val="D9FFD9"/>
                </a:highlight>
              </a:rPr>
              <a:t> 0</a:t>
            </a:r>
            <a:r>
              <a:rPr lang="en-US" dirty="0"/>
              <a:t>		</a:t>
            </a: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3</a:t>
            </a:r>
            <a:r>
              <a:rPr lang="en-US" dirty="0">
                <a:highlight>
                  <a:srgbClr val="D9FFD9"/>
                </a:highlight>
              </a:rPr>
              <a:t> = </a:t>
            </a:r>
            <a:r>
              <a:rPr lang="en-US" b="1" dirty="0">
                <a:highlight>
                  <a:srgbClr val="D9FFD9"/>
                </a:highlight>
              </a:rPr>
              <a:t>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4</a:t>
            </a:r>
            <a:r>
              <a:rPr lang="en-US" dirty="0">
                <a:highlight>
                  <a:srgbClr val="D9FFD9"/>
                </a:highlight>
              </a:rPr>
              <a:t> = </a:t>
            </a:r>
            <a:r>
              <a:rPr lang="en-US" b="1" dirty="0">
                <a:highlight>
                  <a:srgbClr val="D9FFD9"/>
                </a:highlight>
              </a:rPr>
              <a:t>0</a:t>
            </a:r>
            <a:r>
              <a:rPr lang="en-US" b="1" dirty="0"/>
              <a:t>	</a:t>
            </a:r>
            <a:r>
              <a:rPr lang="en-US" dirty="0"/>
              <a:t>	12 %</a:t>
            </a:r>
            <a:r>
              <a:rPr lang="en-US" dirty="0">
                <a:solidFill>
                  <a:srgbClr val="3333FF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5</a:t>
            </a:r>
            <a:r>
              <a:rPr lang="en-US" dirty="0"/>
              <a:t> = 2		</a:t>
            </a: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6</a:t>
            </a:r>
            <a:r>
              <a:rPr lang="en-US" dirty="0">
                <a:highlight>
                  <a:srgbClr val="D9FFD9"/>
                </a:highlight>
              </a:rPr>
              <a:t> = </a:t>
            </a:r>
            <a:r>
              <a:rPr lang="en-US" b="1" dirty="0">
                <a:highlight>
                  <a:srgbClr val="D9FFD9"/>
                </a:highlight>
              </a:rPr>
              <a:t>0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12 % </a:t>
            </a:r>
            <a:r>
              <a:rPr lang="en-US" b="1" dirty="0">
                <a:solidFill>
                  <a:srgbClr val="FF0000"/>
                </a:solidFill>
              </a:rPr>
              <a:t>7</a:t>
            </a:r>
            <a:r>
              <a:rPr lang="en-US" dirty="0"/>
              <a:t> = 5		12 % </a:t>
            </a:r>
            <a:r>
              <a:rPr lang="en-US" b="1" dirty="0">
                <a:solidFill>
                  <a:srgbClr val="FF0000"/>
                </a:solidFill>
              </a:rPr>
              <a:t>8</a:t>
            </a:r>
            <a:r>
              <a:rPr lang="en-US" dirty="0"/>
              <a:t> = 4		12 % </a:t>
            </a:r>
            <a:r>
              <a:rPr lang="en-US" b="1" dirty="0">
                <a:solidFill>
                  <a:srgbClr val="FF0000"/>
                </a:solidFill>
              </a:rPr>
              <a:t>9</a:t>
            </a:r>
            <a:r>
              <a:rPr lang="en-US" dirty="0"/>
              <a:t> = 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12 % </a:t>
            </a:r>
            <a:r>
              <a:rPr lang="en-US" b="1" dirty="0">
                <a:solidFill>
                  <a:srgbClr val="FF0000"/>
                </a:solidFill>
              </a:rPr>
              <a:t>10</a:t>
            </a:r>
            <a:r>
              <a:rPr lang="en-US" dirty="0"/>
              <a:t> = 2	12 % </a:t>
            </a:r>
            <a:r>
              <a:rPr lang="en-US" b="1" dirty="0">
                <a:solidFill>
                  <a:srgbClr val="FF0000"/>
                </a:solidFill>
              </a:rPr>
              <a:t>11</a:t>
            </a:r>
            <a:r>
              <a:rPr lang="en-US" dirty="0"/>
              <a:t> = 1		</a:t>
            </a:r>
            <a:r>
              <a:rPr lang="en-US" dirty="0">
                <a:highlight>
                  <a:srgbClr val="D9FFD9"/>
                </a:highlight>
              </a:rPr>
              <a:t>12 % </a:t>
            </a:r>
            <a:r>
              <a:rPr lang="en-US" b="1" dirty="0">
                <a:solidFill>
                  <a:srgbClr val="3333FF"/>
                </a:solidFill>
                <a:highlight>
                  <a:srgbClr val="D9FFD9"/>
                </a:highlight>
              </a:rPr>
              <a:t>12</a:t>
            </a:r>
            <a:r>
              <a:rPr lang="en-US" dirty="0">
                <a:highlight>
                  <a:srgbClr val="D9FFD9"/>
                </a:highlight>
              </a:rPr>
              <a:t> = </a:t>
            </a:r>
            <a:r>
              <a:rPr lang="en-US" b="1" dirty="0">
                <a:highlight>
                  <a:srgbClr val="D9FFD9"/>
                </a:highlight>
              </a:rPr>
              <a:t>0</a:t>
            </a:r>
            <a:endParaRPr lang="en-US" dirty="0"/>
          </a:p>
          <a:p>
            <a:r>
              <a:rPr lang="en-US" dirty="0"/>
              <a:t>Notice that the </a:t>
            </a:r>
            <a:r>
              <a:rPr lang="en-US" dirty="0">
                <a:solidFill>
                  <a:schemeClr val="accent2"/>
                </a:solidFill>
              </a:rPr>
              <a:t>smallest factor is always 1 </a:t>
            </a:r>
            <a:r>
              <a:rPr lang="en-US" dirty="0"/>
              <a:t>and the </a:t>
            </a:r>
            <a:r>
              <a:rPr lang="en-US" dirty="0">
                <a:solidFill>
                  <a:schemeClr val="accent2"/>
                </a:solidFill>
              </a:rPr>
              <a:t>biggest factor is always the number itself</a:t>
            </a:r>
            <a:r>
              <a:rPr lang="en-US" dirty="0"/>
              <a:t>.</a:t>
            </a:r>
          </a:p>
        </p:txBody>
      </p:sp>
      <p:sp>
        <p:nvSpPr>
          <p:cNvPr id="6" name="Slide Number Placeholder 2">
            <a:hlinkClick r:id="rId2" action="ppaction://hlinksldjump"/>
            <a:extLst>
              <a:ext uri="{FF2B5EF4-FFF2-40B4-BE49-F238E27FC236}">
                <a16:creationId xmlns:a16="http://schemas.microsoft.com/office/drawing/2014/main" id="{60AB03F3-49A1-4002-964E-E4FEDFE06CC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73F5C3FD-A66E-49A5-A7A4-A7D83C51995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911986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D68D-4419-426A-8FA2-2A450C35B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to Use break or continue?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A4B060-D06E-4A19-A266-6531255AE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may </a:t>
            </a:r>
            <a:r>
              <a:rPr lang="en-US" dirty="0">
                <a:solidFill>
                  <a:schemeClr val="accent2"/>
                </a:solidFill>
              </a:rPr>
              <a:t>rewrite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without</a:t>
            </a:r>
            <a:r>
              <a:rPr lang="en-US" dirty="0">
                <a:solidFill>
                  <a:schemeClr val="accent2"/>
                </a:solidFill>
              </a:rPr>
              <a:t> using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as follows: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Obviously, the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statement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makes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program simpler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easier to read in this example</a:t>
            </a:r>
            <a:r>
              <a:rPr lang="en-US" dirty="0"/>
              <a:t>. </a:t>
            </a:r>
          </a:p>
          <a:p>
            <a:r>
              <a:rPr lang="en-US" dirty="0"/>
              <a:t>However, you should use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with </a:t>
            </a:r>
            <a:r>
              <a:rPr lang="en-US" dirty="0">
                <a:solidFill>
                  <a:schemeClr val="accent2"/>
                </a:solidFill>
              </a:rPr>
              <a:t>caution</a:t>
            </a:r>
            <a:r>
              <a:rPr lang="en-US" dirty="0"/>
              <a:t>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Too many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statements</a:t>
            </a:r>
            <a:r>
              <a:rPr lang="en-US" dirty="0"/>
              <a:t> will </a:t>
            </a:r>
            <a:r>
              <a:rPr lang="en-US" dirty="0">
                <a:solidFill>
                  <a:schemeClr val="accent2"/>
                </a:solidFill>
              </a:rPr>
              <a:t>produce a loop with many exit points</a:t>
            </a:r>
            <a:r>
              <a:rPr lang="en-US" dirty="0"/>
              <a:t> and make the program </a:t>
            </a:r>
            <a:r>
              <a:rPr lang="en-US" dirty="0">
                <a:solidFill>
                  <a:schemeClr val="accent2"/>
                </a:solidFill>
              </a:rPr>
              <a:t>difficult to read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CF1BF3-7A26-4CC5-995A-A8A4ADD61BDB}"/>
              </a:ext>
            </a:extLst>
          </p:cNvPr>
          <p:cNvGrpSpPr/>
          <p:nvPr/>
        </p:nvGrpSpPr>
        <p:grpSpPr>
          <a:xfrm>
            <a:off x="146303" y="1923003"/>
            <a:ext cx="8851392" cy="2293890"/>
            <a:chOff x="160238" y="3025440"/>
            <a:chExt cx="8851392" cy="224038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76D72EC-CDC3-472D-A809-124E82763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40"/>
              <a:ext cx="8403807" cy="22403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&gt;= 2: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found =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False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factor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factor &lt;= n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and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not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found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 % factor 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found = </a:t>
              </a: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True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factor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smallest factor other than 1 for"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factor)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4DE9B9-504E-4D7D-8026-3F09FFB16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2403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29A762FC-6CF3-4C05-A53D-D1A9D65427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0497BD-524F-4A1C-9744-ADEC8A55A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206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5580A1D-0D0C-42D6-B68F-6583CE4AD15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099273-14FD-494A-8909-25F0D1E81726}"/>
              </a:ext>
            </a:extLst>
          </p:cNvPr>
          <p:cNvGrpSpPr/>
          <p:nvPr/>
        </p:nvGrpSpPr>
        <p:grpSpPr>
          <a:xfrm>
            <a:off x="8167057" y="1923003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634314-5B2B-43B2-9410-81A61EDB36B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B811290E-FE18-4063-AB85-3CCB161F75A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EBFC55F-2C5F-4E0A-9AF2-9B88DD53AE7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27263403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4F5C1-788A-4013-93CD-2E836E94E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#17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F07A66-D4E1-4461-891A-11B54C5D83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What is </a:t>
            </a:r>
            <a:r>
              <a:rPr lang="en-US" dirty="0"/>
              <a:t>the keyword </a:t>
            </a:r>
            <a:r>
              <a:rPr lang="en-US" dirty="0">
                <a:solidFill>
                  <a:srgbClr val="3333FF"/>
                </a:solidFill>
              </a:rPr>
              <a:t>break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for</a:t>
            </a:r>
            <a:r>
              <a:rPr lang="en-US" dirty="0"/>
              <a:t>? </a:t>
            </a:r>
            <a:r>
              <a:rPr lang="en-US" dirty="0">
                <a:solidFill>
                  <a:schemeClr val="accent2"/>
                </a:solidFill>
              </a:rPr>
              <a:t>What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is</a:t>
            </a:r>
            <a:r>
              <a:rPr lang="en-US" dirty="0"/>
              <a:t> the keyword </a:t>
            </a:r>
            <a:r>
              <a:rPr lang="en-US" dirty="0">
                <a:solidFill>
                  <a:srgbClr val="3333FF"/>
                </a:solidFill>
              </a:rPr>
              <a:t>continue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for</a:t>
            </a:r>
            <a:r>
              <a:rPr lang="en-US" dirty="0"/>
              <a:t>? </a:t>
            </a:r>
            <a:r>
              <a:rPr lang="en-US" dirty="0">
                <a:solidFill>
                  <a:schemeClr val="accent2"/>
                </a:solidFill>
              </a:rPr>
              <a:t>Will</a:t>
            </a:r>
            <a:r>
              <a:rPr lang="en-US" dirty="0"/>
              <a:t> the following </a:t>
            </a:r>
            <a:r>
              <a:rPr lang="en-US" dirty="0">
                <a:solidFill>
                  <a:schemeClr val="accent2"/>
                </a:solidFill>
              </a:rPr>
              <a:t>program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terminate</a:t>
            </a:r>
            <a:r>
              <a:rPr lang="en-US" dirty="0"/>
              <a:t>? If so, give the </a:t>
            </a:r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20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Answer: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The keyword </a:t>
            </a:r>
            <a:r>
              <a:rPr lang="en-US" sz="2000" dirty="0">
                <a:solidFill>
                  <a:srgbClr val="3333FF"/>
                </a:solidFill>
              </a:rPr>
              <a:t>break</a:t>
            </a:r>
            <a:r>
              <a:rPr lang="en-US" sz="2000" dirty="0"/>
              <a:t> is used </a:t>
            </a:r>
            <a:r>
              <a:rPr lang="en-US" sz="2000" dirty="0">
                <a:solidFill>
                  <a:schemeClr val="accent2"/>
                </a:solidFill>
              </a:rPr>
              <a:t>to exit the current loop</a:t>
            </a:r>
            <a:r>
              <a:rPr lang="en-US" sz="2000" dirty="0"/>
              <a:t>. 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The keyword </a:t>
            </a:r>
            <a:r>
              <a:rPr lang="en-US" sz="2000" dirty="0">
                <a:solidFill>
                  <a:srgbClr val="3333FF"/>
                </a:solidFill>
              </a:rPr>
              <a:t>continue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causes the rest of the loop body to be skipped for the current iteration</a:t>
            </a:r>
            <a:r>
              <a:rPr lang="en-US" sz="2000" dirty="0"/>
              <a:t>.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The program in (a) </a:t>
            </a:r>
            <a:r>
              <a:rPr lang="en-US" sz="2000" dirty="0">
                <a:solidFill>
                  <a:schemeClr val="accent2"/>
                </a:solidFill>
              </a:rPr>
              <a:t>will terminate</a:t>
            </a:r>
            <a:r>
              <a:rPr lang="en-US" sz="2000" dirty="0"/>
              <a:t>. The output is </a:t>
            </a:r>
            <a:r>
              <a:rPr lang="en-US" sz="2000" dirty="0">
                <a:highlight>
                  <a:srgbClr val="D9ECFF"/>
                </a:highlight>
              </a:rPr>
              <a:t>Balance is 1</a:t>
            </a:r>
            <a:r>
              <a:rPr lang="en-US" sz="2000" dirty="0"/>
              <a:t>. 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The while loop </a:t>
            </a:r>
            <a:r>
              <a:rPr lang="en-US" sz="2000" dirty="0">
                <a:solidFill>
                  <a:schemeClr val="accent2"/>
                </a:solidFill>
              </a:rPr>
              <a:t>will </a:t>
            </a:r>
            <a:r>
              <a:rPr lang="en-US" sz="2000" b="1" dirty="0">
                <a:solidFill>
                  <a:schemeClr val="accent2"/>
                </a:solidFill>
              </a:rPr>
              <a:t>not</a:t>
            </a:r>
            <a:r>
              <a:rPr lang="en-US" sz="2000" dirty="0">
                <a:solidFill>
                  <a:schemeClr val="accent2"/>
                </a:solidFill>
              </a:rPr>
              <a:t> terminate </a:t>
            </a:r>
            <a:r>
              <a:rPr lang="en-US" sz="2000" dirty="0"/>
              <a:t>in (b).</a:t>
            </a:r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410C9377-6A67-4C75-996D-C72E7EEE23B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389C604E-B53A-4518-B026-E4631EC6E8B0}"/>
              </a:ext>
            </a:extLst>
          </p:cNvPr>
          <p:cNvGrpSpPr/>
          <p:nvPr/>
        </p:nvGrpSpPr>
        <p:grpSpPr>
          <a:xfrm>
            <a:off x="226349" y="2388498"/>
            <a:ext cx="3974462" cy="1945141"/>
            <a:chOff x="146303" y="2553244"/>
            <a:chExt cx="3974462" cy="194514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337AE7D-D46B-4B17-96E7-99993DD3350C}"/>
                </a:ext>
              </a:extLst>
            </p:cNvPr>
            <p:cNvGrpSpPr/>
            <p:nvPr/>
          </p:nvGrpSpPr>
          <p:grpSpPr>
            <a:xfrm>
              <a:off x="149616" y="2553244"/>
              <a:ext cx="3971149" cy="1575810"/>
              <a:chOff x="160239" y="3030453"/>
              <a:chExt cx="3971149" cy="111515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E0AC0A2-B81B-40AE-9B42-1622B2ED0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83" y="3030453"/>
                <a:ext cx="3608405" cy="11151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=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True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&lt;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break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= balance -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"Balance is"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balance)</a:t>
                </a:r>
                <a:endParaRPr lang="en-US" altLang="en-US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45BA0C7-156F-436A-A251-5197CCE60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239" y="3030455"/>
                <a:ext cx="362744" cy="111515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7A2BBB-9403-4613-9291-01E2319C1242}"/>
                </a:ext>
              </a:extLst>
            </p:cNvPr>
            <p:cNvSpPr txBox="1"/>
            <p:nvPr/>
          </p:nvSpPr>
          <p:spPr>
            <a:xfrm>
              <a:off x="146303" y="4129053"/>
              <a:ext cx="3974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(a)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399CEE-B9CF-4791-9955-10D0F9A9F720}"/>
              </a:ext>
            </a:extLst>
          </p:cNvPr>
          <p:cNvGrpSpPr/>
          <p:nvPr/>
        </p:nvGrpSpPr>
        <p:grpSpPr>
          <a:xfrm>
            <a:off x="4943189" y="2388498"/>
            <a:ext cx="3974462" cy="1945141"/>
            <a:chOff x="146303" y="2553244"/>
            <a:chExt cx="3974462" cy="1945141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3DAFB2C-F781-4E3F-ACED-2D847CFE8750}"/>
                </a:ext>
              </a:extLst>
            </p:cNvPr>
            <p:cNvGrpSpPr/>
            <p:nvPr/>
          </p:nvGrpSpPr>
          <p:grpSpPr>
            <a:xfrm>
              <a:off x="149616" y="2553244"/>
              <a:ext cx="3971149" cy="1575810"/>
              <a:chOff x="160239" y="3030453"/>
              <a:chExt cx="3971149" cy="1115154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CACCA29-DC83-4494-8CDC-5FEF48757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983" y="3030453"/>
                <a:ext cx="3608405" cy="111515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=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True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&lt;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continue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balance = balance -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"Balance is"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balance)</a:t>
                </a:r>
                <a:endParaRPr lang="en-US" altLang="en-US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0F53954-EF73-43C5-9454-2CE698479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239" y="3030455"/>
                <a:ext cx="362744" cy="111515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ADD51B-B502-4747-814E-47F75AD519A3}"/>
                </a:ext>
              </a:extLst>
            </p:cNvPr>
            <p:cNvSpPr txBox="1"/>
            <p:nvPr/>
          </p:nvSpPr>
          <p:spPr>
            <a:xfrm>
              <a:off x="146303" y="4129053"/>
              <a:ext cx="39744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(b)</a:t>
              </a: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34E69909-D7C6-49F0-8A36-90B5E03FFE6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8915" y="2432887"/>
            <a:ext cx="327366" cy="32736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4C763E-F751-4BE9-8D73-C3C9F5A8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207</a:t>
            </a:fld>
            <a:endParaRPr lang="en-US"/>
          </a:p>
        </p:txBody>
      </p:sp>
      <p:sp>
        <p:nvSpPr>
          <p:cNvPr id="1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950F2CC-57E5-4C2A-A83E-28F2E91107A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148710699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CF4D-8BB9-4A5E-9315-F3F80B27B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#18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CC8F9-423E-4E53-AE21-1A4A1CB17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on the </a:t>
            </a:r>
            <a:r>
              <a:rPr lang="en-US" dirty="0">
                <a:solidFill>
                  <a:schemeClr val="accent2"/>
                </a:solidFill>
              </a:rPr>
              <a:t>left</a:t>
            </a:r>
            <a:r>
              <a:rPr lang="en-US" dirty="0"/>
              <a:t> is converted into the</a:t>
            </a:r>
            <a:r>
              <a:rPr lang="en-US" dirty="0">
                <a:solidFill>
                  <a:schemeClr val="accent2"/>
                </a:solidFill>
              </a:rPr>
              <a:t> while loop </a:t>
            </a:r>
            <a:r>
              <a:rPr lang="en-US" dirty="0"/>
              <a:t>on the </a:t>
            </a:r>
            <a:r>
              <a:rPr lang="en-US" dirty="0">
                <a:solidFill>
                  <a:schemeClr val="accent2"/>
                </a:solidFill>
              </a:rPr>
              <a:t>right</a:t>
            </a:r>
            <a:r>
              <a:rPr lang="en-US" dirty="0"/>
              <a:t>. What is wrong? </a:t>
            </a:r>
            <a:r>
              <a:rPr lang="en-US" dirty="0">
                <a:solidFill>
                  <a:schemeClr val="accent2"/>
                </a:solidFill>
              </a:rPr>
              <a:t>Correct it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105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Answer: 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In (a), If the </a:t>
            </a:r>
            <a:r>
              <a:rPr lang="en-US" sz="2000" dirty="0">
                <a:solidFill>
                  <a:srgbClr val="3333FF"/>
                </a:solidFill>
              </a:rPr>
              <a:t>continue</a:t>
            </a:r>
            <a:r>
              <a:rPr lang="en-US" sz="2000" dirty="0"/>
              <a:t> statement is executed inside </a:t>
            </a:r>
            <a:r>
              <a:rPr lang="en-US" sz="2000" dirty="0">
                <a:solidFill>
                  <a:schemeClr val="accent2"/>
                </a:solidFill>
              </a:rPr>
              <a:t>the for loop</a:t>
            </a:r>
            <a:r>
              <a:rPr lang="en-US" sz="2000" dirty="0"/>
              <a:t>, the rest of the </a:t>
            </a:r>
            <a:r>
              <a:rPr lang="en-US" sz="2000" dirty="0">
                <a:solidFill>
                  <a:schemeClr val="accent2"/>
                </a:solidFill>
              </a:rPr>
              <a:t>iteration is skipped</a:t>
            </a:r>
            <a:r>
              <a:rPr lang="en-US" sz="2000" dirty="0"/>
              <a:t>, then the </a:t>
            </a:r>
            <a:r>
              <a:rPr lang="en-US" sz="2000" dirty="0">
                <a:solidFill>
                  <a:schemeClr val="accent2"/>
                </a:solidFill>
              </a:rPr>
              <a:t>loop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control variable 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70C0"/>
                </a:solidFill>
              </a:rPr>
              <a:t>i</a:t>
            </a:r>
            <a:r>
              <a:rPr lang="en-US" sz="2000" dirty="0"/>
              <a:t>) </a:t>
            </a:r>
            <a:r>
              <a:rPr lang="en-US" sz="2000" dirty="0">
                <a:solidFill>
                  <a:schemeClr val="accent2"/>
                </a:solidFill>
              </a:rPr>
              <a:t>is being updated </a:t>
            </a:r>
            <a:r>
              <a:rPr lang="en-US" sz="2000" dirty="0"/>
              <a:t>to the next unused item in the sequence. </a:t>
            </a:r>
            <a:r>
              <a:rPr lang="en-US" sz="2000" b="1" dirty="0">
                <a:solidFill>
                  <a:srgbClr val="008000"/>
                </a:solidFill>
              </a:rPr>
              <a:t>This code (a) is correct.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r>
              <a:rPr lang="en-US" sz="2000" dirty="0"/>
              <a:t>In (b), If the </a:t>
            </a:r>
            <a:r>
              <a:rPr lang="en-US" sz="2000" dirty="0">
                <a:solidFill>
                  <a:srgbClr val="3333FF"/>
                </a:solidFill>
              </a:rPr>
              <a:t>continue</a:t>
            </a:r>
            <a:r>
              <a:rPr lang="en-US" sz="2000" dirty="0"/>
              <a:t> statement is executed inside </a:t>
            </a:r>
            <a:r>
              <a:rPr lang="en-US" sz="2000" dirty="0">
                <a:solidFill>
                  <a:schemeClr val="accent2"/>
                </a:solidFill>
              </a:rPr>
              <a:t>the while loop</a:t>
            </a:r>
            <a:r>
              <a:rPr lang="en-US" sz="2000" dirty="0"/>
              <a:t>, the rest of the </a:t>
            </a:r>
            <a:r>
              <a:rPr lang="en-US" sz="2000" dirty="0">
                <a:solidFill>
                  <a:schemeClr val="accent2"/>
                </a:solidFill>
              </a:rPr>
              <a:t>iteration is skipped</a:t>
            </a:r>
            <a:r>
              <a:rPr lang="en-US" sz="2000" dirty="0"/>
              <a:t>, and the </a:t>
            </a:r>
            <a:r>
              <a:rPr lang="en-US" sz="2000" dirty="0">
                <a:solidFill>
                  <a:schemeClr val="accent2"/>
                </a:solidFill>
              </a:rPr>
              <a:t>loop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control variable </a:t>
            </a:r>
            <a:r>
              <a:rPr lang="en-US" sz="2000" dirty="0"/>
              <a:t>(</a:t>
            </a:r>
            <a:r>
              <a:rPr lang="en-US" sz="2000" dirty="0" err="1">
                <a:solidFill>
                  <a:srgbClr val="0070C0"/>
                </a:solidFill>
              </a:rPr>
              <a:t>i</a:t>
            </a:r>
            <a:r>
              <a:rPr lang="en-US" sz="2000" dirty="0"/>
              <a:t>) </a:t>
            </a:r>
            <a:r>
              <a:rPr lang="en-US" sz="2000" dirty="0">
                <a:solidFill>
                  <a:schemeClr val="accent2"/>
                </a:solidFill>
              </a:rPr>
              <a:t>wouldn't get updated, </a:t>
            </a:r>
            <a:r>
              <a:rPr lang="en-US" sz="2000" dirty="0"/>
              <a:t>so the </a:t>
            </a:r>
            <a:r>
              <a:rPr lang="en-US" sz="2000" dirty="0">
                <a:solidFill>
                  <a:schemeClr val="accent2"/>
                </a:solidFill>
              </a:rPr>
              <a:t>loop condition</a:t>
            </a:r>
            <a:r>
              <a:rPr lang="en-US" sz="2000" dirty="0"/>
              <a:t> will be always </a:t>
            </a:r>
            <a:r>
              <a:rPr lang="en-US" sz="2000" dirty="0">
                <a:solidFill>
                  <a:srgbClr val="3333FF"/>
                </a:solidFill>
              </a:rPr>
              <a:t>True</a:t>
            </a:r>
            <a:r>
              <a:rPr lang="en-US" sz="2000" dirty="0"/>
              <a:t>. </a:t>
            </a:r>
            <a:r>
              <a:rPr lang="en-US" sz="2000" b="1" dirty="0">
                <a:solidFill>
                  <a:srgbClr val="FF0000"/>
                </a:solidFill>
              </a:rPr>
              <a:t>This code (b) has an infinite loop.</a:t>
            </a:r>
          </a:p>
          <a:p>
            <a:pPr lvl="1" indent="-36576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1B7D531-65CA-44BB-89BF-7A1DC094C317}"/>
              </a:ext>
            </a:extLst>
          </p:cNvPr>
          <p:cNvGrpSpPr/>
          <p:nvPr/>
        </p:nvGrpSpPr>
        <p:grpSpPr>
          <a:xfrm>
            <a:off x="203027" y="2370742"/>
            <a:ext cx="2984055" cy="1619565"/>
            <a:chOff x="160239" y="3030453"/>
            <a:chExt cx="2984055" cy="111515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9A0EC6F-6BE8-4BE5-A908-8127E3789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3" y="3030453"/>
              <a:ext cx="2621311" cy="11151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821B1FA-BFA0-4E05-A6E3-C45A4AC29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111515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DF3B2F-2EAA-414B-84CC-11521ED5E960}"/>
              </a:ext>
            </a:extLst>
          </p:cNvPr>
          <p:cNvGrpSpPr/>
          <p:nvPr/>
        </p:nvGrpSpPr>
        <p:grpSpPr>
          <a:xfrm>
            <a:off x="3275859" y="2792406"/>
            <a:ext cx="2550457" cy="788069"/>
            <a:chOff x="3275859" y="2792406"/>
            <a:chExt cx="2550457" cy="788069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E552D044-3CCD-4A5D-A765-FCDB807AC454}"/>
                </a:ext>
              </a:extLst>
            </p:cNvPr>
            <p:cNvCxnSpPr>
              <a:cxnSpLocks/>
            </p:cNvCxnSpPr>
            <p:nvPr/>
          </p:nvCxnSpPr>
          <p:spPr>
            <a:xfrm>
              <a:off x="3296180" y="3178206"/>
              <a:ext cx="2530136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6B822D7-284F-4778-ACF1-9CFC72619DC8}"/>
                </a:ext>
              </a:extLst>
            </p:cNvPr>
            <p:cNvSpPr txBox="1"/>
            <p:nvPr/>
          </p:nvSpPr>
          <p:spPr>
            <a:xfrm>
              <a:off x="3275859" y="2792406"/>
              <a:ext cx="2530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Converted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8547ECC-ADD1-4A1D-8E95-B06C5E980F37}"/>
                </a:ext>
              </a:extLst>
            </p:cNvPr>
            <p:cNvSpPr txBox="1"/>
            <p:nvPr/>
          </p:nvSpPr>
          <p:spPr>
            <a:xfrm>
              <a:off x="3275861" y="3211143"/>
              <a:ext cx="25301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Wrong Conversion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C0AB70-7153-49C8-98B7-048E6082BA73}"/>
              </a:ext>
            </a:extLst>
          </p:cNvPr>
          <p:cNvGrpSpPr/>
          <p:nvPr/>
        </p:nvGrpSpPr>
        <p:grpSpPr>
          <a:xfrm>
            <a:off x="5956918" y="2166465"/>
            <a:ext cx="2984055" cy="2023482"/>
            <a:chOff x="160239" y="3030453"/>
            <a:chExt cx="2984055" cy="11151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F17646B-07A4-4FD7-BF0B-88B71BCF6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3" y="3030453"/>
              <a:ext cx="2621311" cy="11151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 err="1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&lt;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+= 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(sum)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DC21A27-CD89-4964-B65C-074B0FCD4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111515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3E785B2F-F476-4782-A8A1-B9505A3D850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51037" y="3824799"/>
            <a:ext cx="327366" cy="32736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427DF77-2372-4A5C-B47A-C339903047F3}"/>
              </a:ext>
            </a:extLst>
          </p:cNvPr>
          <p:cNvSpPr txBox="1"/>
          <p:nvPr/>
        </p:nvSpPr>
        <p:spPr>
          <a:xfrm>
            <a:off x="226349" y="3964307"/>
            <a:ext cx="2960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(a)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352A0E-1FB8-4976-A779-0A65B89A56DE}"/>
              </a:ext>
            </a:extLst>
          </p:cNvPr>
          <p:cNvSpPr txBox="1"/>
          <p:nvPr/>
        </p:nvSpPr>
        <p:spPr>
          <a:xfrm>
            <a:off x="5956918" y="4185101"/>
            <a:ext cx="29840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(b) </a:t>
            </a:r>
            <a:r>
              <a:rPr lang="en-US" sz="1400" dirty="0">
                <a:solidFill>
                  <a:srgbClr val="FF0000"/>
                </a:solidFill>
              </a:rPr>
              <a:t>Wrong</a:t>
            </a:r>
            <a:endParaRPr lang="en-US" sz="1400" dirty="0"/>
          </a:p>
        </p:txBody>
      </p:sp>
      <p:pic>
        <p:nvPicPr>
          <p:cNvPr id="18" name="Picture 17">
            <a:hlinkClick r:id="rId4" action="ppaction://hlinksldjump"/>
            <a:extLst>
              <a:ext uri="{FF2B5EF4-FFF2-40B4-BE49-F238E27FC236}">
                <a16:creationId xmlns:a16="http://schemas.microsoft.com/office/drawing/2014/main" id="{95F6CBBB-AFF1-4C19-B2AE-DCCACF6F4E3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9C0540-642D-4739-8587-2016E1C05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208</a:t>
            </a:fld>
            <a:endParaRPr lang="en-US"/>
          </a:p>
        </p:txBody>
      </p:sp>
      <p:sp>
        <p:nvSpPr>
          <p:cNvPr id="2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79AC4AB-ECC0-4623-9385-479CF184623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1475973235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CF4D-8BB9-4A5E-9315-F3F80B27B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#18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8CC8F9-423E-4E53-AE21-1A4A1CB17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on the </a:t>
            </a:r>
            <a:r>
              <a:rPr lang="en-US" dirty="0">
                <a:solidFill>
                  <a:schemeClr val="accent2"/>
                </a:solidFill>
              </a:rPr>
              <a:t>left</a:t>
            </a:r>
            <a:r>
              <a:rPr lang="en-US" dirty="0"/>
              <a:t> is converted into the</a:t>
            </a:r>
            <a:r>
              <a:rPr lang="en-US" dirty="0">
                <a:solidFill>
                  <a:schemeClr val="accent2"/>
                </a:solidFill>
              </a:rPr>
              <a:t> while loop </a:t>
            </a:r>
            <a:r>
              <a:rPr lang="en-US" dirty="0"/>
              <a:t>on the </a:t>
            </a:r>
            <a:r>
              <a:rPr lang="en-US" dirty="0">
                <a:solidFill>
                  <a:schemeClr val="accent2"/>
                </a:solidFill>
              </a:rPr>
              <a:t>right</a:t>
            </a:r>
            <a:r>
              <a:rPr lang="en-US" dirty="0"/>
              <a:t>. What is wrong? </a:t>
            </a:r>
            <a:r>
              <a:rPr lang="en-US" dirty="0">
                <a:solidFill>
                  <a:schemeClr val="accent2"/>
                </a:solidFill>
              </a:rPr>
              <a:t>Correct it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sz="1050" dirty="0"/>
          </a:p>
          <a:p>
            <a:pPr marL="91440" indent="0">
              <a:buNone/>
            </a:pPr>
            <a:endParaRPr lang="en-US" sz="105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Here is the fix (b):</a:t>
            </a:r>
            <a:endParaRPr lang="en-US" sz="20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086445F-AFE3-4008-9B62-51AEF5F66FE1}"/>
              </a:ext>
            </a:extLst>
          </p:cNvPr>
          <p:cNvGrpSpPr/>
          <p:nvPr/>
        </p:nvGrpSpPr>
        <p:grpSpPr>
          <a:xfrm>
            <a:off x="172161" y="3429000"/>
            <a:ext cx="8799678" cy="2604851"/>
            <a:chOff x="141295" y="3687499"/>
            <a:chExt cx="8799678" cy="2604851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45E0A45-70F4-49BE-8330-12EC991F1513}"/>
                </a:ext>
              </a:extLst>
            </p:cNvPr>
            <p:cNvGrpSpPr/>
            <p:nvPr/>
          </p:nvGrpSpPr>
          <p:grpSpPr>
            <a:xfrm>
              <a:off x="141295" y="4006238"/>
              <a:ext cx="3483504" cy="1852052"/>
              <a:chOff x="146303" y="4303502"/>
              <a:chExt cx="3483504" cy="1852052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FC0AB70-7153-49C8-98B7-048E6082BA73}"/>
                  </a:ext>
                </a:extLst>
              </p:cNvPr>
              <p:cNvGrpSpPr/>
              <p:nvPr/>
            </p:nvGrpSpPr>
            <p:grpSpPr>
              <a:xfrm>
                <a:off x="146303" y="4303502"/>
                <a:ext cx="3483504" cy="1544275"/>
                <a:chOff x="160238" y="3030453"/>
                <a:chExt cx="3483504" cy="1115154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F17646B-07A4-4FD7-BF0B-88B71BCF6E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159" y="3030453"/>
                  <a:ext cx="3029583" cy="11151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sum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%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==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continue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sum +=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endPara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(sum)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DC21A27-CD89-4964-B65C-074B0FCD4C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53921" cy="1115151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</p:txBody>
            </p:sp>
          </p:grp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9DB9DCE-E241-4F62-ADAA-7B85570ABEC1}"/>
                  </a:ext>
                </a:extLst>
              </p:cNvPr>
              <p:cNvSpPr txBox="1"/>
              <p:nvPr/>
            </p:nvSpPr>
            <p:spPr>
              <a:xfrm>
                <a:off x="146303" y="5847777"/>
                <a:ext cx="34835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(a)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560AA2D8-E210-4A80-9C00-B8FF67772FA9}"/>
                </a:ext>
              </a:extLst>
            </p:cNvPr>
            <p:cNvGrpSpPr/>
            <p:nvPr/>
          </p:nvGrpSpPr>
          <p:grpSpPr>
            <a:xfrm>
              <a:off x="3749086" y="4303503"/>
              <a:ext cx="1589104" cy="1065068"/>
              <a:chOff x="3725911" y="2792406"/>
              <a:chExt cx="1589104" cy="1065068"/>
            </a:xfrm>
          </p:grpSpPr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226F01AD-6562-4229-8643-6010488FD45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5912" y="3178206"/>
                <a:ext cx="1589103" cy="0"/>
              </a:xfrm>
              <a:prstGeom prst="straightConnector1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A98CDA1-F539-4438-8A55-F42A6FC39E27}"/>
                  </a:ext>
                </a:extLst>
              </p:cNvPr>
              <p:cNvSpPr txBox="1"/>
              <p:nvPr/>
            </p:nvSpPr>
            <p:spPr>
              <a:xfrm>
                <a:off x="3725912" y="2792406"/>
                <a:ext cx="15891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Converted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D5A5EE8-00E6-4AE3-BEC2-8CFBC2C23F1F}"/>
                  </a:ext>
                </a:extLst>
              </p:cNvPr>
              <p:cNvSpPr txBox="1"/>
              <p:nvPr/>
            </p:nvSpPr>
            <p:spPr>
              <a:xfrm>
                <a:off x="3725911" y="3211143"/>
                <a:ext cx="158910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8000"/>
                    </a:solidFill>
                  </a:rPr>
                  <a:t>Correct </a:t>
                </a:r>
                <a:br>
                  <a:rPr lang="en-US" dirty="0">
                    <a:solidFill>
                      <a:srgbClr val="008000"/>
                    </a:solidFill>
                  </a:rPr>
                </a:br>
                <a:r>
                  <a:rPr lang="en-US" dirty="0">
                    <a:solidFill>
                      <a:srgbClr val="008000"/>
                    </a:solidFill>
                  </a:rPr>
                  <a:t>Conversion</a:t>
                </a:r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15E1FBF-9DA0-47F7-9A50-252B2EBC6533}"/>
                </a:ext>
              </a:extLst>
            </p:cNvPr>
            <p:cNvGrpSpPr/>
            <p:nvPr/>
          </p:nvGrpSpPr>
          <p:grpSpPr>
            <a:xfrm>
              <a:off x="5457469" y="3687499"/>
              <a:ext cx="3483504" cy="2604851"/>
              <a:chOff x="5457469" y="3687499"/>
              <a:chExt cx="3483504" cy="2604851"/>
            </a:xfrm>
          </p:grpSpPr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F2A64B3F-D046-4EF5-87C9-CA2AC6DA7EDC}"/>
                  </a:ext>
                </a:extLst>
              </p:cNvPr>
              <p:cNvGrpSpPr/>
              <p:nvPr/>
            </p:nvGrpSpPr>
            <p:grpSpPr>
              <a:xfrm>
                <a:off x="5457469" y="3687499"/>
                <a:ext cx="3483504" cy="2297076"/>
                <a:chOff x="160238" y="3030453"/>
                <a:chExt cx="3483504" cy="1115154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811869F2-BC99-4D5F-AB12-1B66981CFB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4159" y="3030453"/>
                  <a:ext cx="3029583" cy="1115154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sum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while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&lt;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if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%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==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+=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   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continue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sum +=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endPara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endParaRP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 err="1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+=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highlight>
                        <a:srgbClr val="FFFFCC"/>
                      </a:highlight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(sum)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4693EF63-31DE-44E0-8302-1687324534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8" y="3030455"/>
                  <a:ext cx="453921" cy="1115151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6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7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8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9</a:t>
                  </a:r>
                </a:p>
              </p:txBody>
            </p: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58BBF33-19E2-416C-B5A1-56CCA2E351B8}"/>
                  </a:ext>
                </a:extLst>
              </p:cNvPr>
              <p:cNvSpPr txBox="1"/>
              <p:nvPr/>
            </p:nvSpPr>
            <p:spPr>
              <a:xfrm>
                <a:off x="5457469" y="5984573"/>
                <a:ext cx="34835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(b) </a:t>
                </a:r>
                <a:r>
                  <a:rPr lang="en-US" sz="1400" dirty="0">
                    <a:solidFill>
                      <a:srgbClr val="008000"/>
                    </a:solidFill>
                  </a:rPr>
                  <a:t>Correct</a:t>
                </a:r>
              </a:p>
            </p:txBody>
          </p:sp>
        </p:grpSp>
      </p:grpSp>
      <p:pic>
        <p:nvPicPr>
          <p:cNvPr id="21" name="Picture 20">
            <a:hlinkClick r:id="rId3" action="ppaction://hlinksldjump"/>
            <a:extLst>
              <a:ext uri="{FF2B5EF4-FFF2-40B4-BE49-F238E27FC236}">
                <a16:creationId xmlns:a16="http://schemas.microsoft.com/office/drawing/2014/main" id="{18076E9C-486D-4172-AD6E-3B08EC5B366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2AFE9D-379E-41A0-95C5-725322ECC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209</a:t>
            </a:fld>
            <a:endParaRPr lang="en-US"/>
          </a:p>
        </p:txBody>
      </p:sp>
      <p:sp>
        <p:nvSpPr>
          <p:cNvPr id="2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C785886-CECE-4CF3-88F2-DE3BEAC5F28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4274612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4428A35-D705-47B0-A04A-4AE6228D2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5732F9D-222C-487D-A235-7D370F5E1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2080896"/>
            <a:chOff x="242627" y="2052457"/>
            <a:chExt cx="8666677" cy="2080896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80579"/>
                <a:gd name="adj2" fmla="val 72441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Increase </a:t>
              </a: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by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1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2 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now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2627" y="3781752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FF0000"/>
                    </a:solidFill>
                  </a:rPr>
                  <a:t>2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6CF55D5-FF3A-48C3-B6E2-A652391BF131}"/>
              </a:ext>
            </a:extLst>
          </p:cNvPr>
          <p:cNvGrpSpPr/>
          <p:nvPr/>
        </p:nvGrpSpPr>
        <p:grpSpPr>
          <a:xfrm>
            <a:off x="242627" y="4460246"/>
            <a:ext cx="5705685" cy="707886"/>
            <a:chOff x="4773387" y="4934862"/>
            <a:chExt cx="5705685" cy="7078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49EE98-71CE-4E91-B46D-854C11B97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2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3DA0EB26-810B-4C62-AAAB-88BADE6ADA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1FF31F-123E-44EB-8CF9-3D57E2DAE19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6" action="ppaction://hlinksldjump"/>
              <a:extLst>
                <a:ext uri="{FF2B5EF4-FFF2-40B4-BE49-F238E27FC236}">
                  <a16:creationId xmlns:a16="http://schemas.microsoft.com/office/drawing/2014/main" id="{99B3433F-43B8-4A07-ABCF-FA95BC5B4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AAC72A6A-2FD2-48A6-9F5F-B3927592D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E74774-3E6A-41DC-ABF3-100A71BB5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7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0C4E332-644A-4B53-8012-73FF2EDB788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5D5EBC-57E1-4034-816B-3B1861C8D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9</a:t>
            </a:r>
          </a:p>
        </p:txBody>
      </p:sp>
    </p:spTree>
    <p:extLst>
      <p:ext uri="{BB962C8B-B14F-4D97-AF65-F5344CB8AC3E}">
        <p14:creationId xmlns:p14="http://schemas.microsoft.com/office/powerpoint/2010/main" val="934287611"/>
      </p:ext>
    </p:extLst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52E9E-01F7-4C66-B2AB-101D55ED3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#19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87E15-1FD3-46B1-BA62-D549C1B068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After the </a:t>
            </a:r>
            <a:r>
              <a:rPr lang="en-US" dirty="0">
                <a:solidFill>
                  <a:srgbClr val="0000FF"/>
                </a:solidFill>
              </a:rPr>
              <a:t>break</a:t>
            </a:r>
            <a:r>
              <a:rPr lang="en-US" dirty="0"/>
              <a:t> statement is executed in the following loop, which statement is executed? Show the output.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32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Answer: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0000FF"/>
                </a:solidFill>
              </a:rPr>
              <a:t>break</a:t>
            </a:r>
            <a:r>
              <a:rPr lang="en-US" sz="2000" dirty="0"/>
              <a:t> keyword immediately </a:t>
            </a:r>
            <a:r>
              <a:rPr lang="en-US" sz="2000" dirty="0">
                <a:solidFill>
                  <a:schemeClr val="accent2"/>
                </a:solidFill>
              </a:rPr>
              <a:t>ends the innermost loop</a:t>
            </a:r>
            <a:r>
              <a:rPr lang="en-US" sz="2000" dirty="0"/>
              <a:t>, which </a:t>
            </a:r>
            <a:r>
              <a:rPr lang="en-US" sz="2000" dirty="0">
                <a:solidFill>
                  <a:schemeClr val="accent2"/>
                </a:solidFill>
              </a:rPr>
              <a:t>contains</a:t>
            </a:r>
            <a:r>
              <a:rPr lang="en-US" sz="2000" dirty="0"/>
              <a:t> the </a:t>
            </a:r>
            <a:r>
              <a:rPr lang="en-US" sz="2000" dirty="0">
                <a:solidFill>
                  <a:srgbClr val="0000FF"/>
                </a:solidFill>
              </a:rPr>
              <a:t>break</a:t>
            </a:r>
            <a:r>
              <a:rPr lang="en-US" sz="2000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So, </a:t>
            </a:r>
            <a:r>
              <a:rPr lang="en-US" sz="2000" dirty="0">
                <a:highlight>
                  <a:srgbClr val="FFFFCC"/>
                </a:highlight>
              </a:rPr>
              <a:t>print(</a:t>
            </a:r>
            <a:r>
              <a:rPr lang="en-US" sz="2000" dirty="0" err="1">
                <a:highlight>
                  <a:srgbClr val="FFFFCC"/>
                </a:highlight>
              </a:rPr>
              <a:t>i</a:t>
            </a:r>
            <a:r>
              <a:rPr lang="en-US" sz="2000" dirty="0">
                <a:highlight>
                  <a:srgbClr val="FFFFCC"/>
                </a:highlight>
              </a:rPr>
              <a:t>)</a:t>
            </a:r>
            <a:r>
              <a:rPr lang="en-US" sz="2000" dirty="0"/>
              <a:t> is the </a:t>
            </a:r>
            <a:r>
              <a:rPr lang="en-US" sz="2000" dirty="0">
                <a:solidFill>
                  <a:schemeClr val="accent2"/>
                </a:solidFill>
              </a:rPr>
              <a:t>next statement </a:t>
            </a:r>
            <a:r>
              <a:rPr lang="en-US" sz="2000" dirty="0"/>
              <a:t>that will be executed.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F7109C-D727-4EDE-8F49-1063D2DCAC0F}"/>
              </a:ext>
            </a:extLst>
          </p:cNvPr>
          <p:cNvGrpSpPr/>
          <p:nvPr/>
        </p:nvGrpSpPr>
        <p:grpSpPr>
          <a:xfrm>
            <a:off x="146304" y="2386673"/>
            <a:ext cx="4851824" cy="2090757"/>
            <a:chOff x="160239" y="3030454"/>
            <a:chExt cx="4851824" cy="110738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4C5667-E2B9-46FD-8A1C-9516D548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3" y="3030454"/>
              <a:ext cx="4489080" cy="1107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j &gt;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j)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3085C9-AA22-4480-8ECA-B687FBF96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110738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29AB808-CF11-447E-8B1D-E896568E1438}"/>
              </a:ext>
            </a:extLst>
          </p:cNvPr>
          <p:cNvSpPr/>
          <p:nvPr/>
        </p:nvSpPr>
        <p:spPr>
          <a:xfrm>
            <a:off x="1083076" y="2712720"/>
            <a:ext cx="3107184" cy="1459785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5A364D-4629-4F12-8712-1E6FB2F60530}"/>
              </a:ext>
            </a:extLst>
          </p:cNvPr>
          <p:cNvSpPr/>
          <p:nvPr/>
        </p:nvSpPr>
        <p:spPr>
          <a:xfrm>
            <a:off x="577047" y="2457971"/>
            <a:ext cx="3764133" cy="1971987"/>
          </a:xfrm>
          <a:prstGeom prst="rect">
            <a:avLst/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C88165-FB94-4DF5-A45F-AF06F99FB2A7}"/>
              </a:ext>
            </a:extLst>
          </p:cNvPr>
          <p:cNvGrpSpPr/>
          <p:nvPr/>
        </p:nvGrpSpPr>
        <p:grpSpPr>
          <a:xfrm>
            <a:off x="5149047" y="2644170"/>
            <a:ext cx="3848648" cy="1569660"/>
            <a:chOff x="4773387" y="4503983"/>
            <a:chExt cx="3848648" cy="15696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8888F4-2BBE-48D9-8B08-5ECD46567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03983"/>
              <a:ext cx="3148863" cy="15696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pic>
          <p:nvPicPr>
            <p:cNvPr id="22" name="Picture 21" descr="A flat screen monitor&#10;&#10;Description automatically generated">
              <a:extLst>
                <a:ext uri="{FF2B5EF4-FFF2-40B4-BE49-F238E27FC236}">
                  <a16:creationId xmlns:a16="http://schemas.microsoft.com/office/drawing/2014/main" id="{33042B58-8E6B-4E1D-9F88-675DCA7B2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C48C1B2-1A64-4FAE-AA12-161CCB828AD6}"/>
              </a:ext>
            </a:extLst>
          </p:cNvPr>
          <p:cNvSpPr/>
          <p:nvPr/>
        </p:nvSpPr>
        <p:spPr>
          <a:xfrm>
            <a:off x="736847" y="3329939"/>
            <a:ext cx="1225118" cy="984607"/>
          </a:xfrm>
          <a:custGeom>
            <a:avLst/>
            <a:gdLst>
              <a:gd name="connsiteX0" fmla="*/ 1225118 w 1225118"/>
              <a:gd name="connsiteY0" fmla="*/ 0 h 1020932"/>
              <a:gd name="connsiteX1" fmla="*/ 0 w 1225118"/>
              <a:gd name="connsiteY1" fmla="*/ 0 h 1020932"/>
              <a:gd name="connsiteX2" fmla="*/ 0 w 1225118"/>
              <a:gd name="connsiteY2" fmla="*/ 1020932 h 1020932"/>
              <a:gd name="connsiteX3" fmla="*/ 284085 w 1225118"/>
              <a:gd name="connsiteY3" fmla="*/ 1020932 h 102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5118" h="1020932">
                <a:moveTo>
                  <a:pt x="1225118" y="0"/>
                </a:moveTo>
                <a:lnTo>
                  <a:pt x="0" y="0"/>
                </a:lnTo>
                <a:lnTo>
                  <a:pt x="0" y="1020932"/>
                </a:lnTo>
                <a:lnTo>
                  <a:pt x="284085" y="1020932"/>
                </a:ln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B8627014-1E3B-47FA-9475-E0A797E5571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356ECD1-14D8-45E3-818D-157ED73E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210</a:t>
            </a:fld>
            <a:endParaRPr lang="en-US"/>
          </a:p>
        </p:txBody>
      </p:sp>
      <p:sp>
        <p:nvSpPr>
          <p:cNvPr id="1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6AF3101-C789-4045-8CE5-74767169D39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365710936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52E9E-01F7-4C66-B2AB-101D55ED3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#20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087E15-1FD3-46B1-BA62-D549C1B068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301067"/>
          </a:xfrm>
        </p:spPr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After the </a:t>
            </a:r>
            <a:r>
              <a:rPr lang="en-US" dirty="0">
                <a:solidFill>
                  <a:srgbClr val="0000FF"/>
                </a:solidFill>
              </a:rPr>
              <a:t>continue</a:t>
            </a:r>
            <a:r>
              <a:rPr lang="en-US" dirty="0"/>
              <a:t> statement is executed in the following loop, which statement is executed? Show the output.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32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sz="2400" dirty="0"/>
              <a:t>Answer: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>
                <a:solidFill>
                  <a:srgbClr val="0000FF"/>
                </a:solidFill>
              </a:rPr>
              <a:t>continue</a:t>
            </a:r>
            <a:r>
              <a:rPr lang="en-US" sz="2000" dirty="0"/>
              <a:t> keyword </a:t>
            </a:r>
            <a:r>
              <a:rPr lang="en-US" sz="2000" dirty="0">
                <a:solidFill>
                  <a:schemeClr val="accent2"/>
                </a:solidFill>
              </a:rPr>
              <a:t>ends </a:t>
            </a:r>
            <a:r>
              <a:rPr lang="en-US" sz="2000" b="1" dirty="0">
                <a:solidFill>
                  <a:schemeClr val="accent2"/>
                </a:solidFill>
              </a:rPr>
              <a:t>only</a:t>
            </a:r>
            <a:r>
              <a:rPr lang="en-US" sz="2000" dirty="0">
                <a:solidFill>
                  <a:schemeClr val="accent2"/>
                </a:solidFill>
              </a:rPr>
              <a:t> the current iteration</a:t>
            </a:r>
            <a:r>
              <a:rPr lang="en-US" sz="2000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j </a:t>
            </a:r>
            <a:r>
              <a:rPr lang="en-US" sz="2000" dirty="0">
                <a:solidFill>
                  <a:schemeClr val="accent2"/>
                </a:solidFill>
              </a:rPr>
              <a:t>is</a:t>
            </a:r>
            <a:r>
              <a:rPr lang="en-US" sz="2000" dirty="0"/>
              <a:t> </a:t>
            </a:r>
            <a:r>
              <a:rPr lang="en-US" sz="2000" b="1" dirty="0">
                <a:solidFill>
                  <a:schemeClr val="accent2"/>
                </a:solidFill>
              </a:rPr>
              <a:t>not</a:t>
            </a:r>
            <a:r>
              <a:rPr lang="en-US" sz="2000" dirty="0"/>
              <a:t> the </a:t>
            </a:r>
            <a:r>
              <a:rPr lang="en-US" sz="2000" dirty="0">
                <a:solidFill>
                  <a:schemeClr val="accent2"/>
                </a:solidFill>
              </a:rPr>
              <a:t>last item</a:t>
            </a:r>
            <a:r>
              <a:rPr lang="en-US" sz="2000" dirty="0"/>
              <a:t> in the sequence, </a:t>
            </a:r>
            <a:r>
              <a:rPr lang="en-US" sz="2000" dirty="0">
                <a:solidFill>
                  <a:srgbClr val="0070C0"/>
                </a:solidFill>
              </a:rPr>
              <a:t>j</a:t>
            </a:r>
            <a:r>
              <a:rPr lang="en-US" sz="2000" dirty="0"/>
              <a:t> is </a:t>
            </a:r>
            <a:r>
              <a:rPr lang="en-US" sz="2000" dirty="0">
                <a:solidFill>
                  <a:schemeClr val="accent2"/>
                </a:solidFill>
              </a:rPr>
              <a:t>getting updated </a:t>
            </a:r>
            <a:r>
              <a:rPr lang="en-US" sz="2000" dirty="0"/>
              <a:t>to the </a:t>
            </a:r>
            <a:r>
              <a:rPr lang="en-US" sz="2000" dirty="0">
                <a:solidFill>
                  <a:schemeClr val="accent2"/>
                </a:solidFill>
              </a:rPr>
              <a:t>next unused item </a:t>
            </a:r>
            <a:r>
              <a:rPr lang="en-US" sz="2000" dirty="0"/>
              <a:t>in the </a:t>
            </a:r>
            <a:r>
              <a:rPr lang="en-US" sz="2000" dirty="0">
                <a:solidFill>
                  <a:schemeClr val="accent2"/>
                </a:solidFill>
              </a:rPr>
              <a:t>sequence</a:t>
            </a:r>
            <a:r>
              <a:rPr lang="en-US" sz="2000" dirty="0"/>
              <a:t>, and </a:t>
            </a:r>
            <a:r>
              <a:rPr lang="en-US" sz="2000" dirty="0">
                <a:highlight>
                  <a:srgbClr val="FFFFCC"/>
                </a:highlight>
              </a:rPr>
              <a:t>if </a:t>
            </a:r>
            <a:r>
              <a:rPr lang="en-US" sz="2000" dirty="0" err="1">
                <a:highlight>
                  <a:srgbClr val="FFFFCC"/>
                </a:highlight>
              </a:rPr>
              <a:t>i</a:t>
            </a:r>
            <a:r>
              <a:rPr lang="en-US" sz="2000" dirty="0">
                <a:highlight>
                  <a:srgbClr val="FFFFCC"/>
                </a:highlight>
              </a:rPr>
              <a:t> * j &gt; 2</a:t>
            </a:r>
            <a:r>
              <a:rPr lang="en-US" sz="2000" dirty="0"/>
              <a:t> is the </a:t>
            </a:r>
            <a:r>
              <a:rPr lang="en-US" sz="2000" dirty="0">
                <a:solidFill>
                  <a:schemeClr val="accent2"/>
                </a:solidFill>
              </a:rPr>
              <a:t>next statement </a:t>
            </a:r>
            <a:r>
              <a:rPr lang="en-US" sz="2000" dirty="0"/>
              <a:t>that will be executed.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j </a:t>
            </a:r>
            <a:r>
              <a:rPr lang="en-US" sz="2000" b="1" dirty="0">
                <a:solidFill>
                  <a:schemeClr val="accent2"/>
                </a:solidFill>
              </a:rPr>
              <a:t>is</a:t>
            </a:r>
            <a:r>
              <a:rPr lang="en-US" sz="2000" dirty="0"/>
              <a:t> the </a:t>
            </a:r>
            <a:r>
              <a:rPr lang="en-US" sz="2000" dirty="0">
                <a:solidFill>
                  <a:schemeClr val="accent2"/>
                </a:solidFill>
              </a:rPr>
              <a:t>last item</a:t>
            </a:r>
            <a:r>
              <a:rPr lang="en-US" sz="2000" dirty="0"/>
              <a:t> in the sequence, </a:t>
            </a:r>
            <a:r>
              <a:rPr lang="en-US" sz="2000" dirty="0">
                <a:highlight>
                  <a:srgbClr val="FFFFCC"/>
                </a:highlight>
              </a:rPr>
              <a:t>print(</a:t>
            </a:r>
            <a:r>
              <a:rPr lang="en-US" sz="2000" dirty="0" err="1">
                <a:highlight>
                  <a:srgbClr val="FFFFCC"/>
                </a:highlight>
              </a:rPr>
              <a:t>i</a:t>
            </a:r>
            <a:r>
              <a:rPr lang="en-US" sz="2000" dirty="0">
                <a:highlight>
                  <a:srgbClr val="FFFFCC"/>
                </a:highlight>
              </a:rPr>
              <a:t>)</a:t>
            </a:r>
            <a:r>
              <a:rPr lang="en-US" sz="2000" dirty="0"/>
              <a:t> is the </a:t>
            </a:r>
            <a:r>
              <a:rPr lang="en-US" sz="2000" dirty="0">
                <a:solidFill>
                  <a:schemeClr val="accent2"/>
                </a:solidFill>
              </a:rPr>
              <a:t>next statement </a:t>
            </a:r>
            <a:r>
              <a:rPr lang="en-US" sz="2000" dirty="0"/>
              <a:t>that will be executed.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endParaRPr lang="en-US" sz="20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F7109C-D727-4EDE-8F49-1063D2DCAC0F}"/>
              </a:ext>
            </a:extLst>
          </p:cNvPr>
          <p:cNvGrpSpPr/>
          <p:nvPr/>
        </p:nvGrpSpPr>
        <p:grpSpPr>
          <a:xfrm>
            <a:off x="146304" y="2386673"/>
            <a:ext cx="4851824" cy="2090757"/>
            <a:chOff x="160239" y="3030454"/>
            <a:chExt cx="4851824" cy="110738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4C5667-E2B9-46FD-8A1C-9516D548A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3" y="3030454"/>
              <a:ext cx="4489080" cy="11073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j &gt;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continue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j)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3085C9-AA22-4480-8ECA-B687FBF96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110738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29AB808-CF11-447E-8B1D-E896568E1438}"/>
              </a:ext>
            </a:extLst>
          </p:cNvPr>
          <p:cNvSpPr/>
          <p:nvPr/>
        </p:nvSpPr>
        <p:spPr>
          <a:xfrm>
            <a:off x="1083076" y="2712720"/>
            <a:ext cx="3107184" cy="1459785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5A364D-4629-4F12-8712-1E6FB2F60530}"/>
              </a:ext>
            </a:extLst>
          </p:cNvPr>
          <p:cNvSpPr/>
          <p:nvPr/>
        </p:nvSpPr>
        <p:spPr>
          <a:xfrm>
            <a:off x="577047" y="2457971"/>
            <a:ext cx="3764133" cy="1971987"/>
          </a:xfrm>
          <a:prstGeom prst="rect">
            <a:avLst/>
          </a:prstGeom>
          <a:noFill/>
          <a:ln w="63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DC88165-FB94-4DF5-A45F-AF06F99FB2A7}"/>
              </a:ext>
            </a:extLst>
          </p:cNvPr>
          <p:cNvGrpSpPr/>
          <p:nvPr/>
        </p:nvGrpSpPr>
        <p:grpSpPr>
          <a:xfrm>
            <a:off x="5149047" y="2644170"/>
            <a:ext cx="3848648" cy="1569660"/>
            <a:chOff x="4773387" y="4503983"/>
            <a:chExt cx="3848648" cy="15696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8888F4-2BBE-48D9-8B08-5ECD46567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03983"/>
              <a:ext cx="3148863" cy="15696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  <p:pic>
          <p:nvPicPr>
            <p:cNvPr id="22" name="Picture 21" descr="A flat screen monitor&#10;&#10;Description automatically generated">
              <a:extLst>
                <a:ext uri="{FF2B5EF4-FFF2-40B4-BE49-F238E27FC236}">
                  <a16:creationId xmlns:a16="http://schemas.microsoft.com/office/drawing/2014/main" id="{33042B58-8E6B-4E1D-9F88-675DCA7B2F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2A722D0-4751-49A6-954C-F88111BED5B7}"/>
              </a:ext>
            </a:extLst>
          </p:cNvPr>
          <p:cNvSpPr/>
          <p:nvPr/>
        </p:nvSpPr>
        <p:spPr>
          <a:xfrm flipV="1">
            <a:off x="736846" y="2827020"/>
            <a:ext cx="1273019" cy="502920"/>
          </a:xfrm>
          <a:custGeom>
            <a:avLst/>
            <a:gdLst>
              <a:gd name="connsiteX0" fmla="*/ 1225118 w 1225118"/>
              <a:gd name="connsiteY0" fmla="*/ 0 h 1020932"/>
              <a:gd name="connsiteX1" fmla="*/ 0 w 1225118"/>
              <a:gd name="connsiteY1" fmla="*/ 0 h 1020932"/>
              <a:gd name="connsiteX2" fmla="*/ 0 w 1225118"/>
              <a:gd name="connsiteY2" fmla="*/ 1020932 h 1020932"/>
              <a:gd name="connsiteX3" fmla="*/ 284085 w 1225118"/>
              <a:gd name="connsiteY3" fmla="*/ 1020932 h 1020932"/>
              <a:gd name="connsiteX0" fmla="*/ 487898 w 487898"/>
              <a:gd name="connsiteY0" fmla="*/ 0 h 1020932"/>
              <a:gd name="connsiteX1" fmla="*/ 0 w 487898"/>
              <a:gd name="connsiteY1" fmla="*/ 0 h 1020932"/>
              <a:gd name="connsiteX2" fmla="*/ 0 w 487898"/>
              <a:gd name="connsiteY2" fmla="*/ 1020932 h 1020932"/>
              <a:gd name="connsiteX3" fmla="*/ 284085 w 487898"/>
              <a:gd name="connsiteY3" fmla="*/ 1020932 h 1020932"/>
              <a:gd name="connsiteX0" fmla="*/ 470983 w 470983"/>
              <a:gd name="connsiteY0" fmla="*/ 0 h 1020932"/>
              <a:gd name="connsiteX1" fmla="*/ 0 w 470983"/>
              <a:gd name="connsiteY1" fmla="*/ 0 h 1020932"/>
              <a:gd name="connsiteX2" fmla="*/ 0 w 470983"/>
              <a:gd name="connsiteY2" fmla="*/ 1020932 h 1020932"/>
              <a:gd name="connsiteX3" fmla="*/ 284085 w 470983"/>
              <a:gd name="connsiteY3" fmla="*/ 1020932 h 1020932"/>
              <a:gd name="connsiteX0" fmla="*/ 470983 w 470983"/>
              <a:gd name="connsiteY0" fmla="*/ 0 h 1020932"/>
              <a:gd name="connsiteX1" fmla="*/ 0 w 470983"/>
              <a:gd name="connsiteY1" fmla="*/ 0 h 1020932"/>
              <a:gd name="connsiteX2" fmla="*/ 0 w 470983"/>
              <a:gd name="connsiteY2" fmla="*/ 1020932 h 1020932"/>
              <a:gd name="connsiteX3" fmla="*/ 117753 w 470983"/>
              <a:gd name="connsiteY3" fmla="*/ 1017065 h 1020932"/>
              <a:gd name="connsiteX0" fmla="*/ 470983 w 470983"/>
              <a:gd name="connsiteY0" fmla="*/ 0 h 1020932"/>
              <a:gd name="connsiteX1" fmla="*/ 0 w 470983"/>
              <a:gd name="connsiteY1" fmla="*/ 0 h 1020932"/>
              <a:gd name="connsiteX2" fmla="*/ 0 w 470983"/>
              <a:gd name="connsiteY2" fmla="*/ 1020932 h 1020932"/>
              <a:gd name="connsiteX3" fmla="*/ 129030 w 470983"/>
              <a:gd name="connsiteY3" fmla="*/ 1017065 h 1020932"/>
              <a:gd name="connsiteX0" fmla="*/ 470983 w 470983"/>
              <a:gd name="connsiteY0" fmla="*/ 0 h 1020932"/>
              <a:gd name="connsiteX1" fmla="*/ 0 w 470983"/>
              <a:gd name="connsiteY1" fmla="*/ 0 h 1020932"/>
              <a:gd name="connsiteX2" fmla="*/ 0 w 470983"/>
              <a:gd name="connsiteY2" fmla="*/ 1020932 h 1020932"/>
              <a:gd name="connsiteX3" fmla="*/ 135373 w 470983"/>
              <a:gd name="connsiteY3" fmla="*/ 1017065 h 1020932"/>
              <a:gd name="connsiteX0" fmla="*/ 470983 w 470983"/>
              <a:gd name="connsiteY0" fmla="*/ 0 h 1020932"/>
              <a:gd name="connsiteX1" fmla="*/ 0 w 470983"/>
              <a:gd name="connsiteY1" fmla="*/ 0 h 1020932"/>
              <a:gd name="connsiteX2" fmla="*/ 0 w 470983"/>
              <a:gd name="connsiteY2" fmla="*/ 1020932 h 1020932"/>
              <a:gd name="connsiteX3" fmla="*/ 121982 w 470983"/>
              <a:gd name="connsiteY3" fmla="*/ 1017065 h 1020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983" h="1020932">
                <a:moveTo>
                  <a:pt x="470983" y="0"/>
                </a:moveTo>
                <a:lnTo>
                  <a:pt x="0" y="0"/>
                </a:lnTo>
                <a:lnTo>
                  <a:pt x="0" y="1020932"/>
                </a:lnTo>
                <a:cubicBezTo>
                  <a:pt x="94695" y="1020932"/>
                  <a:pt x="27287" y="1017065"/>
                  <a:pt x="121982" y="1017065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82B7DBC3-1632-418B-9850-FB480A2942D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B91582B-C1C5-4994-8404-60C8D7853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211</a:t>
            </a:fld>
            <a:endParaRPr lang="en-US"/>
          </a:p>
        </p:txBody>
      </p:sp>
      <p:sp>
        <p:nvSpPr>
          <p:cNvPr id="1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986F2FD-C824-4986-A59E-C72D243212B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</p:spTree>
    <p:extLst>
      <p:ext uri="{BB962C8B-B14F-4D97-AF65-F5344CB8AC3E}">
        <p14:creationId xmlns:p14="http://schemas.microsoft.com/office/powerpoint/2010/main" val="1890921860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1F7B7-02FA-4B20-9EBF-5BAB792E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#21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9BFAB2-A1C6-4D1D-B758-99D42BAFD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Rewrite</a:t>
            </a:r>
            <a:r>
              <a:rPr lang="en-US" dirty="0"/>
              <a:t> the following program </a:t>
            </a:r>
            <a:r>
              <a:rPr lang="en-US" b="1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using </a:t>
            </a:r>
            <a:r>
              <a:rPr lang="en-US" dirty="0">
                <a:solidFill>
                  <a:srgbClr val="0000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continue</a:t>
            </a:r>
            <a:r>
              <a:rPr lang="en-US" dirty="0"/>
              <a:t> statements.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0C0E9F-C0ED-4D86-9A36-5669B2C68C80}"/>
              </a:ext>
            </a:extLst>
          </p:cNvPr>
          <p:cNvGrpSpPr/>
          <p:nvPr/>
        </p:nvGrpSpPr>
        <p:grpSpPr>
          <a:xfrm>
            <a:off x="108711" y="2718126"/>
            <a:ext cx="8926578" cy="2743478"/>
            <a:chOff x="146301" y="2718126"/>
            <a:chExt cx="8926578" cy="274347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B922F2D-A10D-4A13-9C29-9396338E5E66}"/>
                </a:ext>
              </a:extLst>
            </p:cNvPr>
            <p:cNvGrpSpPr/>
            <p:nvPr/>
          </p:nvGrpSpPr>
          <p:grpSpPr>
            <a:xfrm>
              <a:off x="146301" y="2718126"/>
              <a:ext cx="3839771" cy="2743478"/>
              <a:chOff x="160237" y="2805454"/>
              <a:chExt cx="3839771" cy="2396436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FA101AA-001B-4E64-9564-02C79074FE18}"/>
                  </a:ext>
                </a:extLst>
              </p:cNvPr>
              <p:cNvSpPr txBox="1"/>
              <p:nvPr/>
            </p:nvSpPr>
            <p:spPr>
              <a:xfrm>
                <a:off x="160237" y="2805454"/>
                <a:ext cx="1956309" cy="21998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accent3">
                        <a:lumMod val="50000"/>
                      </a:schemeClr>
                    </a:solidFill>
                  </a:rPr>
                  <a:t>LISTING 5.11 </a:t>
                </a:r>
                <a:r>
                  <a:rPr 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TestBreak.py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DDA1DF-E216-437E-913E-0D896842B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823" y="3025440"/>
                <a:ext cx="3392185" cy="21764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&lt;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20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number +=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+= number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&gt;=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 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break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4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number is"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number)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4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sum is"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sum)</a:t>
                </a:r>
                <a:endParaRPr lang="en-US" altLang="en-US" sz="14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7C211E-B638-485F-8062-1B0A21849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238" y="3025440"/>
                <a:ext cx="447585" cy="21764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F24B2B0-8818-4EC8-8A6D-DDE91B96F0CD}"/>
                </a:ext>
              </a:extLst>
            </p:cNvPr>
            <p:cNvGrpSpPr/>
            <p:nvPr/>
          </p:nvGrpSpPr>
          <p:grpSpPr>
            <a:xfrm>
              <a:off x="5086807" y="2718127"/>
              <a:ext cx="3986072" cy="2743476"/>
              <a:chOff x="160237" y="2819140"/>
              <a:chExt cx="3986072" cy="2229002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8B80A1-B846-40C7-8635-78CEF3E79ECE}"/>
                  </a:ext>
                </a:extLst>
              </p:cNvPr>
              <p:cNvSpPr txBox="1"/>
              <p:nvPr/>
            </p:nvSpPr>
            <p:spPr>
              <a:xfrm>
                <a:off x="160237" y="2819140"/>
                <a:ext cx="1956309" cy="2063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TestBreakWithoutBreak.py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32480B7-4089-4823-937F-E0E5E5709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823" y="3025440"/>
                <a:ext cx="3538486" cy="20227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stop = </a:t>
                </a:r>
                <a:r>
                  <a:rPr lang="en-US" altLang="en-US" sz="1400" dirty="0">
                    <a:solidFill>
                      <a:srgbClr val="00008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False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&lt;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20 </a:t>
                </a: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and not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stop: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number +=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+= number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&gt;= </a:t>
                </a:r>
                <a:r>
                  <a:rPr lang="en-US" altLang="en-US" sz="14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400" dirty="0">
                    <a:solidFill>
                      <a:srgbClr val="00000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stop = </a:t>
                </a:r>
                <a:r>
                  <a:rPr lang="en-US" altLang="en-US" sz="1400" dirty="0">
                    <a:solidFill>
                      <a:srgbClr val="00008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True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4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number is"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number)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4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sum is"</a:t>
                </a:r>
                <a:r>
                  <a:rPr lang="en-US" altLang="en-US" sz="14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sum)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8FB0DAA-435B-4A1D-9678-5F6FBBF90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238" y="3025440"/>
                <a:ext cx="447585" cy="202270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11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B39830C-9429-4F79-9FF9-258274E1F158}"/>
                </a:ext>
              </a:extLst>
            </p:cNvPr>
            <p:cNvGrpSpPr/>
            <p:nvPr/>
          </p:nvGrpSpPr>
          <p:grpSpPr>
            <a:xfrm>
              <a:off x="4023360" y="4045004"/>
              <a:ext cx="965200" cy="385800"/>
              <a:chOff x="4023360" y="4045004"/>
              <a:chExt cx="965200" cy="385800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5287469-4EA3-45E4-9716-7732F9A06A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4320" y="4430804"/>
                <a:ext cx="904240" cy="0"/>
              </a:xfrm>
              <a:prstGeom prst="straightConnector1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7BA708-9E6F-4DFB-A3CC-91162D53CA25}"/>
                  </a:ext>
                </a:extLst>
              </p:cNvPr>
              <p:cNvSpPr txBox="1"/>
              <p:nvPr/>
            </p:nvSpPr>
            <p:spPr>
              <a:xfrm>
                <a:off x="4023360" y="4045004"/>
                <a:ext cx="9042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Solution</a:t>
                </a:r>
              </a:p>
            </p:txBody>
          </p:sp>
        </p:grpSp>
      </p:grpSp>
      <p:pic>
        <p:nvPicPr>
          <p:cNvPr id="17" name="Picture 16">
            <a:hlinkClick r:id="rId3" action="ppaction://hlinksldjump"/>
            <a:extLst>
              <a:ext uri="{FF2B5EF4-FFF2-40B4-BE49-F238E27FC236}">
                <a16:creationId xmlns:a16="http://schemas.microsoft.com/office/drawing/2014/main" id="{E4DBBB96-873D-4B6E-8FD4-4443CDD897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AE35B4A-19C5-4D5C-9F4E-6E29D50DD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212</a:t>
            </a:fld>
            <a:endParaRPr lang="en-US"/>
          </a:p>
        </p:txBody>
      </p:sp>
      <p:sp>
        <p:nvSpPr>
          <p:cNvPr id="2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21B4D8F-ED37-427E-B128-5E047FA2E8F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FCD890-9047-4963-BEBE-F19563257511}"/>
              </a:ext>
            </a:extLst>
          </p:cNvPr>
          <p:cNvGrpSpPr/>
          <p:nvPr/>
        </p:nvGrpSpPr>
        <p:grpSpPr>
          <a:xfrm>
            <a:off x="8167057" y="2969969"/>
            <a:ext cx="830638" cy="386966"/>
            <a:chOff x="8133802" y="1326921"/>
            <a:chExt cx="830638" cy="38696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23610E0-6AD3-459F-811C-E51062D90E6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4" name="TextBox 23">
              <a:hlinkClick r:id="rId6"/>
              <a:extLst>
                <a:ext uri="{FF2B5EF4-FFF2-40B4-BE49-F238E27FC236}">
                  <a16:creationId xmlns:a16="http://schemas.microsoft.com/office/drawing/2014/main" id="{C99867B9-789D-420A-AC03-C871EBF62A9B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A7830630-F5B4-4F4C-AF32-75ACC87836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972E46-A095-4B84-B22E-20697C2EB114}"/>
              </a:ext>
            </a:extLst>
          </p:cNvPr>
          <p:cNvGrpSpPr/>
          <p:nvPr/>
        </p:nvGrpSpPr>
        <p:grpSpPr>
          <a:xfrm>
            <a:off x="3115175" y="2969969"/>
            <a:ext cx="830638" cy="386966"/>
            <a:chOff x="8133802" y="1326921"/>
            <a:chExt cx="830638" cy="38696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F8B0511-B288-4B6B-9232-D0DACEFE327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8" name="TextBox 27">
              <a:hlinkClick r:id="rId8"/>
              <a:extLst>
                <a:ext uri="{FF2B5EF4-FFF2-40B4-BE49-F238E27FC236}">
                  <a16:creationId xmlns:a16="http://schemas.microsoft.com/office/drawing/2014/main" id="{44A48EF3-DBF8-4640-9FCC-82507EA96E82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7BA6EC1-22E8-4298-A3F6-07B575DEB60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8845698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1F7B7-02FA-4B20-9EBF-5BAB792E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#22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9BFAB2-A1C6-4D1D-B758-99D42BAFD7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Rewrite</a:t>
            </a:r>
            <a:r>
              <a:rPr lang="en-US" dirty="0"/>
              <a:t> the following program </a:t>
            </a:r>
            <a:r>
              <a:rPr lang="en-US" b="1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using </a:t>
            </a:r>
            <a:r>
              <a:rPr lang="en-US" dirty="0">
                <a:solidFill>
                  <a:srgbClr val="0000FF"/>
                </a:solidFill>
              </a:rPr>
              <a:t>break</a:t>
            </a:r>
            <a:r>
              <a:rPr lang="en-US" dirty="0"/>
              <a:t> and </a:t>
            </a:r>
            <a:r>
              <a:rPr lang="en-US" dirty="0">
                <a:solidFill>
                  <a:srgbClr val="0000FF"/>
                </a:solidFill>
              </a:rPr>
              <a:t>continue</a:t>
            </a:r>
            <a:r>
              <a:rPr lang="en-US" dirty="0"/>
              <a:t> statements.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201AD1C-62F0-4770-87B4-2D830F0246CD}"/>
              </a:ext>
            </a:extLst>
          </p:cNvPr>
          <p:cNvGrpSpPr/>
          <p:nvPr/>
        </p:nvGrpSpPr>
        <p:grpSpPr>
          <a:xfrm>
            <a:off x="77407" y="2718126"/>
            <a:ext cx="8989186" cy="2262248"/>
            <a:chOff x="41850" y="2718126"/>
            <a:chExt cx="8989186" cy="226224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B922F2D-A10D-4A13-9C29-9396338E5E66}"/>
                </a:ext>
              </a:extLst>
            </p:cNvPr>
            <p:cNvGrpSpPr/>
            <p:nvPr/>
          </p:nvGrpSpPr>
          <p:grpSpPr>
            <a:xfrm>
              <a:off x="41850" y="2718126"/>
              <a:ext cx="3967288" cy="2262248"/>
              <a:chOff x="93376" y="2805454"/>
              <a:chExt cx="3967288" cy="1976080"/>
            </a:xfrm>
          </p:grpSpPr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FA101AA-001B-4E64-9564-02C79074FE18}"/>
                  </a:ext>
                </a:extLst>
              </p:cNvPr>
              <p:cNvSpPr txBox="1"/>
              <p:nvPr/>
            </p:nvSpPr>
            <p:spPr>
              <a:xfrm>
                <a:off x="93376" y="2805454"/>
                <a:ext cx="2230943" cy="21998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accent3">
                        <a:lumMod val="50000"/>
                      </a:schemeClr>
                    </a:solidFill>
                  </a:rPr>
                  <a:t>LISTING 5.12 </a:t>
                </a:r>
                <a:r>
                  <a:rPr 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TestContinue.py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B5DDA1DF-E216-437E-913E-0D896842B6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369" y="3025440"/>
                <a:ext cx="3557295" cy="175609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&lt;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20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number +=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 </a:t>
                </a: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or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11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continue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+= number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2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sum is"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sum)</a:t>
                </a:r>
                <a:endParaRPr lang="en-US" altLang="en-US" sz="12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4C7C211E-B638-485F-8062-1B0A21849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76" y="3025440"/>
                <a:ext cx="409993" cy="175609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B39830C-9429-4F79-9FF9-258274E1F158}"/>
                </a:ext>
              </a:extLst>
            </p:cNvPr>
            <p:cNvGrpSpPr/>
            <p:nvPr/>
          </p:nvGrpSpPr>
          <p:grpSpPr>
            <a:xfrm>
              <a:off x="3985770" y="4045004"/>
              <a:ext cx="965200" cy="385800"/>
              <a:chOff x="4023360" y="4045004"/>
              <a:chExt cx="965200" cy="385800"/>
            </a:xfrm>
          </p:grpSpPr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5287469-4EA3-45E4-9716-7732F9A06A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84320" y="4430804"/>
                <a:ext cx="904240" cy="0"/>
              </a:xfrm>
              <a:prstGeom prst="straightConnector1">
                <a:avLst/>
              </a:prstGeom>
              <a:ln w="38100"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7BA708-9E6F-4DFB-A3CC-91162D53CA25}"/>
                  </a:ext>
                </a:extLst>
              </p:cNvPr>
              <p:cNvSpPr txBox="1"/>
              <p:nvPr/>
            </p:nvSpPr>
            <p:spPr>
              <a:xfrm>
                <a:off x="4023360" y="4045004"/>
                <a:ext cx="9042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/>
                  <a:t>Solution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9CA0DDCB-1F42-4A9D-828B-4C42504A25F0}"/>
                </a:ext>
              </a:extLst>
            </p:cNvPr>
            <p:cNvGrpSpPr/>
            <p:nvPr/>
          </p:nvGrpSpPr>
          <p:grpSpPr>
            <a:xfrm>
              <a:off x="4988562" y="2718132"/>
              <a:ext cx="4042474" cy="2262242"/>
              <a:chOff x="18190" y="2805454"/>
              <a:chExt cx="4042474" cy="1976075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AE5190D-590E-456B-A206-918E40F9C3B7}"/>
                  </a:ext>
                </a:extLst>
              </p:cNvPr>
              <p:cNvSpPr txBox="1"/>
              <p:nvPr/>
            </p:nvSpPr>
            <p:spPr>
              <a:xfrm>
                <a:off x="18190" y="2805454"/>
                <a:ext cx="2230943" cy="21998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TestContinueWithoutContinue.py</a:t>
                </a: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51D6A13-8F4C-497A-AB52-957152D90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183" y="3025439"/>
                <a:ext cx="3632481" cy="17560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sum 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while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&lt;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20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number +=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</a:t>
                </a: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if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</a:t>
                </a:r>
                <a:r>
                  <a:rPr lang="en-US" altLang="en-US" sz="1200" dirty="0">
                    <a:solidFill>
                      <a:srgbClr val="00000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!=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 </a:t>
                </a: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and 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number </a:t>
                </a:r>
                <a:r>
                  <a:rPr lang="en-US" altLang="en-US" sz="1200" dirty="0">
                    <a:solidFill>
                      <a:srgbClr val="00000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!=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altLang="en-US" sz="12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11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: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        </a:t>
                </a:r>
                <a:r>
                  <a:rPr lang="en-US" altLang="en-US" sz="1200" dirty="0">
                    <a:solidFill>
                      <a:srgbClr val="000000"/>
                    </a:solidFill>
                    <a:highlight>
                      <a:srgbClr val="FFFFCC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sum += number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2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sum is"</a:t>
                </a:r>
                <a:r>
                  <a:rPr lang="en-US" altLang="en-US" sz="12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sum)</a:t>
                </a: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28D0A0D-D361-465A-9BDE-CE1F97B5C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90" y="3025439"/>
                <a:ext cx="409993" cy="1756089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</p:txBody>
          </p:sp>
        </p:grpSp>
      </p:grpSp>
      <p:pic>
        <p:nvPicPr>
          <p:cNvPr id="20" name="Picture 19">
            <a:hlinkClick r:id="rId3" action="ppaction://hlinksldjump"/>
            <a:extLst>
              <a:ext uri="{FF2B5EF4-FFF2-40B4-BE49-F238E27FC236}">
                <a16:creationId xmlns:a16="http://schemas.microsoft.com/office/drawing/2014/main" id="{B9F16518-90F1-437D-90F2-FF6B3FF8055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A1C040B-F154-4CE5-A157-0EFD51086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213</a:t>
            </a:fld>
            <a:endParaRPr lang="en-US"/>
          </a:p>
        </p:txBody>
      </p:sp>
      <p:sp>
        <p:nvSpPr>
          <p:cNvPr id="2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44B192D-D8B1-4247-9E22-BCC182C5258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5.7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EF92EF-E5FB-4871-8577-1D5581798D2C}"/>
              </a:ext>
            </a:extLst>
          </p:cNvPr>
          <p:cNvGrpSpPr/>
          <p:nvPr/>
        </p:nvGrpSpPr>
        <p:grpSpPr>
          <a:xfrm>
            <a:off x="3190689" y="2969969"/>
            <a:ext cx="830638" cy="386966"/>
            <a:chOff x="8133802" y="1326921"/>
            <a:chExt cx="830638" cy="38696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4C9E1AF-E5EE-4E37-8375-E3F33B296D8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6" name="TextBox 25">
              <a:hlinkClick r:id="rId6"/>
              <a:extLst>
                <a:ext uri="{FF2B5EF4-FFF2-40B4-BE49-F238E27FC236}">
                  <a16:creationId xmlns:a16="http://schemas.microsoft.com/office/drawing/2014/main" id="{82206729-8493-4E39-94E0-390736FD18D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CD635FD-13C9-496F-AE59-888CB4D2047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56418C9-015E-4213-9DBE-485406D7A61F}"/>
              </a:ext>
            </a:extLst>
          </p:cNvPr>
          <p:cNvGrpSpPr/>
          <p:nvPr/>
        </p:nvGrpSpPr>
        <p:grpSpPr>
          <a:xfrm>
            <a:off x="8216938" y="2973795"/>
            <a:ext cx="830638" cy="386966"/>
            <a:chOff x="8133802" y="1326921"/>
            <a:chExt cx="830638" cy="38696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25BF54B-FA99-41BC-B931-59DBA29C271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30" name="TextBox 29">
              <a:hlinkClick r:id="rId8"/>
              <a:extLst>
                <a:ext uri="{FF2B5EF4-FFF2-40B4-BE49-F238E27FC236}">
                  <a16:creationId xmlns:a16="http://schemas.microsoft.com/office/drawing/2014/main" id="{603D5A63-BA8C-4D79-AF12-3A3A4A6C09D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48ADE53-40B6-44D5-8F36-1A59D6CC508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7347570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5.8.</a:t>
            </a:r>
            <a:r>
              <a:rPr lang="en-US" dirty="0"/>
              <a:t> Case Study: Displaying Prime Numbers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27FC2E-C75B-4733-A2FB-6EECBD88F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9: Prime Number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Coding with Loops</a:t>
            </a:r>
            <a:endParaRPr lang="en-US" dirty="0"/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E4CF5AD8-0872-4049-ABDD-98DA0CDFA33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0B86EB-30BB-42C1-8E2F-0CE20C3C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214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CA77AD55-FB0A-4327-8BC9-18C935027B9B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852438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9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to </a:t>
            </a:r>
            <a:r>
              <a:rPr lang="en-US" dirty="0">
                <a:solidFill>
                  <a:schemeClr val="accent2"/>
                </a:solidFill>
              </a:rPr>
              <a:t>display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first 50 prime numbers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five lines </a:t>
            </a:r>
            <a:r>
              <a:rPr lang="en-US" dirty="0"/>
              <a:t>(so </a:t>
            </a:r>
            <a:r>
              <a:rPr lang="en-US" dirty="0">
                <a:solidFill>
                  <a:schemeClr val="accent2"/>
                </a:solidFill>
              </a:rPr>
              <a:t>10 numbers per line</a:t>
            </a:r>
            <a:r>
              <a:rPr lang="en-US" dirty="0"/>
              <a:t>).</a:t>
            </a:r>
          </a:p>
          <a:p>
            <a:r>
              <a:rPr lang="en-US" sz="2400" dirty="0"/>
              <a:t>Note: any integer greater than </a:t>
            </a:r>
            <a:r>
              <a:rPr lang="en-US" sz="2400" b="1" dirty="0"/>
              <a:t>1</a:t>
            </a:r>
            <a:r>
              <a:rPr lang="en-US" sz="2400" dirty="0"/>
              <a:t> is prime </a:t>
            </a:r>
            <a:r>
              <a:rPr lang="en-US" sz="2400" dirty="0">
                <a:solidFill>
                  <a:schemeClr val="accent2"/>
                </a:solidFill>
              </a:rPr>
              <a:t>if it can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only be divided by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1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or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itself</a:t>
            </a:r>
            <a:r>
              <a:rPr lang="en-US" sz="2400" dirty="0"/>
              <a:t>.</a:t>
            </a:r>
          </a:p>
          <a:p>
            <a:r>
              <a:rPr lang="en-US" sz="2400" dirty="0"/>
              <a:t>Example: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2, 3, 5, and 7 are prime numbers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4, 6, 8, and 9 are not prime numbers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B014A30-5AFD-431A-8773-554510E5B1B0}"/>
              </a:ext>
            </a:extLst>
          </p:cNvPr>
          <p:cNvGrpSpPr/>
          <p:nvPr/>
        </p:nvGrpSpPr>
        <p:grpSpPr>
          <a:xfrm>
            <a:off x="146303" y="4539730"/>
            <a:ext cx="8851392" cy="1754326"/>
            <a:chOff x="4773387" y="4411643"/>
            <a:chExt cx="8851392" cy="175432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AD8A9A4-A0A9-4D53-8B02-9FE9C27D5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411643"/>
              <a:ext cx="8151607" cy="175432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first 50 prime numbers are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2    3    5    7   11   13   17   19   23   29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31   37   41   43   47   53   59   61   67   71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73   79   83   89   97  101  103  107  109  113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127  131  137  139  149  151  157  163  167  173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179  181  191  193  197  199  211  223  227  229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4ED05472-6C26-455D-A2D6-6A7BEF18C3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934D9E9-8D58-4C61-9F2E-3707F3925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215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B61D727-1950-44C3-8E71-ED01718E6EA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B9FE5-8F99-4644-848A-772633D65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904779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Think:</a:t>
            </a:r>
          </a:p>
          <a:p>
            <a:pPr lvl="1"/>
            <a:r>
              <a:rPr lang="en-US" dirty="0"/>
              <a:t>How can we solve this?</a:t>
            </a:r>
          </a:p>
          <a:p>
            <a:pPr lvl="1"/>
            <a:r>
              <a:rPr lang="en-US" dirty="0"/>
              <a:t>We need to </a:t>
            </a:r>
            <a:r>
              <a:rPr lang="en-US" dirty="0">
                <a:solidFill>
                  <a:schemeClr val="accent2"/>
                </a:solidFill>
              </a:rPr>
              <a:t>check each integer greater than 1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so start at 2, then 3, then 4, then 5, …</a:t>
            </a:r>
          </a:p>
          <a:p>
            <a:pPr lvl="1"/>
            <a:r>
              <a:rPr lang="en-US" dirty="0"/>
              <a:t>And for </a:t>
            </a:r>
            <a:r>
              <a:rPr lang="en-US" dirty="0">
                <a:solidFill>
                  <a:schemeClr val="accent2"/>
                </a:solidFill>
              </a:rPr>
              <a:t>each of those integers</a:t>
            </a:r>
            <a:r>
              <a:rPr lang="en-US" dirty="0"/>
              <a:t>, we </a:t>
            </a:r>
            <a:r>
              <a:rPr lang="en-US" dirty="0">
                <a:solidFill>
                  <a:schemeClr val="accent2"/>
                </a:solidFill>
              </a:rPr>
              <a:t>need to check if it is prime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If it is prime</a:t>
            </a:r>
            <a:r>
              <a:rPr lang="en-US" dirty="0"/>
              <a:t>, we need to </a:t>
            </a:r>
            <a:r>
              <a:rPr lang="en-US" dirty="0">
                <a:solidFill>
                  <a:schemeClr val="accent2"/>
                </a:solidFill>
              </a:rPr>
              <a:t>increase our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Because we found a new prime number.</a:t>
            </a:r>
          </a:p>
          <a:p>
            <a:pPr lvl="1"/>
            <a:r>
              <a:rPr lang="en-US" dirty="0"/>
              <a:t>And we also need to </a:t>
            </a:r>
            <a:r>
              <a:rPr lang="en-US" dirty="0">
                <a:solidFill>
                  <a:schemeClr val="accent2"/>
                </a:solidFill>
              </a:rPr>
              <a:t>print it to the screen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But we can only print 10 per line.</a:t>
            </a:r>
          </a:p>
          <a:p>
            <a:pPr lvl="2"/>
            <a:r>
              <a:rPr lang="en-US" dirty="0"/>
              <a:t>So we need to consider how many have been printed already.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465118-18F9-4709-AC7B-13089611F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216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B9415B6-0305-42AD-A316-9F5B292619E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32988A-055C-4F32-9A87-2B744AC4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446723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Think:</a:t>
            </a:r>
          </a:p>
          <a:p>
            <a:pPr lvl="1"/>
            <a:r>
              <a:rPr lang="en-US" dirty="0"/>
              <a:t>So we need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!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How many times </a:t>
            </a:r>
            <a:r>
              <a:rPr lang="en-US" dirty="0"/>
              <a:t>will we loop?</a:t>
            </a:r>
          </a:p>
          <a:p>
            <a:pPr lvl="2"/>
            <a:r>
              <a:rPr lang="en-US" dirty="0"/>
              <a:t>Many times.</a:t>
            </a:r>
          </a:p>
          <a:p>
            <a:pPr lvl="2"/>
            <a:r>
              <a:rPr lang="en-US" dirty="0"/>
              <a:t>Because we are </a:t>
            </a:r>
            <a:r>
              <a:rPr lang="en-US" dirty="0">
                <a:solidFill>
                  <a:schemeClr val="accent2"/>
                </a:solidFill>
              </a:rPr>
              <a:t>checking each integer </a:t>
            </a:r>
            <a:r>
              <a:rPr lang="en-US" dirty="0"/>
              <a:t>greater than 1 </a:t>
            </a:r>
            <a:r>
              <a:rPr lang="en-US" dirty="0">
                <a:solidFill>
                  <a:schemeClr val="accent2"/>
                </a:solidFill>
              </a:rPr>
              <a:t>to determine if it is a prime number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will the loop go </a:t>
            </a:r>
            <a:r>
              <a:rPr lang="en-US" dirty="0"/>
              <a:t>on for </a:t>
            </a:r>
            <a:r>
              <a:rPr lang="en-US" dirty="0">
                <a:solidFill>
                  <a:schemeClr val="accent2"/>
                </a:solidFill>
              </a:rPr>
              <a:t>infinity</a:t>
            </a:r>
            <a:r>
              <a:rPr lang="en-US" dirty="0"/>
              <a:t>?</a:t>
            </a:r>
          </a:p>
          <a:p>
            <a:pPr lvl="2"/>
            <a:r>
              <a:rPr lang="en-US" dirty="0"/>
              <a:t>No!</a:t>
            </a:r>
          </a:p>
          <a:p>
            <a:pPr lvl="1"/>
            <a:r>
              <a:rPr lang="en-US" dirty="0"/>
              <a:t>So for </a:t>
            </a:r>
            <a:r>
              <a:rPr lang="en-US" dirty="0">
                <a:solidFill>
                  <a:schemeClr val="accent2"/>
                </a:solidFill>
              </a:rPr>
              <a:t>how long </a:t>
            </a:r>
            <a:r>
              <a:rPr lang="en-US" dirty="0"/>
              <a:t>will the </a:t>
            </a:r>
            <a:r>
              <a:rPr lang="en-US" dirty="0">
                <a:solidFill>
                  <a:schemeClr val="accent2"/>
                </a:solidFill>
              </a:rPr>
              <a:t>loop run</a:t>
            </a:r>
            <a:r>
              <a:rPr lang="en-US" dirty="0"/>
              <a:t>?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Until we find and print </a:t>
            </a:r>
            <a:r>
              <a:rPr lang="en-US" b="1" dirty="0">
                <a:solidFill>
                  <a:schemeClr val="accent2"/>
                </a:solidFill>
              </a:rPr>
              <a:t>50</a:t>
            </a:r>
            <a:r>
              <a:rPr lang="en-US" dirty="0">
                <a:solidFill>
                  <a:schemeClr val="accent2"/>
                </a:solidFill>
              </a:rPr>
              <a:t> prime numbers</a:t>
            </a:r>
            <a:r>
              <a:rPr lang="en-US" dirty="0"/>
              <a:t>!</a:t>
            </a:r>
          </a:p>
          <a:p>
            <a:pPr lvl="2"/>
            <a:r>
              <a:rPr lang="en-US" dirty="0"/>
              <a:t>Guess what: we now have our </a:t>
            </a:r>
            <a:r>
              <a:rPr lang="en-US" dirty="0">
                <a:solidFill>
                  <a:schemeClr val="accent2"/>
                </a:solidFill>
              </a:rPr>
              <a:t>loop-continuation-condition</a:t>
            </a:r>
            <a:r>
              <a:rPr lang="en-US" dirty="0"/>
              <a:t>!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C0395C-CE19-4FC8-83EB-6E1EDBFDD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217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C6C9BCE-C92C-468C-AD5B-A85AB4B2960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705C5-A6CF-4337-B845-ACDE9448A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30258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(1</a:t>
            </a:r>
            <a:r>
              <a:rPr lang="en-US" baseline="30000" dirty="0">
                <a:solidFill>
                  <a:schemeClr val="accent3"/>
                </a:solidFill>
              </a:rPr>
              <a:t>st</a:t>
            </a:r>
            <a:r>
              <a:rPr lang="en-US" dirty="0">
                <a:solidFill>
                  <a:schemeClr val="accent3"/>
                </a:solidFill>
              </a:rPr>
              <a:t>	Draft)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6940C5E-48EF-4413-8078-ABAB608FB028}"/>
              </a:ext>
            </a:extLst>
          </p:cNvPr>
          <p:cNvGrpSpPr/>
          <p:nvPr/>
        </p:nvGrpSpPr>
        <p:grpSpPr>
          <a:xfrm>
            <a:off x="146303" y="1344439"/>
            <a:ext cx="8851393" cy="5154016"/>
            <a:chOff x="160237" y="2805454"/>
            <a:chExt cx="8851393" cy="433398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55CE6D-5F5E-4F49-A9B8-D79EF4060973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PrimeNumber.py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A359E1-867A-4A98-8E04-899BA861D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4"/>
              <a:ext cx="8403807" cy="41089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 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 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of primes to display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NUMBER_OF_PRIMES_PER_LINE 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10 per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 number to be tested for </a:t>
              </a:r>
              <a:r>
                <a:rPr lang="en-US" altLang="en-US" sz="13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primeness</a:t>
              </a: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first 50 prime numbers are"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Repeatedly find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NUMBER_OF_PRIMES: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Assume the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#Is the current number prime?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Test if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To do it later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If number is prime, display the prime number and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3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count +=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(number, </a:t>
              </a:r>
              <a:r>
                <a:rPr lang="en-US" altLang="en-US" sz="13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'5d'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sz="13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3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% NUMBER_OF_PRIMES_PER_LINE ==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the number and advance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3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Jump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3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Check if the next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3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+= </a:t>
              </a:r>
              <a:r>
                <a:rPr lang="en-US" altLang="en-US" sz="13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98D280-6E18-49A5-8B32-EC6A7EB15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10898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57987F-3D92-489F-AADB-B483AF92D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218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72A1A9F-5007-456F-A5DE-1854BA770EE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5DDFFC-1CA7-4AD5-A5F4-F888101EB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11F5E7-326A-4EBA-8EBF-56786B36D42A}"/>
              </a:ext>
            </a:extLst>
          </p:cNvPr>
          <p:cNvGrpSpPr/>
          <p:nvPr/>
        </p:nvGrpSpPr>
        <p:grpSpPr>
          <a:xfrm>
            <a:off x="8167058" y="1621438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739609-5468-44DA-8628-1E08E47F937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BD9DD224-188B-4676-9DAA-6193CBC58C9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0BBF1FE-714B-4AA5-B382-8C7E4BD8D28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6043389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1C415-7D1E-4393-88D4-065DDF337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8AF87-31D4-44DF-AEB1-A74A2C437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output of the previous code: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So, we need now to </a:t>
            </a:r>
            <a:r>
              <a:rPr lang="en-US" dirty="0">
                <a:solidFill>
                  <a:schemeClr val="accent2"/>
                </a:solidFill>
              </a:rPr>
              <a:t>filter the numbers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display only the prime numbers</a:t>
            </a:r>
            <a:r>
              <a:rPr lang="en-US" dirty="0"/>
              <a:t>.</a:t>
            </a:r>
            <a:endParaRPr lang="ar-SA" dirty="0"/>
          </a:p>
          <a:p>
            <a:r>
              <a:rPr lang="en-US" dirty="0"/>
              <a:t>This will be the next step.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0747F86-F5C9-411E-BFCD-FFDAF1F09574}"/>
              </a:ext>
            </a:extLst>
          </p:cNvPr>
          <p:cNvGrpSpPr/>
          <p:nvPr/>
        </p:nvGrpSpPr>
        <p:grpSpPr>
          <a:xfrm>
            <a:off x="146304" y="2027349"/>
            <a:ext cx="8851392" cy="1754326"/>
            <a:chOff x="4773387" y="4411643"/>
            <a:chExt cx="8851392" cy="175432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610F3E-8B52-4B26-A654-0097B9A27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411643"/>
              <a:ext cx="8151607" cy="175432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first 50 prime numbers are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 2    3    4    5    6    7    8    9   10   11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12   13   14   15   16   17   18   19   20   21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22   23   24   25   26   27   28   29   30   31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32   33   34   35   36   37   38   39   40   41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 42   43   44   45   46   47   48   49   50   51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D2D77BDA-AA4F-4CBD-8381-0C4F8BFDF5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161C0487-98A9-467E-9741-6BC799B25A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5E2B95F-BC72-4FFF-876E-84399F808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219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677D35C-9B66-4EC1-80E0-0A7F255B16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A32A31-B3FA-4C44-A992-7BE79E211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834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49AC9D5-A2BA-41B1-BA71-5631B200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E3517-17F4-4B6D-9CCA-928AB6A42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1744731"/>
            <a:chOff x="242627" y="2052457"/>
            <a:chExt cx="8666677" cy="1744731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3181238"/>
              <a:ext cx="2490788" cy="615950"/>
            </a:xfrm>
            <a:prstGeom prst="wedgeRoundRectCallout">
              <a:avLst>
                <a:gd name="adj1" fmla="val -79065"/>
                <a:gd name="adj2" fmla="val -28568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(</a:t>
              </a:r>
              <a:r>
                <a:rPr lang="en-US" altLang="en-US" sz="1800" dirty="0">
                  <a:solidFill>
                    <a:srgbClr val="0070C0"/>
                  </a:solidFill>
                  <a:highlight>
                    <a:srgbClr val="FFFFCC"/>
                  </a:highlight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CC"/>
                  </a:highlight>
                  <a:latin typeface="+mn-lt"/>
                </a:rPr>
                <a:t> &lt; 2)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</a:t>
              </a:r>
              <a:r>
                <a:rPr lang="en-US" altLang="en-US" sz="1800" dirty="0">
                  <a:solidFill>
                    <a:srgbClr val="FF0000"/>
                  </a:solidFill>
                  <a:latin typeface="+mn-lt"/>
                </a:rPr>
                <a:t>False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/>
              </a:r>
              <a:b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</a:b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since </a:t>
              </a: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count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is 2 now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F40095F-3670-4AD2-96B3-999DA351348F}"/>
              </a:ext>
            </a:extLst>
          </p:cNvPr>
          <p:cNvSpPr/>
          <p:nvPr/>
        </p:nvSpPr>
        <p:spPr>
          <a:xfrm>
            <a:off x="242627" y="2524719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5F9ACB-E5D7-4BFB-9642-5F163EE7C4F8}"/>
              </a:ext>
            </a:extLst>
          </p:cNvPr>
          <p:cNvGrpSpPr/>
          <p:nvPr/>
        </p:nvGrpSpPr>
        <p:grpSpPr>
          <a:xfrm>
            <a:off x="242627" y="4460246"/>
            <a:ext cx="5705685" cy="707886"/>
            <a:chOff x="4773387" y="4934862"/>
            <a:chExt cx="5705685" cy="70788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642B97B-1274-423F-8AF7-C64474134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2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</p:txBody>
        </p:sp>
        <p:pic>
          <p:nvPicPr>
            <p:cNvPr id="21" name="Picture 20" descr="A flat screen monitor&#10;&#10;Description automatically generated">
              <a:extLst>
                <a:ext uri="{FF2B5EF4-FFF2-40B4-BE49-F238E27FC236}">
                  <a16:creationId xmlns:a16="http://schemas.microsoft.com/office/drawing/2014/main" id="{756CA1F9-A5AC-4597-A4C8-B38A6E764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FF51AF1-F3FE-469E-977A-0A0A794DE81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4DBD50FC-5783-41D2-B23D-E0FBF2B07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814FA3D0-07FE-45CD-9B7D-360F7919A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E5DC7D-2CF0-45B2-A829-36D7BE316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EA09432B-8358-4CA8-8964-B23BB7D150F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B99102-DEF6-457F-A521-6FC96326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9</a:t>
            </a:r>
          </a:p>
        </p:txBody>
      </p:sp>
    </p:spTree>
    <p:extLst>
      <p:ext uri="{BB962C8B-B14F-4D97-AF65-F5344CB8AC3E}">
        <p14:creationId xmlns:p14="http://schemas.microsoft.com/office/powerpoint/2010/main" val="1863196959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Think: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Given</a:t>
            </a:r>
            <a:r>
              <a:rPr lang="en-US" dirty="0"/>
              <a:t> a 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/>
              <a:t>, how</a:t>
            </a:r>
            <a:r>
              <a:rPr lang="ar-SA" dirty="0"/>
              <a:t> </a:t>
            </a:r>
            <a:r>
              <a:rPr lang="en-US" dirty="0"/>
              <a:t>can we </a:t>
            </a:r>
            <a:r>
              <a:rPr lang="en-US" dirty="0">
                <a:solidFill>
                  <a:schemeClr val="accent2"/>
                </a:solidFill>
              </a:rPr>
              <a:t>determine</a:t>
            </a:r>
            <a:r>
              <a:rPr lang="ar-SA" dirty="0">
                <a:solidFill>
                  <a:schemeClr val="accent2"/>
                </a:solidFill>
              </a:rPr>
              <a:t> </a:t>
            </a:r>
            <a:r>
              <a:rPr lang="en-US" dirty="0">
                <a:solidFill>
                  <a:schemeClr val="accent2"/>
                </a:solidFill>
              </a:rPr>
              <a:t>if it is prime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Check if it is divisible by </a:t>
            </a:r>
            <a:r>
              <a:rPr lang="en-US" dirty="0">
                <a:highlight>
                  <a:srgbClr val="FFFFCC"/>
                </a:highlight>
              </a:rPr>
              <a:t>2, 3, 4, …, (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 </a:t>
            </a:r>
            <a:r>
              <a:rPr lang="en-US" dirty="0">
                <a:highlight>
                  <a:srgbClr val="FFFFCC"/>
                </a:highlight>
              </a:rPr>
              <a:t>// 2)</a:t>
            </a:r>
          </a:p>
          <a:p>
            <a:pPr lvl="2"/>
            <a:r>
              <a:rPr lang="en-US" dirty="0">
                <a:solidFill>
                  <a:schemeClr val="accent2"/>
                </a:solidFill>
              </a:rPr>
              <a:t>If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any</a:t>
            </a:r>
            <a:r>
              <a:rPr lang="en-US" dirty="0"/>
              <a:t> of those </a:t>
            </a:r>
            <a:r>
              <a:rPr lang="en-US" dirty="0">
                <a:solidFill>
                  <a:schemeClr val="accent2"/>
                </a:solidFill>
              </a:rPr>
              <a:t>values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evenly divide number</a:t>
            </a:r>
            <a:r>
              <a:rPr lang="en-US" dirty="0"/>
              <a:t>, then it is </a:t>
            </a:r>
            <a:r>
              <a:rPr lang="en-US" dirty="0">
                <a:solidFill>
                  <a:schemeClr val="accent2"/>
                </a:solidFill>
              </a:rPr>
              <a:t>not prime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So we use a for loop (from 2 until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</a:t>
            </a:r>
            <a:r>
              <a:rPr lang="en-US" dirty="0">
                <a:highlight>
                  <a:srgbClr val="FFFFCC"/>
                </a:highlight>
              </a:rPr>
              <a:t> // 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Example:</a:t>
            </a:r>
            <a:r>
              <a:rPr lang="ar-SA" dirty="0"/>
              <a:t> </a:t>
            </a:r>
            <a:r>
              <a:rPr lang="en-US" dirty="0"/>
              <a:t>consider the number 11. </a:t>
            </a:r>
          </a:p>
          <a:p>
            <a:pPr lvl="2"/>
            <a:r>
              <a:rPr lang="en-US" dirty="0"/>
              <a:t>Check from 2 to 5 (</a:t>
            </a:r>
            <a:r>
              <a:rPr lang="en-US" dirty="0">
                <a:highlight>
                  <a:srgbClr val="FFFFCC"/>
                </a:highlight>
              </a:rPr>
              <a:t>11//2 </a:t>
            </a:r>
            <a:r>
              <a:rPr lang="en-US" dirty="0"/>
              <a:t>= 5)</a:t>
            </a:r>
          </a:p>
          <a:p>
            <a:pPr lvl="3"/>
            <a:r>
              <a:rPr lang="en-US" dirty="0"/>
              <a:t>2 does not divide into 11</a:t>
            </a:r>
          </a:p>
          <a:p>
            <a:pPr lvl="3"/>
            <a:r>
              <a:rPr lang="en-US" dirty="0"/>
              <a:t>3 does not divide into 11</a:t>
            </a:r>
          </a:p>
          <a:p>
            <a:pPr lvl="3"/>
            <a:r>
              <a:rPr lang="en-US" dirty="0"/>
              <a:t>4 does not divide into 11</a:t>
            </a:r>
          </a:p>
          <a:p>
            <a:pPr lvl="3"/>
            <a:r>
              <a:rPr lang="en-US" dirty="0"/>
              <a:t>5 does not divide into 11</a:t>
            </a:r>
          </a:p>
          <a:p>
            <a:pPr lvl="3"/>
            <a:r>
              <a:rPr lang="en-US" dirty="0"/>
              <a:t>Therefore, 11 is </a:t>
            </a:r>
            <a:r>
              <a:rPr lang="en-US" dirty="0">
                <a:solidFill>
                  <a:schemeClr val="accent2"/>
                </a:solidFill>
              </a:rPr>
              <a:t>prime</a:t>
            </a:r>
            <a:r>
              <a:rPr lang="en-US" dirty="0"/>
              <a:t>!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E895BD3-1372-477A-97B4-8E92DAEAD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220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27B7390-6ACA-4458-9A42-6C26EB7DA1B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D10A49-D029-49FE-98E8-4108FBDD5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53962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So, the code of the inner loop (filtering the non prime numbers) can be as the following: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F7A0A9E-94C7-4156-8E37-43605EBDCE62}"/>
              </a:ext>
            </a:extLst>
          </p:cNvPr>
          <p:cNvGrpSpPr/>
          <p:nvPr/>
        </p:nvGrpSpPr>
        <p:grpSpPr>
          <a:xfrm>
            <a:off x="146304" y="2348857"/>
            <a:ext cx="8851392" cy="2427329"/>
            <a:chOff x="160238" y="3030454"/>
            <a:chExt cx="8851392" cy="410898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C827F95-2BFA-4B6E-BBE1-DFFF24173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4"/>
              <a:ext cx="8403807" cy="41089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Assume the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#Is the current number prime?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Test if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the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False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Set </a:t>
              </a:r>
              <a:r>
                <a:rPr lang="en-US" altLang="en-US" sz="14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to false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Exit the for loop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6DF517-862A-4773-A29F-AA8221211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10898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0DE21D-CEB8-4781-A770-C84D73C2F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221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132A06A-52C0-4218-8192-BE042506694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568958-2B1C-4AF2-9305-006566FEC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00211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(Final)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6940C5E-48EF-4413-8078-ABAB608FB028}"/>
              </a:ext>
            </a:extLst>
          </p:cNvPr>
          <p:cNvGrpSpPr/>
          <p:nvPr/>
        </p:nvGrpSpPr>
        <p:grpSpPr>
          <a:xfrm>
            <a:off x="146303" y="1408171"/>
            <a:ext cx="8851393" cy="5143548"/>
            <a:chOff x="160237" y="2805454"/>
            <a:chExt cx="8851393" cy="432518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55CE6D-5F5E-4F49-A9B8-D79EF4060973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5.13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PrimeNumber.py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A359E1-867A-4A98-8E04-899BA861D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1001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50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Number of primes to display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NUMBER_OF_PRIMES_PER_LINE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10 per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 number to be tested for </a:t>
              </a:r>
              <a:r>
                <a:rPr lang="en-US" altLang="en-US" sz="15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primeness</a:t>
              </a: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first 50 prime numbers are"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Repeatedly find prime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NUMBER_OF_PRIMES: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Assume the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True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#Is the current number prime?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# Test if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&lt;= number /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% divisor ==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true, the number is not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False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Set </a:t>
              </a:r>
              <a:r>
                <a:rPr lang="en-US" altLang="en-US" sz="1500" dirty="0" err="1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to false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break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Exit the for loop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divisor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98D280-6E18-49A5-8B32-EC6A7EB15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10017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8AA9FE-8F29-4427-B0B1-5D51EFE2B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222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6500C7B-ADE5-4A1D-AD70-B2CEAC8A10C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4293F0-7A3C-4617-954F-D956AA01A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8F81BE-13A1-4AC3-A7CD-8E6F9EBE06AB}"/>
              </a:ext>
            </a:extLst>
          </p:cNvPr>
          <p:cNvGrpSpPr/>
          <p:nvPr/>
        </p:nvGrpSpPr>
        <p:grpSpPr>
          <a:xfrm>
            <a:off x="8167057" y="2178630"/>
            <a:ext cx="830638" cy="386966"/>
            <a:chOff x="8133802" y="1326921"/>
            <a:chExt cx="830638" cy="38696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51A755-5398-4723-BC3F-7A496C10166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TextBox 18">
              <a:hlinkClick r:id="rId6"/>
              <a:extLst>
                <a:ext uri="{FF2B5EF4-FFF2-40B4-BE49-F238E27FC236}">
                  <a16:creationId xmlns:a16="http://schemas.microsoft.com/office/drawing/2014/main" id="{27DD5CAF-CA14-498D-8B3C-963E1D30EFCF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E6289F6-0365-4F55-B8A1-0864A0F98B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89488114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Prime Number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(Final)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7632036-0A73-43AA-A862-126CAC4873F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6940C5E-48EF-4413-8078-ABAB608FB028}"/>
              </a:ext>
            </a:extLst>
          </p:cNvPr>
          <p:cNvGrpSpPr/>
          <p:nvPr/>
        </p:nvGrpSpPr>
        <p:grpSpPr>
          <a:xfrm>
            <a:off x="146304" y="1408171"/>
            <a:ext cx="8851393" cy="2906378"/>
            <a:chOff x="160237" y="2805454"/>
            <a:chExt cx="8851393" cy="244395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755CE6D-5F5E-4F49-A9B8-D79EF4060973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5.13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PrimeNumber.py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3A359E1-867A-4A98-8E04-899BA861D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4"/>
              <a:ext cx="8403807" cy="22189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If number is prime, display the prime number and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isPrime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format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'5d'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), </a:t>
              </a:r>
              <a:r>
                <a:rPr lang="en-US" altLang="en-US" sz="15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''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% NUMBER_OF_PRIMES_PER_LINE ==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the number and advance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Jump to the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Check if the next number is prime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98D280-6E18-49A5-8B32-EC6A7EB15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47585" cy="22189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89B02-137D-4B8B-9E10-A89FE26AE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223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FF0DB47-3091-4CD2-8B88-6A9F0E9CC0E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39BFEE5-482F-4EFE-9091-55625F459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9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8982C1-A801-4F14-9D40-F2BA26EABEC7}"/>
              </a:ext>
            </a:extLst>
          </p:cNvPr>
          <p:cNvGrpSpPr/>
          <p:nvPr/>
        </p:nvGrpSpPr>
        <p:grpSpPr>
          <a:xfrm>
            <a:off x="8167057" y="2178630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6CF4AD6-C0D6-4E4A-A921-947BE52DD05B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504D2A8E-F050-4C4D-9079-BC3B5E3C454C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6FB310A-A81B-46C3-B3A6-B41CC414BF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07367722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38BF7-77FD-4D8B-8775-3A3454485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with Loops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723621-DD32-4C72-A2EB-67C47EB02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last example (</a:t>
            </a:r>
            <a:r>
              <a:rPr lang="en-US" dirty="0">
                <a:solidFill>
                  <a:srgbClr val="CC6600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9</a:t>
            </a:r>
            <a:r>
              <a:rPr lang="en-US" dirty="0"/>
              <a:t>) was </a:t>
            </a:r>
            <a:r>
              <a:rPr lang="en-US" dirty="0">
                <a:solidFill>
                  <a:schemeClr val="accent2"/>
                </a:solidFill>
              </a:rPr>
              <a:t>complicated</a:t>
            </a:r>
            <a:r>
              <a:rPr lang="en-US" dirty="0"/>
              <a:t>.</a:t>
            </a:r>
          </a:p>
          <a:p>
            <a:r>
              <a:rPr lang="en-US" dirty="0"/>
              <a:t>If you understand it, congratulations!</a:t>
            </a:r>
          </a:p>
          <a:p>
            <a:r>
              <a:rPr lang="en-US" dirty="0"/>
              <a:t>Question:</a:t>
            </a:r>
          </a:p>
          <a:p>
            <a:pPr lvl="1"/>
            <a:r>
              <a:rPr lang="en-US" dirty="0"/>
              <a:t>How can new programmers </a:t>
            </a:r>
            <a:r>
              <a:rPr lang="en-US" dirty="0">
                <a:solidFill>
                  <a:schemeClr val="accent2"/>
                </a:solidFill>
              </a:rPr>
              <a:t>develop a solution </a:t>
            </a:r>
            <a:r>
              <a:rPr lang="en-US" dirty="0"/>
              <a:t>similar to what we just did?</a:t>
            </a:r>
          </a:p>
          <a:p>
            <a:r>
              <a:rPr lang="en-US" dirty="0"/>
              <a:t>Answer: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Break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problem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into smaller sub-problems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Develop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solutions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for each of those sub-problems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Then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bring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smaller solutions together </a:t>
            </a:r>
            <a:r>
              <a:rPr lang="en-US" dirty="0"/>
              <a:t>into </a:t>
            </a:r>
            <a:r>
              <a:rPr lang="en-US" dirty="0">
                <a:solidFill>
                  <a:schemeClr val="accent2"/>
                </a:solidFill>
              </a:rPr>
              <a:t>one larger solution</a:t>
            </a:r>
            <a:r>
              <a:rPr lang="en-US" dirty="0"/>
              <a:t>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2142E-010E-4CED-B37F-49C3438B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224</a:t>
            </a:fld>
            <a:endParaRPr lang="en-US"/>
          </a:p>
        </p:txBody>
      </p:sp>
      <p:sp>
        <p:nvSpPr>
          <p:cNvPr id="7" name="Slide Number Placeholder 2">
            <a:hlinkClick r:id="rId3" action="ppaction://hlinksldjump"/>
            <a:extLst>
              <a:ext uri="{FF2B5EF4-FFF2-40B4-BE49-F238E27FC236}">
                <a16:creationId xmlns:a16="http://schemas.microsoft.com/office/drawing/2014/main" id="{83CB2687-51C8-4BED-AE97-C41576C7964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5.8</a:t>
            </a:r>
          </a:p>
        </p:txBody>
      </p:sp>
    </p:spTree>
    <p:extLst>
      <p:ext uri="{BB962C8B-B14F-4D97-AF65-F5344CB8AC3E}">
        <p14:creationId xmlns:p14="http://schemas.microsoft.com/office/powerpoint/2010/main" val="2473549318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ED3B1D-C95C-4E23-A9D8-DE7C0609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9FFAE-02B0-4E49-B5A9-433B41219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Test Questions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Programming Exercises</a:t>
            </a:r>
            <a:endParaRPr lang="en-US" dirty="0"/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FA6DDE7A-6BF7-4CE3-95B1-CCE10703B3B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CCB011-D717-4200-8C58-11F308D47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382864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6128-BE40-43C4-A2DE-782A0310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5513E-9BC7-44CA-9EFE-A1697B8E4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Do the test questions for this chapter online at </a:t>
            </a:r>
            <a:br>
              <a:rPr lang="en-US" sz="2400" dirty="0"/>
            </a:br>
            <a:r>
              <a:rPr lang="en-US" sz="2000" dirty="0">
                <a:hlinkClick r:id="rId2"/>
              </a:rPr>
              <a:t>https://liveexample-ppe.pearsoncmg.com/selftest/selftestpy?chapter=5</a:t>
            </a:r>
            <a:r>
              <a:rPr lang="en-US" sz="2000" dirty="0"/>
              <a:t> </a:t>
            </a:r>
            <a:r>
              <a:rPr lang="en-US" sz="1600" dirty="0"/>
              <a:t> 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3B28-8B9E-49D2-A255-687C1F5EA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2557" y="2500460"/>
            <a:ext cx="4858885" cy="366501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602D5346-10C0-41F6-BFB0-03090C06BC3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3D6349B-2409-477D-9AC5-8CCF0BA16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226</a:t>
            </a:fld>
            <a:endParaRPr lang="en-US"/>
          </a:p>
        </p:txBody>
      </p:sp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D8B36A6-F247-481E-B4CA-3900E6C5547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23653433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A6326-8889-4F99-B7C4-6FC3CEC8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Exercises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74646-A9FD-4C67-B02E-E1FE4824F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Page 158 – 167:</a:t>
            </a:r>
          </a:p>
          <a:p>
            <a:pPr lvl="1"/>
            <a:r>
              <a:rPr lang="en-US" altLang="en-US" dirty="0"/>
              <a:t>5.1 - 5.16</a:t>
            </a:r>
          </a:p>
          <a:p>
            <a:pPr lvl="1"/>
            <a:r>
              <a:rPr lang="en-US" altLang="en-US" dirty="0"/>
              <a:t>5.18 - 5.22</a:t>
            </a:r>
          </a:p>
          <a:p>
            <a:pPr lvl="1"/>
            <a:r>
              <a:rPr lang="en-US" altLang="en-US" dirty="0"/>
              <a:t>5.23 – 5.41</a:t>
            </a:r>
          </a:p>
          <a:p>
            <a:pPr lvl="1"/>
            <a:r>
              <a:rPr lang="en-US" altLang="en-US" dirty="0"/>
              <a:t>5.43 – 5.46</a:t>
            </a:r>
          </a:p>
          <a:p>
            <a:r>
              <a:rPr lang="en-US" altLang="en-US" dirty="0">
                <a:hlinkClick r:id="rId2"/>
              </a:rPr>
              <a:t>Lab #7</a:t>
            </a:r>
            <a:endParaRPr lang="en-US" altLang="en-US" dirty="0"/>
          </a:p>
          <a:p>
            <a:r>
              <a:rPr lang="en-US" altLang="en-US" dirty="0">
                <a:hlinkClick r:id="rId2"/>
              </a:rPr>
              <a:t>Lab #8</a:t>
            </a:r>
            <a:endParaRPr lang="en-US" altLang="en-US" dirty="0"/>
          </a:p>
          <a:p>
            <a:pPr lvl="1"/>
            <a:endParaRPr lang="en-US" alt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23AF567A-876C-4A88-9997-881C2A8B675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2DD95-7140-4063-B2E1-2C92A9055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227</a:t>
            </a:fld>
            <a:endParaRPr lang="en-US"/>
          </a:p>
        </p:txBody>
      </p:sp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6C2A1D2-E8C6-4EF9-86E9-FC396C3182B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34290874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A49AC9D5-A2BA-41B1-BA71-5631B200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703" y="2142644"/>
            <a:ext cx="5137609" cy="17551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&lt;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"Programming is fun!"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count = count 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"Done"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9E3517-17F4-4B6D-9CCA-928AB6A429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627" y="2142645"/>
            <a:ext cx="568077" cy="17551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while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1408171"/>
            <a:ext cx="8666677" cy="2421125"/>
            <a:chOff x="242627" y="2052457"/>
            <a:chExt cx="8666677" cy="2421125"/>
          </a:xfrm>
        </p:grpSpPr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CAC58712-F840-462D-9A4D-E0293AFD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8516" y="2786930"/>
              <a:ext cx="2490788" cy="1686652"/>
            </a:xfrm>
            <a:prstGeom prst="wedgeRoundRectCallout">
              <a:avLst>
                <a:gd name="adj1" fmla="val -77551"/>
                <a:gd name="adj2" fmla="val 37383"/>
                <a:gd name="adj3" fmla="val 16667"/>
              </a:avLst>
            </a:prstGeom>
            <a:ln>
              <a:solidFill>
                <a:schemeClr val="accent2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The loop exits. Execute the next statement after the loop.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Print 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D9ECFF"/>
                  </a:highlight>
                  <a:latin typeface="+mn-lt"/>
                </a:rPr>
                <a:t>Done</a:t>
              </a: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7A426E3-0BA6-476B-9CCF-97602C980E7D}"/>
                </a:ext>
              </a:extLst>
            </p:cNvPr>
            <p:cNvGrpSpPr/>
            <p:nvPr/>
          </p:nvGrpSpPr>
          <p:grpSpPr>
            <a:xfrm>
              <a:off x="242627" y="2052457"/>
              <a:ext cx="2664642" cy="400110"/>
              <a:chOff x="480767" y="3546305"/>
              <a:chExt cx="2664642" cy="400110"/>
            </a:xfrm>
          </p:grpSpPr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86BB1B07-285B-4C13-90A5-B821981EDD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1409" y="3593166"/>
                <a:ext cx="1524000" cy="306388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>
                    <a:solidFill>
                      <a:srgbClr val="3333FF"/>
                    </a:solidFill>
                  </a:rPr>
                  <a:t>2</a:t>
                </a:r>
              </a:p>
            </p:txBody>
          </p:sp>
          <p:sp>
            <p:nvSpPr>
              <p:cNvPr id="17" name="Text Box 9">
                <a:extLst>
                  <a:ext uri="{FF2B5EF4-FFF2-40B4-BE49-F238E27FC236}">
                    <a16:creationId xmlns:a16="http://schemas.microsoft.com/office/drawing/2014/main" id="{24B02F4C-0E07-4F33-AFED-FCECA373123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80767" y="3546305"/>
                <a:ext cx="1140642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count → </a:t>
                </a: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6F40095F-3670-4AD2-96B3-999DA351348F}"/>
              </a:ext>
            </a:extLst>
          </p:cNvPr>
          <p:cNvSpPr/>
          <p:nvPr/>
        </p:nvSpPr>
        <p:spPr>
          <a:xfrm>
            <a:off x="242627" y="3448548"/>
            <a:ext cx="5573711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25F9ACB-E5D7-4BFB-9642-5F163EE7C4F8}"/>
              </a:ext>
            </a:extLst>
          </p:cNvPr>
          <p:cNvGrpSpPr/>
          <p:nvPr/>
        </p:nvGrpSpPr>
        <p:grpSpPr>
          <a:xfrm>
            <a:off x="242627" y="4306358"/>
            <a:ext cx="5705685" cy="1015663"/>
            <a:chOff x="4773387" y="4780974"/>
            <a:chExt cx="5705685" cy="10156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642B97B-1274-423F-8AF7-C64474134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80974"/>
              <a:ext cx="5005900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Programming is fun!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Done</a:t>
              </a:r>
            </a:p>
          </p:txBody>
        </p:sp>
        <p:pic>
          <p:nvPicPr>
            <p:cNvPr id="21" name="Picture 20" descr="A flat screen monitor&#10;&#10;Description automatically generated">
              <a:extLst>
                <a:ext uri="{FF2B5EF4-FFF2-40B4-BE49-F238E27FC236}">
                  <a16:creationId xmlns:a16="http://schemas.microsoft.com/office/drawing/2014/main" id="{756CA1F9-A5AC-4597-A4C8-B38A6E764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1A6955-0141-49C2-BF90-73E82807514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B5505AE7-ABCE-4CEA-8B5E-2E6F4AE7F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956F1C59-4422-47B5-BD82-0453595842A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B58347-F90A-4FAA-A354-7F287ACAD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FF50C8AA-21F4-42B8-93D4-DB2EDF6B3B8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F41585-2813-4316-80CE-F66D1229A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9</a:t>
            </a:r>
          </a:p>
        </p:txBody>
      </p:sp>
    </p:spTree>
    <p:extLst>
      <p:ext uri="{BB962C8B-B14F-4D97-AF65-F5344CB8AC3E}">
        <p14:creationId xmlns:p14="http://schemas.microsoft.com/office/powerpoint/2010/main" val="34443014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00198-A149-4BBB-B4E6-7D53C6B41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while Loop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36645-8B8F-43A4-9118-89190F328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Here is another example </a:t>
            </a:r>
            <a:r>
              <a:rPr lang="en-US" dirty="0">
                <a:solidFill>
                  <a:schemeClr val="accent2"/>
                </a:solidFill>
              </a:rPr>
              <a:t>illustrating how a loop works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000" dirty="0"/>
          </a:p>
          <a:p>
            <a:r>
              <a:rPr lang="en-US" dirty="0"/>
              <a:t>Details:</a:t>
            </a:r>
          </a:p>
          <a:p>
            <a:pPr lvl="1"/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i </a:t>
            </a:r>
            <a:r>
              <a:rPr lang="en-US" dirty="0">
                <a:highlight>
                  <a:srgbClr val="FFFFCC"/>
                </a:highlight>
              </a:rPr>
              <a:t>&lt; 10</a:t>
            </a:r>
            <a:r>
              <a:rPr lang="en-US" dirty="0"/>
              <a:t> is </a:t>
            </a:r>
            <a:r>
              <a:rPr lang="en-US" dirty="0">
                <a:solidFill>
                  <a:srgbClr val="008000"/>
                </a:solidFill>
              </a:rPr>
              <a:t>True</a:t>
            </a:r>
            <a:r>
              <a:rPr lang="en-US" dirty="0"/>
              <a:t>, the program adds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to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variable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initially set to </a:t>
            </a:r>
            <a:r>
              <a:rPr lang="en-US" b="1" dirty="0"/>
              <a:t>1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Then it is incremented to 2, 3, and so on, up to 10.</a:t>
            </a:r>
          </a:p>
          <a:p>
            <a:pPr lvl="1"/>
            <a:r>
              <a:rPr lang="en-US" dirty="0"/>
              <a:t>When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10,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i</a:t>
            </a:r>
            <a:r>
              <a:rPr lang="en-US" dirty="0">
                <a:highlight>
                  <a:srgbClr val="FFFFCC"/>
                </a:highlight>
              </a:rPr>
              <a:t> &lt; 10</a:t>
            </a:r>
            <a:r>
              <a:rPr lang="en-US" dirty="0"/>
              <a:t> is </a:t>
            </a:r>
            <a:r>
              <a:rPr lang="en-US" dirty="0">
                <a:solidFill>
                  <a:srgbClr val="C00000"/>
                </a:solidFill>
              </a:rPr>
              <a:t>False</a:t>
            </a:r>
            <a:r>
              <a:rPr lang="en-US" dirty="0"/>
              <a:t>, and the loop exits.</a:t>
            </a:r>
          </a:p>
          <a:p>
            <a:pPr lvl="1"/>
            <a:r>
              <a:rPr lang="en-US" dirty="0"/>
              <a:t>So the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 is </a:t>
            </a:r>
            <a:r>
              <a:rPr lang="en-US" dirty="0">
                <a:highlight>
                  <a:srgbClr val="F3FFEF"/>
                </a:highlight>
              </a:rPr>
              <a:t>1 + 2 + 3 + … + 9</a:t>
            </a:r>
            <a:r>
              <a:rPr lang="en-US" dirty="0"/>
              <a:t> = </a:t>
            </a:r>
            <a:r>
              <a:rPr lang="en-US" b="1" dirty="0"/>
              <a:t>45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3C8D81-655F-4E43-912A-D53D1B261FA2}"/>
              </a:ext>
            </a:extLst>
          </p:cNvPr>
          <p:cNvGrpSpPr/>
          <p:nvPr/>
        </p:nvGrpSpPr>
        <p:grpSpPr>
          <a:xfrm>
            <a:off x="161997" y="1952364"/>
            <a:ext cx="8820007" cy="1754327"/>
            <a:chOff x="1099832" y="4925238"/>
            <a:chExt cx="7743900" cy="175432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22E9D45-DBC3-46B4-AC51-5677723CB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274" y="4925239"/>
              <a:ext cx="7356458" cy="17543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= i +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sum is 45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BDE76-41FB-4CCB-9E14-73F64E623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832" y="4925238"/>
              <a:ext cx="387441" cy="175432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F23A2B82-9F8A-4001-AE8C-4CD488A2C31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8E8D26-B38D-413B-98A8-89258F6F8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24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24C56C8-34CB-450B-9003-DED953714B7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79BB646-3678-4379-B788-6ADAA16E1AC4}"/>
              </a:ext>
            </a:extLst>
          </p:cNvPr>
          <p:cNvGrpSpPr/>
          <p:nvPr/>
        </p:nvGrpSpPr>
        <p:grpSpPr>
          <a:xfrm>
            <a:off x="8131353" y="1952364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0733E2-4532-41EF-AD76-393838A70374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6"/>
              <a:extLst>
                <a:ext uri="{FF2B5EF4-FFF2-40B4-BE49-F238E27FC236}">
                  <a16:creationId xmlns:a16="http://schemas.microsoft.com/office/drawing/2014/main" id="{EC99781B-D8BE-4BB3-866E-A5FC1EC0FA05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FED01F4-ACB4-4711-B640-B7F7388D285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2683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00198-A149-4BBB-B4E6-7D53C6B41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Infinite Loop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636645-8B8F-43A4-9118-89190F328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Suppose the loop is </a:t>
            </a:r>
            <a:r>
              <a:rPr lang="en-US" dirty="0">
                <a:solidFill>
                  <a:schemeClr val="accent2"/>
                </a:solidFill>
              </a:rPr>
              <a:t>mistakenly written </a:t>
            </a:r>
            <a:r>
              <a:rPr lang="en-US" dirty="0"/>
              <a:t>as follows: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1000" dirty="0"/>
          </a:p>
          <a:p>
            <a:r>
              <a:rPr lang="en-US" dirty="0"/>
              <a:t>Details:</a:t>
            </a:r>
          </a:p>
          <a:p>
            <a:pPr lvl="1"/>
            <a:r>
              <a:rPr lang="en-US" dirty="0"/>
              <a:t>Note that the </a:t>
            </a:r>
            <a:r>
              <a:rPr lang="en-US" dirty="0">
                <a:solidFill>
                  <a:schemeClr val="accent2"/>
                </a:solidFill>
              </a:rPr>
              <a:t>entire loop body </a:t>
            </a:r>
            <a:r>
              <a:rPr lang="en-US" dirty="0"/>
              <a:t>must be </a:t>
            </a:r>
            <a:r>
              <a:rPr lang="en-US" dirty="0">
                <a:solidFill>
                  <a:schemeClr val="accent2"/>
                </a:solidFill>
              </a:rPr>
              <a:t>indented inside the loop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Here the statement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i</a:t>
            </a:r>
            <a:r>
              <a:rPr lang="en-US" dirty="0">
                <a:highlight>
                  <a:srgbClr val="FFFFCC"/>
                </a:highlight>
              </a:rPr>
              <a:t> =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i</a:t>
            </a:r>
            <a:r>
              <a:rPr lang="en-US" dirty="0">
                <a:highlight>
                  <a:srgbClr val="FFFFCC"/>
                </a:highlight>
              </a:rPr>
              <a:t> + 1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not in the loop body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This loop is </a:t>
            </a:r>
            <a:r>
              <a:rPr lang="en-US" dirty="0">
                <a:solidFill>
                  <a:srgbClr val="C00000"/>
                </a:solidFill>
              </a:rPr>
              <a:t>infinite</a:t>
            </a:r>
            <a:r>
              <a:rPr lang="en-US" dirty="0"/>
              <a:t>, because </a:t>
            </a:r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/>
              <a:t> is always </a:t>
            </a:r>
            <a:r>
              <a:rPr lang="en-US" b="1" dirty="0"/>
              <a:t>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i</a:t>
            </a:r>
            <a:r>
              <a:rPr lang="en-US" dirty="0">
                <a:highlight>
                  <a:srgbClr val="FFFFCC"/>
                </a:highlight>
              </a:rPr>
              <a:t> &lt; 10</a:t>
            </a:r>
            <a:r>
              <a:rPr lang="en-US" dirty="0"/>
              <a:t> will always be </a:t>
            </a:r>
            <a:r>
              <a:rPr lang="en-US" dirty="0">
                <a:solidFill>
                  <a:srgbClr val="3333FF"/>
                </a:solidFill>
              </a:rPr>
              <a:t>True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3C8D81-655F-4E43-912A-D53D1B261FA2}"/>
              </a:ext>
            </a:extLst>
          </p:cNvPr>
          <p:cNvGrpSpPr/>
          <p:nvPr/>
        </p:nvGrpSpPr>
        <p:grpSpPr>
          <a:xfrm>
            <a:off x="161997" y="1952364"/>
            <a:ext cx="8820007" cy="1754327"/>
            <a:chOff x="1099832" y="4925238"/>
            <a:chExt cx="7743900" cy="175432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22E9D45-DBC3-46B4-AC51-5677723CB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274" y="4925239"/>
              <a:ext cx="7356458" cy="17543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i +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sum is 45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3ABDE76-41FB-4CCB-9E14-73F64E623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832" y="4925238"/>
              <a:ext cx="387441" cy="175432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C16DA478-0BC3-47B1-9C2E-1F89EDD074B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DF892E-DB24-4552-86CD-309FD3BC22E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5851" y="2843606"/>
            <a:ext cx="783453" cy="783453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76BEB6D-A513-43D7-AEEA-F5CD0F887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25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C7DCD17-6A8B-4D0E-BFC1-F3FFF41A28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20E056-F723-4D46-AFD3-0EFD3E09CDEB}"/>
              </a:ext>
            </a:extLst>
          </p:cNvPr>
          <p:cNvGrpSpPr/>
          <p:nvPr/>
        </p:nvGrpSpPr>
        <p:grpSpPr>
          <a:xfrm>
            <a:off x="8151365" y="1952364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103337A-2381-419D-BC26-ACF6AA4A6357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5">
              <a:hlinkClick r:id="rId7"/>
              <a:extLst>
                <a:ext uri="{FF2B5EF4-FFF2-40B4-BE49-F238E27FC236}">
                  <a16:creationId xmlns:a16="http://schemas.microsoft.com/office/drawing/2014/main" id="{3DF48E24-8FB5-48E6-8E16-2A0909FB86F9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DF6A1E63-7D2B-4844-A0A9-FFF3402EC4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8693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834A8-D1D9-4A58-A3B2-EBF48FE8C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9B2D00-C479-4481-83C7-18CFEEB8C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Make sure</a:t>
            </a:r>
            <a:r>
              <a:rPr lang="en-US" dirty="0"/>
              <a:t> that the </a:t>
            </a:r>
            <a:r>
              <a:rPr lang="en-US" dirty="0">
                <a:solidFill>
                  <a:srgbClr val="002060"/>
                </a:solidFill>
              </a:rPr>
              <a:t>loop-continuation-condition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eventually becomes </a:t>
            </a:r>
            <a:r>
              <a:rPr lang="en-US" dirty="0">
                <a:solidFill>
                  <a:srgbClr val="3333FF"/>
                </a:solidFill>
              </a:rPr>
              <a:t>False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So that the </a:t>
            </a:r>
            <a:r>
              <a:rPr lang="en-US" dirty="0">
                <a:solidFill>
                  <a:schemeClr val="accent2"/>
                </a:solidFill>
              </a:rPr>
              <a:t>loop will terminate</a:t>
            </a:r>
            <a:r>
              <a:rPr lang="en-US" dirty="0"/>
              <a:t>. </a:t>
            </a:r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common</a:t>
            </a:r>
            <a:r>
              <a:rPr lang="en-US" dirty="0"/>
              <a:t> programming </a:t>
            </a:r>
            <a:r>
              <a:rPr lang="en-US" dirty="0">
                <a:solidFill>
                  <a:schemeClr val="accent2"/>
                </a:solidFill>
              </a:rPr>
              <a:t>error</a:t>
            </a:r>
            <a:r>
              <a:rPr lang="en-US" dirty="0"/>
              <a:t> involves </a:t>
            </a:r>
            <a:r>
              <a:rPr lang="en-US" dirty="0">
                <a:solidFill>
                  <a:schemeClr val="accent2"/>
                </a:solidFill>
              </a:rPr>
              <a:t>infinite loops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loop runs forever</a:t>
            </a:r>
            <a:r>
              <a:rPr lang="en-US" dirty="0"/>
              <a:t>. </a:t>
            </a:r>
          </a:p>
          <a:p>
            <a:r>
              <a:rPr lang="en-US" dirty="0"/>
              <a:t>If your program takes an </a:t>
            </a:r>
            <a:r>
              <a:rPr lang="en-US" dirty="0">
                <a:solidFill>
                  <a:schemeClr val="accent2"/>
                </a:solidFill>
              </a:rPr>
              <a:t>unusual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long time </a:t>
            </a:r>
            <a:r>
              <a:rPr lang="en-US" dirty="0"/>
              <a:t>to run and </a:t>
            </a:r>
            <a:r>
              <a:rPr lang="en-US" dirty="0">
                <a:solidFill>
                  <a:schemeClr val="accent2"/>
                </a:solidFill>
              </a:rPr>
              <a:t>does not stop</a:t>
            </a:r>
            <a:r>
              <a:rPr lang="en-US" dirty="0"/>
              <a:t>, it may have an </a:t>
            </a:r>
            <a:r>
              <a:rPr lang="en-US" dirty="0">
                <a:solidFill>
                  <a:schemeClr val="accent2"/>
                </a:solidFill>
              </a:rPr>
              <a:t>infinite loop</a:t>
            </a:r>
            <a:r>
              <a:rPr lang="en-US" dirty="0"/>
              <a:t>. </a:t>
            </a:r>
          </a:p>
          <a:p>
            <a:pPr algn="l"/>
            <a:r>
              <a:rPr lang="en-US" dirty="0"/>
              <a:t>In PyCharm, click the small</a:t>
            </a:r>
            <a:r>
              <a:rPr lang="ar-SA" dirty="0"/>
              <a:t>     </a:t>
            </a:r>
            <a:r>
              <a:rPr lang="en-US" dirty="0"/>
              <a:t>in the bottom </a:t>
            </a:r>
            <a:br>
              <a:rPr lang="en-US" dirty="0"/>
            </a:br>
            <a:r>
              <a:rPr lang="en-US" dirty="0"/>
              <a:t>left corner.</a:t>
            </a:r>
          </a:p>
          <a:p>
            <a:pPr lvl="1"/>
            <a:r>
              <a:rPr lang="en-US" dirty="0"/>
              <a:t>This will </a:t>
            </a:r>
            <a:r>
              <a:rPr lang="en-US" dirty="0">
                <a:solidFill>
                  <a:schemeClr val="accent2"/>
                </a:solidFill>
              </a:rPr>
              <a:t>stop the execution </a:t>
            </a:r>
            <a:r>
              <a:rPr lang="en-US" dirty="0"/>
              <a:t>of the program.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F99BF4-8717-44A3-BD07-FA09CCA8B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860" y="4445259"/>
            <a:ext cx="1844200" cy="194326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677F9B9-01E1-4111-B2E5-C6546793B9CA}"/>
              </a:ext>
            </a:extLst>
          </p:cNvPr>
          <p:cNvSpPr/>
          <p:nvPr/>
        </p:nvSpPr>
        <p:spPr>
          <a:xfrm>
            <a:off x="4202035" y="4681108"/>
            <a:ext cx="230819" cy="230819"/>
          </a:xfrm>
          <a:prstGeom prst="rect">
            <a:avLst/>
          </a:prstGeom>
          <a:solidFill>
            <a:srgbClr val="DB58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37B5DED1-6940-44ED-982B-D02DDB9C5C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3C2F70-EFBA-4EF2-A081-6852B2EDA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26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13526A12-DA74-444A-A124-19D69365E80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5036163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ACB34-2284-427B-946D-A7A41BC23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BEB86C8-408D-4FED-BD92-0E5B9219E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New programmers </a:t>
            </a:r>
            <a:r>
              <a:rPr lang="en-US" dirty="0"/>
              <a:t>often make the </a:t>
            </a:r>
            <a:r>
              <a:rPr lang="en-US" dirty="0">
                <a:solidFill>
                  <a:schemeClr val="accent2"/>
                </a:solidFill>
              </a:rPr>
              <a:t>mistake</a:t>
            </a:r>
            <a:r>
              <a:rPr lang="en-US" dirty="0"/>
              <a:t> of </a:t>
            </a:r>
            <a:r>
              <a:rPr lang="en-US" dirty="0">
                <a:solidFill>
                  <a:schemeClr val="accent2"/>
                </a:solidFill>
              </a:rPr>
              <a:t>executing a loop one extra time </a:t>
            </a:r>
            <a:r>
              <a:rPr lang="en-US" dirty="0"/>
              <a:t>or </a:t>
            </a:r>
            <a:r>
              <a:rPr lang="en-US" dirty="0">
                <a:solidFill>
                  <a:schemeClr val="accent2"/>
                </a:solidFill>
              </a:rPr>
              <a:t>one less time</a:t>
            </a:r>
            <a:r>
              <a:rPr lang="en-US" dirty="0"/>
              <a:t>.</a:t>
            </a:r>
          </a:p>
          <a:p>
            <a:r>
              <a:rPr lang="en-US" dirty="0"/>
              <a:t>This kind of mistake is commonly known as the </a:t>
            </a:r>
            <a:r>
              <a:rPr lang="en-US" dirty="0">
                <a:solidFill>
                  <a:schemeClr val="accent2"/>
                </a:solidFill>
              </a:rPr>
              <a:t>off-by-one error</a:t>
            </a:r>
            <a:r>
              <a:rPr lang="en-US" dirty="0"/>
              <a:t>.</a:t>
            </a:r>
          </a:p>
          <a:p>
            <a:r>
              <a:rPr lang="en-US" dirty="0"/>
              <a:t>For 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displays </a:t>
            </a:r>
            <a:r>
              <a:rPr lang="en-US" dirty="0">
                <a:highlight>
                  <a:srgbClr val="D9ECFF"/>
                </a:highlight>
              </a:rPr>
              <a:t>"Programming is fun!"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101</a:t>
            </a:r>
            <a:r>
              <a:rPr lang="en-US" dirty="0">
                <a:solidFill>
                  <a:schemeClr val="accent2"/>
                </a:solidFill>
              </a:rPr>
              <a:t> times</a:t>
            </a:r>
            <a:r>
              <a:rPr lang="en-US" dirty="0"/>
              <a:t>.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/>
              <a:t>Why?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starts at </a:t>
            </a:r>
            <a:r>
              <a:rPr lang="en-US" b="1" dirty="0"/>
              <a:t>0</a:t>
            </a:r>
            <a:r>
              <a:rPr lang="en-US" dirty="0"/>
              <a:t>, which means </a:t>
            </a:r>
            <a:r>
              <a:rPr lang="en-US" dirty="0">
                <a:solidFill>
                  <a:schemeClr val="accent2"/>
                </a:solidFill>
              </a:rPr>
              <a:t>it should</a:t>
            </a:r>
            <a:r>
              <a:rPr lang="en-US" dirty="0"/>
              <a:t> go until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count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&lt;</a:t>
            </a:r>
            <a:r>
              <a:rPr lang="en-US" dirty="0">
                <a:highlight>
                  <a:srgbClr val="FFFFCC"/>
                </a:highlight>
              </a:rPr>
              <a:t> 100.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If you want to iterate </a:t>
            </a:r>
            <a:r>
              <a:rPr lang="en-US" dirty="0"/>
              <a:t>until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count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&lt;=</a:t>
            </a:r>
            <a:r>
              <a:rPr lang="en-US" dirty="0">
                <a:highlight>
                  <a:srgbClr val="FFFFCC"/>
                </a:highlight>
              </a:rPr>
              <a:t> 100</a:t>
            </a:r>
            <a:r>
              <a:rPr lang="en-US" dirty="0"/>
              <a:t>, then </a:t>
            </a:r>
            <a:r>
              <a:rPr lang="en-US" dirty="0">
                <a:solidFill>
                  <a:schemeClr val="accent2"/>
                </a:solidFill>
              </a:rPr>
              <a:t>start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at </a:t>
            </a:r>
            <a:r>
              <a:rPr lang="en-US" b="1" dirty="0"/>
              <a:t>1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0C7C1A-F92A-4A48-8D63-F5E04CB6D1AE}"/>
              </a:ext>
            </a:extLst>
          </p:cNvPr>
          <p:cNvGrpSpPr/>
          <p:nvPr/>
        </p:nvGrpSpPr>
        <p:grpSpPr>
          <a:xfrm>
            <a:off x="177688" y="3250646"/>
            <a:ext cx="8820007" cy="1477329"/>
            <a:chOff x="1099832" y="5063737"/>
            <a:chExt cx="7743900" cy="1477329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18FC96E-8C50-437A-BB98-9E3B6DAD5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274" y="5063738"/>
              <a:ext cx="7356458" cy="1477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</a:t>
              </a:r>
              <a:r>
                <a:rPr lang="en-US" altLang="en-US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&lt;=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"Programming is fun!"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(count)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= count +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03D0CD-0617-48E9-9E66-3B5339545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832" y="5063737"/>
              <a:ext cx="387441" cy="147732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F5945386-8F8A-4B90-B13F-4AC63C501B3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D0ADB1-50D8-4A7A-A994-7FF186AB4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27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A7BBD14-348B-4B5C-9ADD-7F438C6EE8D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2149018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9280BA0-1971-4052-8B42-66D86345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4925E9-1313-428A-94D9-CE3FFE559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Remember we wrote a program, in </a:t>
            </a:r>
            <a:r>
              <a:rPr lang="en-US" dirty="0">
                <a:solidFill>
                  <a:srgbClr val="CC6600"/>
                </a:solidFill>
              </a:rPr>
              <a:t>Chapter 4 </a:t>
            </a:r>
            <a:r>
              <a:rPr lang="en-US" dirty="0"/>
              <a:t>(</a:t>
            </a:r>
            <a:r>
              <a:rPr lang="en-US" dirty="0">
                <a:solidFill>
                  <a:srgbClr val="CC6600"/>
                </a:solidFill>
              </a:rPr>
              <a:t>Program 3</a:t>
            </a:r>
            <a:r>
              <a:rPr lang="en-US" dirty="0"/>
              <a:t>), to </a:t>
            </a:r>
            <a:r>
              <a:rPr lang="en-US" dirty="0">
                <a:solidFill>
                  <a:schemeClr val="accent2"/>
                </a:solidFill>
              </a:rPr>
              <a:t>generate two numbers randomly </a:t>
            </a:r>
            <a:r>
              <a:rPr lang="en-US" dirty="0"/>
              <a:t>and then </a:t>
            </a:r>
            <a:r>
              <a:rPr lang="en-US" dirty="0">
                <a:solidFill>
                  <a:schemeClr val="accent2"/>
                </a:solidFill>
              </a:rPr>
              <a:t>ask the user for the answer </a:t>
            </a:r>
            <a:r>
              <a:rPr lang="en-US" dirty="0"/>
              <a:t>of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number1</a:t>
            </a:r>
            <a:r>
              <a:rPr lang="en-US" dirty="0">
                <a:highlight>
                  <a:srgbClr val="FFFFCC"/>
                </a:highlight>
              </a:rPr>
              <a:t> -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number2</a:t>
            </a:r>
            <a:r>
              <a:rPr lang="en-US" dirty="0"/>
              <a:t>. Now, we </a:t>
            </a:r>
            <a:r>
              <a:rPr lang="en-US" dirty="0">
                <a:solidFill>
                  <a:schemeClr val="accent2"/>
                </a:solidFill>
              </a:rPr>
              <a:t>rewrite</a:t>
            </a:r>
            <a:r>
              <a:rPr lang="en-US" dirty="0"/>
              <a:t> this program to </a:t>
            </a:r>
            <a:r>
              <a:rPr lang="en-US" dirty="0">
                <a:solidFill>
                  <a:schemeClr val="accent2"/>
                </a:solidFill>
              </a:rPr>
              <a:t>let the user repeatedly enter a new answer until it is correct</a:t>
            </a:r>
            <a:r>
              <a:rPr lang="en-US" dirty="0"/>
              <a:t>.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E0AB6ECB-CE37-445B-8682-3CA6237C4A3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5C94A56-4C51-4CF7-B55B-39BF0B9B6DDB}"/>
              </a:ext>
            </a:extLst>
          </p:cNvPr>
          <p:cNvGrpSpPr/>
          <p:nvPr/>
        </p:nvGrpSpPr>
        <p:grpSpPr>
          <a:xfrm>
            <a:off x="146303" y="3463074"/>
            <a:ext cx="8851392" cy="1200329"/>
            <a:chOff x="4773387" y="4688641"/>
            <a:chExt cx="8851392" cy="120032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537D4AD-F159-4307-B76F-B00C0CED1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88641"/>
              <a:ext cx="8151607" cy="120032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4 - 3?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4 - 3?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4 - 3?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got it!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BF40CBED-AD02-4EB1-9828-9EE3DC63B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46E651-785D-4A5A-8837-2BBB6CFE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28</a:t>
            </a:fld>
            <a:endParaRPr lang="en-US"/>
          </a:p>
        </p:txBody>
      </p:sp>
      <p:sp>
        <p:nvSpPr>
          <p:cNvPr id="1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56913E3-95AC-44F7-A79D-36380F9F3D5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5CE714-EA96-43B9-8369-99906B29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228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A2BAA-9E0E-47F9-9CB5-4E09EB2FC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C2145C-B66C-4A89-A2A7-D15DEDA88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91440" indent="0">
              <a:buNone/>
            </a:pPr>
            <a:r>
              <a:rPr lang="en-US" sz="2800" dirty="0">
                <a:solidFill>
                  <a:schemeClr val="accent2"/>
                </a:solidFill>
              </a:rPr>
              <a:t>Design your algorithm:</a:t>
            </a:r>
            <a:endParaRPr lang="en-US" sz="2800" dirty="0"/>
          </a:p>
          <a:p>
            <a:pPr indent="-320040" algn="l">
              <a:buFont typeface="+mj-lt"/>
              <a:buAutoNum type="arabicPeriod"/>
            </a:pPr>
            <a:r>
              <a:rPr lang="en-US" dirty="0"/>
              <a:t>Generate two single-digit integers for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Example: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= </a:t>
            </a:r>
            <a:r>
              <a:rPr lang="en-US" dirty="0">
                <a:solidFill>
                  <a:schemeClr val="tx2"/>
                </a:solidFill>
              </a:rPr>
              <a:t>4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 = </a:t>
            </a:r>
            <a:r>
              <a:rPr lang="en-US" dirty="0">
                <a:solidFill>
                  <a:schemeClr val="tx2"/>
                </a:solidFill>
              </a:rPr>
              <a:t>3</a:t>
            </a:r>
          </a:p>
          <a:p>
            <a:pPr indent="-320040">
              <a:buFont typeface="+mj-lt"/>
              <a:buAutoNum type="arabicPeriod"/>
            </a:pPr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&lt;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swap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with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.</a:t>
            </a:r>
            <a:endParaRPr lang="ar-SA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Example: make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number1</a:t>
            </a:r>
            <a:r>
              <a:rPr lang="en-US" dirty="0"/>
              <a:t> = </a:t>
            </a:r>
            <a:r>
              <a:rPr lang="en-US" dirty="0">
                <a:solidFill>
                  <a:schemeClr val="tx2"/>
                </a:solidFill>
              </a:rPr>
              <a:t>3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number2</a:t>
            </a:r>
            <a:r>
              <a:rPr lang="en-US" dirty="0"/>
              <a:t> = </a:t>
            </a:r>
            <a:r>
              <a:rPr lang="en-US" dirty="0">
                <a:solidFill>
                  <a:schemeClr val="tx2"/>
                </a:solidFill>
              </a:rPr>
              <a:t>4</a:t>
            </a:r>
            <a:endParaRPr lang="ar-SA" dirty="0"/>
          </a:p>
          <a:p>
            <a:pPr indent="-320040">
              <a:buFont typeface="+mj-lt"/>
              <a:buAutoNum type="arabicPeriod"/>
            </a:pPr>
            <a:r>
              <a:rPr lang="en-US" dirty="0"/>
              <a:t>Ask the user to answer a question (</a:t>
            </a:r>
            <a:r>
              <a:rPr lang="en-US" dirty="0">
                <a:solidFill>
                  <a:srgbClr val="0070C0"/>
                </a:solidFill>
              </a:rPr>
              <a:t>answer</a:t>
            </a:r>
            <a:r>
              <a:rPr lang="en-US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Example: </a:t>
            </a:r>
            <a:r>
              <a:rPr lang="en-US" dirty="0">
                <a:solidFill>
                  <a:srgbClr val="CC6600"/>
                </a:solidFill>
              </a:rPr>
              <a:t>“What is 4 - 3 ?”</a:t>
            </a:r>
          </a:p>
          <a:p>
            <a:pPr indent="-320040">
              <a:buFont typeface="+mj-lt"/>
              <a:buAutoNum type="arabicPeriod"/>
            </a:pPr>
            <a:r>
              <a:rPr lang="en-US" dirty="0"/>
              <a:t>Make a while loop: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Condition of the loop is </a:t>
            </a:r>
            <a:r>
              <a:rPr lang="en-US" dirty="0">
                <a:solidFill>
                  <a:schemeClr val="accent2"/>
                </a:solidFill>
              </a:rPr>
              <a:t>if the </a:t>
            </a:r>
            <a:r>
              <a:rPr lang="en-US" dirty="0">
                <a:solidFill>
                  <a:srgbClr val="0070C0"/>
                </a:solidFill>
              </a:rPr>
              <a:t>answer</a:t>
            </a:r>
            <a:r>
              <a:rPr lang="en-US" dirty="0">
                <a:solidFill>
                  <a:schemeClr val="accent2"/>
                </a:solidFill>
              </a:rPr>
              <a:t> is wrong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number1</a:t>
            </a:r>
            <a:r>
              <a:rPr lang="en-US" dirty="0">
                <a:highlight>
                  <a:srgbClr val="FFFFCC"/>
                </a:highlight>
              </a:rPr>
              <a:t> -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number2</a:t>
            </a:r>
            <a:r>
              <a:rPr lang="en-US" dirty="0">
                <a:highlight>
                  <a:srgbClr val="FFFFCC"/>
                </a:highlight>
              </a:rPr>
              <a:t> !=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answer</a:t>
            </a:r>
            <a:r>
              <a:rPr lang="en-US" dirty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If the </a:t>
            </a:r>
            <a:r>
              <a:rPr lang="en-US" dirty="0">
                <a:solidFill>
                  <a:srgbClr val="0070C0"/>
                </a:solidFill>
              </a:rPr>
              <a:t>answer</a:t>
            </a:r>
            <a:r>
              <a:rPr lang="en-US" dirty="0"/>
              <a:t> is wrong, we should: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/>
              <a:t>Ask the user to answer the question (</a:t>
            </a:r>
            <a:r>
              <a:rPr lang="en-US" dirty="0">
                <a:solidFill>
                  <a:srgbClr val="0070C0"/>
                </a:solidFill>
              </a:rPr>
              <a:t>answer</a:t>
            </a:r>
            <a:r>
              <a:rPr lang="en-US" dirty="0"/>
              <a:t>) again.</a:t>
            </a:r>
          </a:p>
          <a:p>
            <a:pPr indent="-320040">
              <a:buFont typeface="+mj-lt"/>
              <a:buAutoNum type="arabicPeriod"/>
            </a:pPr>
            <a:r>
              <a:rPr lang="en-US" dirty="0"/>
              <a:t>Once the </a:t>
            </a:r>
            <a:r>
              <a:rPr lang="en-US" dirty="0">
                <a:solidFill>
                  <a:srgbClr val="0070C0"/>
                </a:solidFill>
              </a:rPr>
              <a:t>answer</a:t>
            </a:r>
            <a:r>
              <a:rPr lang="en-US" dirty="0"/>
              <a:t> is finally correct: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Exit the loop.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Print </a:t>
            </a:r>
            <a:r>
              <a:rPr lang="en-US" dirty="0">
                <a:highlight>
                  <a:srgbClr val="D9ECFF"/>
                </a:highlight>
              </a:rPr>
              <a:t>"You got it!"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2369B465-307A-4525-9FDD-C93D4D48758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5BB815D-D38E-4A32-A2D3-C6E4A299B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29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BBA570C0-EE50-41C4-92AD-235BBDDDED2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C64984-64CD-495A-83DD-B77529A23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98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5B1F-C3C1-462F-8156-7D7135A5B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EBB39-EE9D-4F8F-8C2F-AEB1D9343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1: Subtraction Quiz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 2: Guessing Game</a:t>
            </a:r>
            <a:endParaRPr lang="en-US" dirty="0"/>
          </a:p>
          <a:p>
            <a:r>
              <a:rPr lang="fr-FR" dirty="0">
                <a:hlinkClick r:id="rId4" action="ppaction://hlinksldjump"/>
              </a:rPr>
              <a:t>Program 3: Multiple Subtraction Quiz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Program 4: Advanced Multiple Subtraction Quiz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5: Sentinel Value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Program 6: Multiplication Table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Program 7: Finding the GCD</a:t>
            </a:r>
            <a:endParaRPr lang="en-US" dirty="0"/>
          </a:p>
          <a:p>
            <a:r>
              <a:rPr lang="en-US" dirty="0">
                <a:solidFill>
                  <a:schemeClr val="accent2"/>
                </a:solidFill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8: Predicting The Future Tuition 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9: Prime Number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pic>
        <p:nvPicPr>
          <p:cNvPr id="5" name="Picture 4">
            <a:hlinkClick r:id="rId11" action="ppaction://hlinksldjump"/>
            <a:extLst>
              <a:ext uri="{FF2B5EF4-FFF2-40B4-BE49-F238E27FC236}">
                <a16:creationId xmlns:a16="http://schemas.microsoft.com/office/drawing/2014/main" id="{7C06BAFA-8052-4159-A53D-02C27CF4498A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2ED300-10F5-4329-BE21-F47454C81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245336B-1D2D-4B77-8F03-3F7F5C8192FB}"/>
              </a:ext>
            </a:extLst>
          </p:cNvPr>
          <p:cNvGrpSpPr/>
          <p:nvPr/>
        </p:nvGrpSpPr>
        <p:grpSpPr>
          <a:xfrm>
            <a:off x="7425344" y="76200"/>
            <a:ext cx="1719873" cy="386966"/>
            <a:chOff x="7424126" y="533361"/>
            <a:chExt cx="1719873" cy="38696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922CE65-2432-4CE3-97FD-EBF8332A6B61}"/>
                </a:ext>
              </a:extLst>
            </p:cNvPr>
            <p:cNvSpPr txBox="1"/>
            <p:nvPr/>
          </p:nvSpPr>
          <p:spPr>
            <a:xfrm>
              <a:off x="7424126" y="533361"/>
              <a:ext cx="1719873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9" name="TextBox 8">
              <a:hlinkClick r:id="rId13"/>
              <a:extLst>
                <a:ext uri="{FF2B5EF4-FFF2-40B4-BE49-F238E27FC236}">
                  <a16:creationId xmlns:a16="http://schemas.microsoft.com/office/drawing/2014/main" id="{F15EEE1B-712E-42A0-8E04-BDAD2791987D}"/>
                </a:ext>
              </a:extLst>
            </p:cNvPr>
            <p:cNvSpPr txBox="1"/>
            <p:nvPr/>
          </p:nvSpPr>
          <p:spPr>
            <a:xfrm>
              <a:off x="7424126" y="598995"/>
              <a:ext cx="1573569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rgbClr val="0070C0"/>
                  </a:solidFill>
                </a:rPr>
                <a:t>Python Online IDE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601B13-CB40-42B8-9D8F-C3DEB1D16BC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87783" y="64284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0297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89448-CB92-4953-BF9E-8452812B5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E826072-5C23-46DA-9926-CED9ABD02CFF}"/>
              </a:ext>
            </a:extLst>
          </p:cNvPr>
          <p:cNvGrpSpPr/>
          <p:nvPr/>
        </p:nvGrpSpPr>
        <p:grpSpPr>
          <a:xfrm>
            <a:off x="146303" y="1387843"/>
            <a:ext cx="8851393" cy="5153165"/>
            <a:chOff x="160237" y="2805454"/>
            <a:chExt cx="8851393" cy="43332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10B8D1C-BC00-474C-8D2F-D8D40D02D00A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5.1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RepeatSubtractionQuiz.py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3AC8B9-2C0E-4A20-8BF2-71C143067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1082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1. Generate two random single-digit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number2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2. If number1 &lt; number2, swap number1 with number2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&lt; number2: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number1, number2 = number2, number1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3. Prompt the student to answer What is number1 - number2?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answer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"What is "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(number1)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– 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(number2)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"?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4. Repeatedly ask the user the question until it is correct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number1 - number2 != answer: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answer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"Wrong answer. Try again. What is 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        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(number1)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- "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(number2)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"?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5. Print the answer is correct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 got it!"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5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7C2AB90-2FB0-4626-806C-AAFF0945B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410826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C99816D6-3984-4F20-86E0-E307C99F79F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B78B041-FCFB-4F3C-95FE-90915B7F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30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D5913A8-1887-4E28-A39C-6FC3FCAC7D3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E67E6-12D0-4F6A-945D-785F2507E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629CD2A-5E1E-4148-A8E6-FB5117B8B334}"/>
              </a:ext>
            </a:extLst>
          </p:cNvPr>
          <p:cNvGrpSpPr/>
          <p:nvPr/>
        </p:nvGrpSpPr>
        <p:grpSpPr>
          <a:xfrm>
            <a:off x="8170324" y="1664842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D109B6C-4A19-4B26-9E30-1DBB67935F4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DA43E137-9AC8-4E5F-B1C6-FD40A06CB3BB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6928E15-00C9-4426-8EC7-57EB844CCF2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36893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189448-CB92-4953-BF9E-8452812B5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Runs of The Program</a:t>
            </a:r>
          </a:p>
        </p:txBody>
      </p:sp>
      <p:pic>
        <p:nvPicPr>
          <p:cNvPr id="11" name="Picture 10">
            <a:hlinkClick r:id="rId2" action="ppaction://hlinksldjump"/>
            <a:extLst>
              <a:ext uri="{FF2B5EF4-FFF2-40B4-BE49-F238E27FC236}">
                <a16:creationId xmlns:a16="http://schemas.microsoft.com/office/drawing/2014/main" id="{4F5D132C-4B66-4FFA-818B-DBEC290EC28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7D52277-1F13-4855-ADA0-00EFE14CF807}"/>
              </a:ext>
            </a:extLst>
          </p:cNvPr>
          <p:cNvGrpSpPr/>
          <p:nvPr/>
        </p:nvGrpSpPr>
        <p:grpSpPr>
          <a:xfrm>
            <a:off x="146304" y="1733576"/>
            <a:ext cx="8851392" cy="646331"/>
            <a:chOff x="4773387" y="4965639"/>
            <a:chExt cx="8851392" cy="64633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325C162-7491-40B0-B2D1-D1ADCB156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65639"/>
              <a:ext cx="8151607" cy="646331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8 - 1?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got it!</a:t>
              </a:r>
            </a:p>
          </p:txBody>
        </p:sp>
        <p:pic>
          <p:nvPicPr>
            <p:cNvPr id="15" name="Picture 14" descr="A flat screen monitor&#10;&#10;Description automatically generated">
              <a:extLst>
                <a:ext uri="{FF2B5EF4-FFF2-40B4-BE49-F238E27FC236}">
                  <a16:creationId xmlns:a16="http://schemas.microsoft.com/office/drawing/2014/main" id="{1A8322E6-2C99-48A9-84C1-10165DE7FC3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3C557-B0B9-43B1-9148-13769C072601}"/>
              </a:ext>
            </a:extLst>
          </p:cNvPr>
          <p:cNvGrpSpPr/>
          <p:nvPr/>
        </p:nvGrpSpPr>
        <p:grpSpPr>
          <a:xfrm>
            <a:off x="146304" y="2587624"/>
            <a:ext cx="8851392" cy="1477328"/>
            <a:chOff x="4773387" y="4550142"/>
            <a:chExt cx="8851392" cy="147732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2EEC0B9-5EF3-49CE-9EDD-352C42984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50142"/>
              <a:ext cx="8151607" cy="147732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6 - 3?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6 - 3?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6 - 3?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6 - 3?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got it!</a:t>
              </a:r>
            </a:p>
          </p:txBody>
        </p:sp>
        <p:pic>
          <p:nvPicPr>
            <p:cNvPr id="18" name="Picture 17" descr="A flat screen monitor&#10;&#10;Description automatically generated">
              <a:extLst>
                <a:ext uri="{FF2B5EF4-FFF2-40B4-BE49-F238E27FC236}">
                  <a16:creationId xmlns:a16="http://schemas.microsoft.com/office/drawing/2014/main" id="{0C33BEC9-8FC3-46C5-93DD-61FD88237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AE0822E-BA92-4981-875B-C06EC449DD95}"/>
              </a:ext>
            </a:extLst>
          </p:cNvPr>
          <p:cNvGrpSpPr/>
          <p:nvPr/>
        </p:nvGrpSpPr>
        <p:grpSpPr>
          <a:xfrm>
            <a:off x="146304" y="4272670"/>
            <a:ext cx="8851392" cy="2031325"/>
            <a:chOff x="4773387" y="4273144"/>
            <a:chExt cx="8851392" cy="2031325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FB624CB-C04A-4D9A-B41A-051270FFC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273144"/>
              <a:ext cx="8151607" cy="203132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99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Wrong answer. Try again. What is 7 - 4?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got it!</a:t>
              </a:r>
            </a:p>
          </p:txBody>
        </p:sp>
        <p:pic>
          <p:nvPicPr>
            <p:cNvPr id="21" name="Picture 20" descr="A flat screen monitor&#10;&#10;Description automatically generated">
              <a:extLst>
                <a:ext uri="{FF2B5EF4-FFF2-40B4-BE49-F238E27FC236}">
                  <a16:creationId xmlns:a16="http://schemas.microsoft.com/office/drawing/2014/main" id="{F6BD939C-7C0D-4981-9541-43A1EB386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C75C8-D044-4D83-9C0E-027315705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31</a:t>
            </a:fld>
            <a:endParaRPr lang="en-US"/>
          </a:p>
        </p:txBody>
      </p:sp>
      <p:sp>
        <p:nvSpPr>
          <p:cNvPr id="2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F176EBF-1983-405D-A208-9F780237537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29738-909D-4453-A6C7-95239EEEC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95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that </a:t>
            </a:r>
            <a:r>
              <a:rPr lang="en-US" dirty="0">
                <a:solidFill>
                  <a:schemeClr val="accent2"/>
                </a:solidFill>
              </a:rPr>
              <a:t>randomly generates a number </a:t>
            </a:r>
            <a:r>
              <a:rPr lang="en-US" dirty="0"/>
              <a:t>between </a:t>
            </a:r>
            <a:r>
              <a:rPr lang="en-US" b="1" dirty="0"/>
              <a:t>0 </a:t>
            </a:r>
            <a:r>
              <a:rPr lang="en-US" dirty="0"/>
              <a:t>and </a:t>
            </a:r>
            <a:r>
              <a:rPr lang="en-US" b="1" dirty="0"/>
              <a:t>100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inclusive</a:t>
            </a:r>
            <a:r>
              <a:rPr lang="en-US" dirty="0"/>
              <a:t>. The program will </a:t>
            </a:r>
            <a:r>
              <a:rPr lang="en-US" dirty="0">
                <a:solidFill>
                  <a:schemeClr val="accent2"/>
                </a:solidFill>
              </a:rPr>
              <a:t>repeatedly ask </a:t>
            </a:r>
            <a:r>
              <a:rPr lang="en-US" dirty="0"/>
              <a:t>the user to </a:t>
            </a:r>
            <a:r>
              <a:rPr lang="en-US" dirty="0">
                <a:solidFill>
                  <a:schemeClr val="accent2"/>
                </a:solidFill>
              </a:rPr>
              <a:t>guess </a:t>
            </a:r>
            <a:r>
              <a:rPr lang="en-US" dirty="0"/>
              <a:t>the number </a:t>
            </a:r>
            <a:r>
              <a:rPr lang="en-US" dirty="0">
                <a:solidFill>
                  <a:schemeClr val="accent2"/>
                </a:solidFill>
              </a:rPr>
              <a:t>until the user gets the number correct</a:t>
            </a:r>
            <a:r>
              <a:rPr lang="en-US" dirty="0"/>
              <a:t>. At each </a:t>
            </a:r>
            <a:r>
              <a:rPr lang="en-US" dirty="0">
                <a:solidFill>
                  <a:schemeClr val="accent2"/>
                </a:solidFill>
              </a:rPr>
              <a:t>wrong answer</a:t>
            </a:r>
            <a:r>
              <a:rPr lang="en-US" dirty="0"/>
              <a:t>, the program </a:t>
            </a:r>
            <a:r>
              <a:rPr lang="en-US" dirty="0">
                <a:solidFill>
                  <a:schemeClr val="accent2"/>
                </a:solidFill>
              </a:rPr>
              <a:t>tells</a:t>
            </a:r>
            <a:r>
              <a:rPr lang="en-US" dirty="0"/>
              <a:t> the user </a:t>
            </a:r>
            <a:r>
              <a:rPr lang="en-US" dirty="0">
                <a:solidFill>
                  <a:schemeClr val="accent2"/>
                </a:solidFill>
              </a:rPr>
              <a:t>if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guess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too low </a:t>
            </a:r>
            <a:r>
              <a:rPr lang="en-US" dirty="0"/>
              <a:t>or </a:t>
            </a:r>
            <a:r>
              <a:rPr lang="en-US" dirty="0">
                <a:solidFill>
                  <a:schemeClr val="accent2"/>
                </a:solidFill>
              </a:rPr>
              <a:t>too high</a:t>
            </a:r>
            <a:r>
              <a:rPr lang="en-US" dirty="0"/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D08E341-F32F-4E72-8134-8269BAD0BAFE}"/>
              </a:ext>
            </a:extLst>
          </p:cNvPr>
          <p:cNvGrpSpPr/>
          <p:nvPr/>
        </p:nvGrpSpPr>
        <p:grpSpPr>
          <a:xfrm>
            <a:off x="146303" y="3615863"/>
            <a:ext cx="8851392" cy="2585323"/>
            <a:chOff x="4773387" y="3996144"/>
            <a:chExt cx="8851392" cy="258532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EB30451-364E-4DE4-BEB2-FFEB730CE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3996144"/>
              <a:ext cx="8151607" cy="258532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Guess a magic number between 0 and 100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high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low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42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high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39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Yes, the number is 39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9AABA74D-803B-45A4-A56B-A14CFB607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09FF9A5A-962A-45BA-BA38-C4B207072FD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3AD6C1-904A-4DF3-9258-ADF107DD1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32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2DF37A9-4385-4294-BBC3-6831A094D54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ACC1EC-8D3F-4E53-8487-B8394D03E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572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is the famous number guessing game.</a:t>
            </a:r>
          </a:p>
          <a:p>
            <a:r>
              <a:rPr lang="en-US" dirty="0"/>
              <a:t>What is the </a:t>
            </a:r>
            <a:r>
              <a:rPr lang="en-US" dirty="0">
                <a:solidFill>
                  <a:schemeClr val="accent2"/>
                </a:solidFill>
              </a:rPr>
              <a:t>normal first guess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50</a:t>
            </a:r>
          </a:p>
          <a:p>
            <a:r>
              <a:rPr lang="en-US" dirty="0"/>
              <a:t>Why?</a:t>
            </a:r>
          </a:p>
          <a:p>
            <a:pPr lvl="1"/>
            <a:r>
              <a:rPr lang="en-US" dirty="0"/>
              <a:t>Because </a:t>
            </a:r>
            <a:r>
              <a:rPr lang="en-US" dirty="0">
                <a:solidFill>
                  <a:schemeClr val="accent2"/>
                </a:solidFill>
              </a:rPr>
              <a:t>no matter the result </a:t>
            </a:r>
            <a:r>
              <a:rPr lang="en-US" dirty="0"/>
              <a:t>(too high or too low), the number of </a:t>
            </a:r>
            <a:r>
              <a:rPr lang="en-US" dirty="0">
                <a:solidFill>
                  <a:schemeClr val="accent2"/>
                </a:solidFill>
              </a:rPr>
              <a:t>possible answers left is divided in half</a:t>
            </a:r>
            <a:r>
              <a:rPr lang="en-US" dirty="0"/>
              <a:t>!</a:t>
            </a:r>
          </a:p>
          <a:p>
            <a:pPr lvl="2"/>
            <a:r>
              <a:rPr lang="en-US" sz="2200" dirty="0"/>
              <a:t>If the guess is </a:t>
            </a:r>
            <a:r>
              <a:rPr lang="en-US" sz="2200" dirty="0">
                <a:solidFill>
                  <a:schemeClr val="accent2"/>
                </a:solidFill>
              </a:rPr>
              <a:t>too high</a:t>
            </a:r>
            <a:r>
              <a:rPr lang="en-US" sz="2200" dirty="0"/>
              <a:t>, you know the answer is in </a:t>
            </a:r>
            <a:r>
              <a:rPr lang="en-US" sz="2200" dirty="0">
                <a:solidFill>
                  <a:schemeClr val="accent2"/>
                </a:solidFill>
              </a:rPr>
              <a:t>between 0 and 49</a:t>
            </a:r>
            <a:r>
              <a:rPr lang="en-US" sz="2200" dirty="0"/>
              <a:t>.</a:t>
            </a:r>
          </a:p>
          <a:p>
            <a:pPr lvl="2"/>
            <a:r>
              <a:rPr lang="en-US" sz="2200" dirty="0"/>
              <a:t>If the guess is </a:t>
            </a:r>
            <a:r>
              <a:rPr lang="en-US" sz="2200" dirty="0">
                <a:solidFill>
                  <a:schemeClr val="accent2"/>
                </a:solidFill>
              </a:rPr>
              <a:t>too low, </a:t>
            </a:r>
            <a:r>
              <a:rPr lang="en-US" sz="2200" dirty="0"/>
              <a:t>you know the answer is in </a:t>
            </a:r>
            <a:r>
              <a:rPr lang="en-US" sz="2200" dirty="0">
                <a:solidFill>
                  <a:schemeClr val="accent2"/>
                </a:solidFill>
              </a:rPr>
              <a:t>between 51 and 100</a:t>
            </a:r>
            <a:r>
              <a:rPr lang="en-US" sz="2200" dirty="0"/>
              <a:t>.</a:t>
            </a:r>
          </a:p>
          <a:p>
            <a:pPr lvl="2"/>
            <a:r>
              <a:rPr lang="en-US" sz="2200" dirty="0"/>
              <a:t>So you can </a:t>
            </a:r>
            <a:r>
              <a:rPr lang="en-US" sz="2200" dirty="0">
                <a:solidFill>
                  <a:schemeClr val="accent2"/>
                </a:solidFill>
              </a:rPr>
              <a:t>eliminate half of the numbers from consideration</a:t>
            </a:r>
            <a:r>
              <a:rPr lang="en-US" sz="22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BAB31C65-1E98-4889-BFC4-59D5FA96A41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E251F52-A765-4CED-A3BC-475A319D1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33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050ABDF-B082-45CB-B851-4A4B8310DE0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D4843D-AB05-4790-A200-45F980FBF0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7590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 are we </a:t>
            </a:r>
            <a:r>
              <a:rPr lang="en-US" dirty="0">
                <a:solidFill>
                  <a:schemeClr val="accent2"/>
                </a:solidFill>
              </a:rPr>
              <a:t>ready to code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NO!</a:t>
            </a:r>
          </a:p>
          <a:p>
            <a:r>
              <a:rPr lang="en-US" dirty="0"/>
              <a:t>We must </a:t>
            </a:r>
            <a:r>
              <a:rPr lang="en-US" dirty="0">
                <a:solidFill>
                  <a:schemeClr val="accent2"/>
                </a:solidFill>
              </a:rPr>
              <a:t>THINK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before coding</a:t>
            </a:r>
            <a:r>
              <a:rPr lang="en-US" dirty="0"/>
              <a:t>.</a:t>
            </a:r>
          </a:p>
          <a:p>
            <a:r>
              <a:rPr lang="en-US" dirty="0"/>
              <a:t>Think:</a:t>
            </a:r>
          </a:p>
          <a:p>
            <a:pPr lvl="1"/>
            <a:r>
              <a:rPr lang="en-US" dirty="0"/>
              <a:t>How would you </a:t>
            </a:r>
            <a:r>
              <a:rPr lang="en-US" dirty="0">
                <a:solidFill>
                  <a:schemeClr val="accent2"/>
                </a:solidFill>
              </a:rPr>
              <a:t>solve the problem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without a program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You need a random number between 0 and 100.</a:t>
            </a:r>
          </a:p>
          <a:p>
            <a:pPr lvl="1"/>
            <a:r>
              <a:rPr lang="en-US" dirty="0"/>
              <a:t>You need to ask the user to enter a guess.</a:t>
            </a:r>
          </a:p>
          <a:p>
            <a:pPr lvl="1"/>
            <a:r>
              <a:rPr lang="en-US" dirty="0"/>
              <a:t>You need to compare the guess with the random number.</a:t>
            </a:r>
            <a:endParaRPr lang="en-US" sz="20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7A5F2E09-1DD0-4C59-A942-959E47EAC84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1218E0-5129-44A3-A842-2C717AB36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34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D10026F-7BA9-4812-9046-032C634A10E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39CC81-C25A-4721-B105-0E4A94FC2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7569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Good idea to code incrementally when using loops</a:t>
            </a:r>
          </a:p>
          <a:p>
            <a:r>
              <a:rPr lang="en-US" dirty="0"/>
              <a:t>Meaning: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Do not </a:t>
            </a:r>
            <a:r>
              <a:rPr lang="en-US" dirty="0"/>
              <a:t>write the </a:t>
            </a:r>
            <a:r>
              <a:rPr lang="en-US" dirty="0">
                <a:solidFill>
                  <a:schemeClr val="accent2"/>
                </a:solidFill>
              </a:rPr>
              <a:t>looping structure immediately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First, </a:t>
            </a:r>
            <a:r>
              <a:rPr lang="en-US" dirty="0">
                <a:solidFill>
                  <a:schemeClr val="accent2"/>
                </a:solidFill>
              </a:rPr>
              <a:t>try to just write the logic </a:t>
            </a:r>
            <a:r>
              <a:rPr lang="en-US" dirty="0"/>
              <a:t>of the program, but </a:t>
            </a:r>
            <a:r>
              <a:rPr lang="en-US" dirty="0">
                <a:solidFill>
                  <a:schemeClr val="accent2"/>
                </a:solidFill>
              </a:rPr>
              <a:t>without</a:t>
            </a:r>
            <a:r>
              <a:rPr lang="en-US" dirty="0"/>
              <a:t> using </a:t>
            </a:r>
            <a:r>
              <a:rPr lang="en-US" dirty="0">
                <a:solidFill>
                  <a:schemeClr val="accent2"/>
                </a:solidFill>
              </a:rPr>
              <a:t>loops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So just </a:t>
            </a:r>
            <a:r>
              <a:rPr lang="en-US" dirty="0">
                <a:solidFill>
                  <a:schemeClr val="accent2"/>
                </a:solidFill>
              </a:rPr>
              <a:t>write the code </a:t>
            </a:r>
            <a:r>
              <a:rPr lang="en-US" dirty="0"/>
              <a:t>for one "loop", </a:t>
            </a:r>
            <a:r>
              <a:rPr lang="en-US" dirty="0">
                <a:solidFill>
                  <a:schemeClr val="accent2"/>
                </a:solidFill>
              </a:rPr>
              <a:t>one iteration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Then</a:t>
            </a:r>
            <a:r>
              <a:rPr lang="en-US" dirty="0"/>
              <a:t>, write the </a:t>
            </a:r>
            <a:r>
              <a:rPr lang="en-US" dirty="0">
                <a:solidFill>
                  <a:schemeClr val="accent2"/>
                </a:solidFill>
              </a:rPr>
              <a:t>code for the loop </a:t>
            </a:r>
            <a:r>
              <a:rPr lang="en-US" dirty="0"/>
              <a:t>structure.</a:t>
            </a:r>
          </a:p>
          <a:p>
            <a:pPr lvl="1"/>
            <a:r>
              <a:rPr lang="en-US" dirty="0"/>
              <a:t>Think of the following code as an “</a:t>
            </a:r>
            <a:r>
              <a:rPr lang="en-US" dirty="0">
                <a:solidFill>
                  <a:schemeClr val="accent2"/>
                </a:solidFill>
              </a:rPr>
              <a:t>initial draft</a:t>
            </a:r>
            <a:r>
              <a:rPr lang="en-US" dirty="0"/>
              <a:t>”.</a:t>
            </a:r>
            <a:endParaRPr lang="en-US" sz="18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8F7798B-CDEE-432E-A5DE-A13737E2B94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BECD69-FCDB-4C7B-979B-BDE1D698E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35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0BEED5E-E034-47E3-9747-A686506C675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F96CAF-1739-4124-AA40-4711B7A03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897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C4060-FC96-464F-9F1E-0CFD21C1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(1</a:t>
            </a:r>
            <a:r>
              <a:rPr lang="en-US" baseline="30000" dirty="0">
                <a:solidFill>
                  <a:schemeClr val="accent3"/>
                </a:solidFill>
              </a:rPr>
              <a:t>st</a:t>
            </a:r>
            <a:r>
              <a:rPr lang="en-US" dirty="0">
                <a:solidFill>
                  <a:schemeClr val="accent3"/>
                </a:solidFill>
              </a:rPr>
              <a:t>	Draft)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744F85-C389-4922-98A9-9F0F8BAB7103}"/>
              </a:ext>
            </a:extLst>
          </p:cNvPr>
          <p:cNvGrpSpPr/>
          <p:nvPr/>
        </p:nvGrpSpPr>
        <p:grpSpPr>
          <a:xfrm>
            <a:off x="146303" y="1621523"/>
            <a:ext cx="8851393" cy="4311917"/>
            <a:chOff x="160237" y="2805454"/>
            <a:chExt cx="8851393" cy="362586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F93288-8F56-476C-A7A9-81AF35DF14BE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5.2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GuessNumberOneTime.py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D6D8DB-2BC1-4B37-B116-A499F98AD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4008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Generate a random number to be guessed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"Guess a magic number between 0 and 100"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4CFE2EC-A10E-456F-9994-C372D85B8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4008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5C464A3A-F885-411A-BC39-082DF9C812D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D1B4F-9B1A-421A-80B8-4304822A6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36</a:t>
            </a:fld>
            <a:endParaRPr lang="en-US"/>
          </a:p>
        </p:txBody>
      </p:sp>
      <p:sp>
        <p:nvSpPr>
          <p:cNvPr id="1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0938A5A-43E4-4082-BFC7-BE7E5EC9A71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5A2C8A-F529-4E7A-866E-01446E23D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4D8D080-46D8-4136-8B88-B3086E7A468A}"/>
              </a:ext>
            </a:extLst>
          </p:cNvPr>
          <p:cNvGrpSpPr/>
          <p:nvPr/>
        </p:nvGrpSpPr>
        <p:grpSpPr>
          <a:xfrm>
            <a:off x="8167058" y="1889094"/>
            <a:ext cx="830638" cy="386966"/>
            <a:chOff x="8133802" y="1326921"/>
            <a:chExt cx="830638" cy="38696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7D509CA-C0EF-4D3C-98D4-36B3F2D57466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6" name="TextBox 15">
              <a:hlinkClick r:id="rId6"/>
              <a:extLst>
                <a:ext uri="{FF2B5EF4-FFF2-40B4-BE49-F238E27FC236}">
                  <a16:creationId xmlns:a16="http://schemas.microsoft.com/office/drawing/2014/main" id="{75300849-AB6D-49B5-AA75-F059598D934C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2086B34-2DCE-490E-8018-9CDE31BF27A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644506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this program runs, it prompts the user to enter </a:t>
            </a:r>
            <a:r>
              <a:rPr lang="en-US" dirty="0">
                <a:solidFill>
                  <a:schemeClr val="accent2"/>
                </a:solidFill>
              </a:rPr>
              <a:t>a guess only once</a:t>
            </a:r>
            <a:r>
              <a:rPr lang="en-US" dirty="0"/>
              <a:t>.</a:t>
            </a:r>
          </a:p>
          <a:p>
            <a:endParaRPr lang="en-US" sz="2000" dirty="0"/>
          </a:p>
          <a:p>
            <a:endParaRPr lang="en-US" dirty="0"/>
          </a:p>
          <a:p>
            <a:r>
              <a:rPr lang="en-US" dirty="0"/>
              <a:t>To let the user enter </a:t>
            </a:r>
            <a:r>
              <a:rPr lang="en-US" dirty="0">
                <a:solidFill>
                  <a:schemeClr val="accent2"/>
                </a:solidFill>
              </a:rPr>
              <a:t>a guess repeatedly</a:t>
            </a:r>
            <a:r>
              <a:rPr lang="en-US" dirty="0"/>
              <a:t>, you can change the code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9–16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create a loop</a:t>
            </a:r>
            <a:r>
              <a:rPr lang="en-US" dirty="0"/>
              <a:t>, as follows:</a:t>
            </a:r>
            <a:endParaRPr lang="en-US" sz="16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C0AB0BA-516D-49F6-844E-BC9AE8F66F29}"/>
              </a:ext>
            </a:extLst>
          </p:cNvPr>
          <p:cNvGrpSpPr/>
          <p:nvPr/>
        </p:nvGrpSpPr>
        <p:grpSpPr>
          <a:xfrm>
            <a:off x="146303" y="2303099"/>
            <a:ext cx="8851392" cy="923330"/>
            <a:chOff x="4773387" y="4827140"/>
            <a:chExt cx="8851392" cy="92333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B6114E-F632-4340-9DFD-B1533883A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827140"/>
              <a:ext cx="8151607" cy="92333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Guess a magic number between 0 and 100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</a:t>
              </a: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high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3272FEAB-B54B-4F6B-BE75-6AD15C150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E9818E5-08EC-480D-A2DE-FDFD7837D268}"/>
              </a:ext>
            </a:extLst>
          </p:cNvPr>
          <p:cNvGrpSpPr/>
          <p:nvPr/>
        </p:nvGrpSpPr>
        <p:grpSpPr>
          <a:xfrm>
            <a:off x="146304" y="4165745"/>
            <a:ext cx="8851392" cy="2264031"/>
            <a:chOff x="160238" y="3030452"/>
            <a:chExt cx="8851392" cy="190381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7457B86-062A-42C4-951A-4C1844B38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8403807" cy="19038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True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 "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BEACDC8-A68D-4B1C-834A-9B1BE1930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190380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3C7E7048-FECD-4450-8596-52DEEBB87EB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AD0D841-32AE-4E2E-8CC8-DAE463D14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37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77E95C4-FC19-46E7-BEA6-76D1909A8BF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EB41B-13A4-4CFF-B192-A6F161BD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942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C4060-FC96-464F-9F1E-0CFD21C1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(2</a:t>
            </a:r>
            <a:r>
              <a:rPr lang="en-US" baseline="30000" dirty="0">
                <a:solidFill>
                  <a:schemeClr val="accent3"/>
                </a:solidFill>
              </a:rPr>
              <a:t>nd</a:t>
            </a:r>
            <a:r>
              <a:rPr lang="en-US" dirty="0">
                <a:solidFill>
                  <a:schemeClr val="accent3"/>
                </a:solidFill>
              </a:rPr>
              <a:t>	 Draft)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744F85-C389-4922-98A9-9F0F8BAB7103}"/>
              </a:ext>
            </a:extLst>
          </p:cNvPr>
          <p:cNvGrpSpPr/>
          <p:nvPr/>
        </p:nvGrpSpPr>
        <p:grpSpPr>
          <a:xfrm>
            <a:off x="146304" y="1408171"/>
            <a:ext cx="8851393" cy="4539579"/>
            <a:chOff x="160237" y="2805454"/>
            <a:chExt cx="8851393" cy="381730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F93288-8F56-476C-A7A9-81AF35DF14BE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GuessNumberInfiniteTime.py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D6D8DB-2BC1-4B37-B116-A499F98AD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8403807" cy="35923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Generate a random number to be guessed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"Guess a magic number between 0 and 100"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while True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4CFE2EC-A10E-456F-9994-C372D85B8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35923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A6A7F4C-93A3-49E7-BE61-1891308ECD1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58385" y="5089368"/>
            <a:ext cx="783453" cy="783453"/>
          </a:xfrm>
          <a:prstGeom prst="rect">
            <a:avLst/>
          </a:prstGeom>
        </p:spPr>
      </p:pic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7918040B-3030-4DC6-AF2A-CCE988AE18A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A3E7A-741F-4772-839D-C7F79AC7C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38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13141A6-4835-41F3-A4B7-77CB225926F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7CB320-34A7-43C1-8C75-C23539172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9DE98DB-7011-4999-8FE6-920849D0A0A1}"/>
              </a:ext>
            </a:extLst>
          </p:cNvPr>
          <p:cNvGrpSpPr/>
          <p:nvPr/>
        </p:nvGrpSpPr>
        <p:grpSpPr>
          <a:xfrm>
            <a:off x="8167057" y="1675741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A5485C-DA7E-4337-8808-D439377819A0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7"/>
              <a:extLst>
                <a:ext uri="{FF2B5EF4-FFF2-40B4-BE49-F238E27FC236}">
                  <a16:creationId xmlns:a16="http://schemas.microsoft.com/office/drawing/2014/main" id="{696AFCE3-0564-4C65-8A6A-B73CB7353E22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C38AECF1-BE4A-4B71-911F-3CB3B4AA64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910028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loop </a:t>
            </a:r>
            <a:r>
              <a:rPr lang="en-US" dirty="0">
                <a:solidFill>
                  <a:schemeClr val="accent2"/>
                </a:solidFill>
              </a:rPr>
              <a:t>repeatedly prompts </a:t>
            </a:r>
            <a:r>
              <a:rPr lang="en-US" dirty="0"/>
              <a:t>the user to enter a guess. </a:t>
            </a:r>
            <a:endParaRPr lang="en-US" sz="2200" dirty="0"/>
          </a:p>
          <a:p>
            <a:endParaRPr lang="en-US" sz="3600" dirty="0"/>
          </a:p>
          <a:p>
            <a:endParaRPr lang="en-US" dirty="0"/>
          </a:p>
          <a:p>
            <a:pPr marL="91440" indent="0">
              <a:buNone/>
            </a:pPr>
            <a:endParaRPr lang="en-US" sz="5400" dirty="0"/>
          </a:p>
          <a:p>
            <a:r>
              <a:rPr lang="en-US" dirty="0"/>
              <a:t>However, the </a:t>
            </a:r>
            <a:r>
              <a:rPr lang="en-US" dirty="0">
                <a:solidFill>
                  <a:schemeClr val="accent2"/>
                </a:solidFill>
              </a:rPr>
              <a:t>loop doesn’t end </a:t>
            </a:r>
            <a:r>
              <a:rPr lang="en-US" dirty="0"/>
              <a:t>even if the user entered the correct guess.</a:t>
            </a:r>
          </a:p>
          <a:p>
            <a:r>
              <a:rPr lang="en-US" dirty="0"/>
              <a:t>This is because the </a:t>
            </a:r>
            <a:r>
              <a:rPr lang="en-US" dirty="0">
                <a:solidFill>
                  <a:schemeClr val="accent2"/>
                </a:solidFill>
              </a:rPr>
              <a:t>condition of the loop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always </a:t>
            </a:r>
            <a:r>
              <a:rPr lang="en-US" dirty="0">
                <a:solidFill>
                  <a:srgbClr val="3333FF"/>
                </a:solidFill>
              </a:rPr>
              <a:t>True</a:t>
            </a:r>
            <a:r>
              <a:rPr lang="en-US" dirty="0"/>
              <a:t>.</a:t>
            </a:r>
          </a:p>
          <a:p>
            <a:r>
              <a:rPr lang="en-US" dirty="0"/>
              <a:t>So the loop still needs to terminate.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When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guess</a:t>
            </a:r>
            <a:r>
              <a:rPr lang="en-US" dirty="0"/>
              <a:t> is finally </a:t>
            </a:r>
            <a:r>
              <a:rPr lang="en-US" dirty="0">
                <a:solidFill>
                  <a:schemeClr val="accent2"/>
                </a:solidFill>
              </a:rPr>
              <a:t>correct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loop should exit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61463DB-EF89-4AEB-94E4-C2D75C1D3ED8}"/>
              </a:ext>
            </a:extLst>
          </p:cNvPr>
          <p:cNvGrpSpPr/>
          <p:nvPr/>
        </p:nvGrpSpPr>
        <p:grpSpPr>
          <a:xfrm>
            <a:off x="146304" y="1945757"/>
            <a:ext cx="8851392" cy="2062103"/>
            <a:chOff x="146304" y="2087799"/>
            <a:chExt cx="8851392" cy="2062103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F8B6311-D6FA-42C5-ABCB-137A1581DACC}"/>
                </a:ext>
              </a:extLst>
            </p:cNvPr>
            <p:cNvGrpSpPr/>
            <p:nvPr/>
          </p:nvGrpSpPr>
          <p:grpSpPr>
            <a:xfrm>
              <a:off x="146304" y="2087799"/>
              <a:ext cx="8851392" cy="2062103"/>
              <a:chOff x="4773387" y="4257754"/>
              <a:chExt cx="8851392" cy="2062103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5F94E0A-4807-485B-B058-979203DF9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172" y="4257754"/>
                <a:ext cx="8151607" cy="2062103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Guess a magic number between 0 and 100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Enter your guess: </a:t>
                </a:r>
                <a:r>
                  <a:rPr lang="en-US" altLang="en-US" sz="1600" dirty="0">
                    <a:highlight>
                      <a:srgbClr val="B3E6FF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25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en-US" altLang="en-US" sz="1050" dirty="0">
                    <a:highlight>
                      <a:srgbClr val="C0C0C0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&lt;Enter&gt;</a:t>
                </a:r>
                <a:r>
                  <a:rPr lang="en-US" altLang="en-US" sz="105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Your guess is too low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Enter your guess: </a:t>
                </a:r>
                <a:r>
                  <a:rPr lang="en-US" altLang="en-US" sz="1600" dirty="0">
                    <a:highlight>
                      <a:srgbClr val="B3E6FF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39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en-US" altLang="en-US" sz="1050" dirty="0">
                    <a:highlight>
                      <a:srgbClr val="C0C0C0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&lt;Enter&gt;</a:t>
                </a:r>
                <a:r>
                  <a:rPr lang="en-US" altLang="en-US" sz="105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b="1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Yes, the number is 39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Enter your guess: </a:t>
                </a:r>
                <a:r>
                  <a:rPr lang="en-US" altLang="en-US" sz="1600" dirty="0">
                    <a:highlight>
                      <a:srgbClr val="B3E6FF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42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 </a:t>
                </a:r>
                <a:r>
                  <a:rPr lang="en-US" altLang="en-US" sz="1050" dirty="0">
                    <a:highlight>
                      <a:srgbClr val="C0C0C0"/>
                    </a:highlight>
                    <a:latin typeface="Courier New" panose="02070309020205020404" pitchFamily="49" charset="0"/>
                    <a:cs typeface="Courier New" panose="02070309020205020404" pitchFamily="49" charset="0"/>
                  </a:rPr>
                  <a:t>&lt;Enter&gt;</a:t>
                </a:r>
                <a:r>
                  <a:rPr lang="en-US" altLang="en-US" sz="105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Your guess is too high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Enter your guess: </a:t>
                </a:r>
                <a:r>
                  <a:rPr lang="en-US" altLang="en-US" sz="1600" dirty="0">
                    <a:solidFill>
                      <a:srgbClr val="0033CC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...</a:t>
                </a:r>
              </a:p>
            </p:txBody>
          </p:sp>
          <p:pic>
            <p:nvPicPr>
              <p:cNvPr id="10" name="Picture 9" descr="A flat screen monitor&#10;&#10;Description automatically generated">
                <a:extLst>
                  <a:ext uri="{FF2B5EF4-FFF2-40B4-BE49-F238E27FC236}">
                    <a16:creationId xmlns:a16="http://schemas.microsoft.com/office/drawing/2014/main" id="{755864AE-29E6-42D8-9BD5-9A113101AC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3387" y="5013122"/>
                <a:ext cx="572603" cy="551364"/>
              </a:xfrm>
              <a:prstGeom prst="rect">
                <a:avLst/>
              </a:prstGeom>
            </p:spPr>
          </p:pic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91176EC-83B3-4B93-BB45-38FBA35D7B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116598" y="3302683"/>
              <a:ext cx="783453" cy="783453"/>
            </a:xfrm>
            <a:prstGeom prst="rect">
              <a:avLst/>
            </a:prstGeom>
          </p:spPr>
        </p:pic>
      </p:grp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29913049-9B3F-492A-A8C3-7FEAA7D2068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923B069-69ED-44EF-9B93-D0E0BD6F2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39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6579BE2-CCCF-4F8D-AF6E-AE20F46FB7B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D8626A-D68D-444E-BF03-608E387C4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929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64552-D62A-4FCD-8AD5-A01CD1BBC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86CDC-F8B2-498B-ACD2-449A14B49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r>
              <a:rPr lang="en-US" dirty="0">
                <a:solidFill>
                  <a:schemeClr val="accent3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5.2</a:t>
            </a:r>
            <a:endParaRPr lang="en-US" dirty="0">
              <a:solidFill>
                <a:schemeClr val="accent3"/>
              </a:solidFill>
              <a:hlinkClick r:id="rId3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lvl="1"/>
            <a:r>
              <a:rPr lang="en-US" dirty="0">
                <a:solidFill>
                  <a:schemeClr val="accent2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#1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>
                <a:hlinkClick r:id="rId4" action="ppaction://hlinksldjump"/>
              </a:rPr>
              <a:t>#2</a:t>
            </a:r>
            <a:endParaRPr lang="en-US" dirty="0"/>
          </a:p>
          <a:p>
            <a:pPr lvl="1"/>
            <a:r>
              <a:rPr lang="en-US" dirty="0">
                <a:hlinkClick r:id="rId5" action="ppaction://hlinksldjump"/>
              </a:rPr>
              <a:t>#3</a:t>
            </a:r>
            <a:endParaRPr lang="en-US" dirty="0"/>
          </a:p>
          <a:p>
            <a:pPr lvl="1"/>
            <a:r>
              <a:rPr lang="en-US" dirty="0">
                <a:hlinkClick r:id="rId6" action="ppaction://hlinksldjump"/>
              </a:rPr>
              <a:t>#4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5.3</a:t>
            </a:r>
            <a:endParaRPr lang="en-US" dirty="0">
              <a:solidFill>
                <a:schemeClr val="accent3"/>
              </a:solidFill>
              <a:hlinkClick r:id="rId8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lvl="1"/>
            <a:r>
              <a:rPr lang="en-US" dirty="0">
                <a:solidFill>
                  <a:schemeClr val="accent2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#5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>
                <a:hlinkClick r:id="rId9" action="ppaction://hlinksldjump"/>
              </a:rPr>
              <a:t>#6</a:t>
            </a:r>
            <a:endParaRPr lang="en-US" dirty="0"/>
          </a:p>
          <a:p>
            <a:pPr lvl="1"/>
            <a:r>
              <a:rPr lang="en-US" dirty="0">
                <a:hlinkClick r:id="rId10" action="ppaction://hlinksldjump"/>
              </a:rPr>
              <a:t>#7</a:t>
            </a:r>
            <a:endParaRPr lang="en-US" dirty="0"/>
          </a:p>
          <a:p>
            <a:pPr lvl="1"/>
            <a:r>
              <a:rPr lang="en-US" dirty="0">
                <a:hlinkClick r:id="rId11" action="ppaction://hlinksldjump"/>
              </a:rPr>
              <a:t>#8</a:t>
            </a:r>
            <a:endParaRPr lang="en-US" dirty="0"/>
          </a:p>
          <a:p>
            <a:pPr lvl="1"/>
            <a:r>
              <a:rPr lang="en-US" dirty="0">
                <a:hlinkClick r:id="rId12" action="ppaction://hlinksldjump"/>
              </a:rPr>
              <a:t>#9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5.4</a:t>
            </a:r>
            <a:endParaRPr lang="en-US" dirty="0">
              <a:solidFill>
                <a:schemeClr val="accent3"/>
              </a:solidFill>
              <a:hlinkClick r:id="rId14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lvl="1"/>
            <a:r>
              <a:rPr lang="en-US" dirty="0">
                <a:hlinkClick r:id="rId14" action="ppaction://hlinksldjump"/>
              </a:rPr>
              <a:t>#10</a:t>
            </a:r>
            <a:endParaRPr lang="en-US" dirty="0"/>
          </a:p>
          <a:p>
            <a:pPr lvl="1"/>
            <a:r>
              <a:rPr lang="en-US" dirty="0">
                <a:hlinkClick r:id="rId15" action="ppaction://hlinksldjump"/>
              </a:rPr>
              <a:t>#11</a:t>
            </a:r>
            <a:endParaRPr lang="en-US" dirty="0"/>
          </a:p>
          <a:p>
            <a:pPr lvl="1"/>
            <a:r>
              <a:rPr lang="en-US" dirty="0">
                <a:hlinkClick r:id="rId16" action="ppaction://hlinksldjump"/>
              </a:rPr>
              <a:t>#12</a:t>
            </a:r>
            <a:endParaRPr lang="en-US" dirty="0"/>
          </a:p>
          <a:p>
            <a:pPr lvl="1"/>
            <a:r>
              <a:rPr lang="en-US" dirty="0">
                <a:hlinkClick r:id="rId17" action="ppaction://hlinksldjump"/>
              </a:rPr>
              <a:t>#13</a:t>
            </a:r>
            <a:endParaRPr lang="en-US" dirty="0"/>
          </a:p>
          <a:p>
            <a:pPr lvl="1"/>
            <a:r>
              <a:rPr lang="en-US" dirty="0">
                <a:hlinkClick r:id="rId18" action="ppaction://hlinksldjump"/>
              </a:rPr>
              <a:t>#14</a:t>
            </a:r>
            <a:endParaRPr lang="en-US" dirty="0"/>
          </a:p>
          <a:p>
            <a:pPr lvl="1"/>
            <a:r>
              <a:rPr lang="en-US" dirty="0">
                <a:hlinkClick r:id="rId19" action="ppaction://hlinksldjump"/>
              </a:rPr>
              <a:t>#15</a:t>
            </a:r>
            <a:endParaRPr lang="en-US" dirty="0"/>
          </a:p>
          <a:p>
            <a:pPr lvl="1"/>
            <a:r>
              <a:rPr lang="en-US" dirty="0">
                <a:hlinkClick r:id="rId20" action="ppaction://hlinksldjump"/>
              </a:rPr>
              <a:t>#16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21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Section 5.7</a:t>
            </a:r>
            <a:endParaRPr lang="en-US" dirty="0">
              <a:solidFill>
                <a:schemeClr val="accent3"/>
              </a:solidFill>
              <a:hlinkClick r:id="rId22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 lvl="1"/>
            <a:r>
              <a:rPr lang="en-US" dirty="0">
                <a:solidFill>
                  <a:schemeClr val="accent2"/>
                </a:solidFill>
                <a:hlinkClick r:id="rId2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#17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>
                <a:hlinkClick r:id="rId23" action="ppaction://hlinksldjump"/>
              </a:rPr>
              <a:t>#18</a:t>
            </a:r>
            <a:endParaRPr lang="en-US" dirty="0"/>
          </a:p>
          <a:p>
            <a:pPr lvl="1"/>
            <a:r>
              <a:rPr lang="en-US" dirty="0">
                <a:hlinkClick r:id="rId24" action="ppaction://hlinksldjump"/>
              </a:rPr>
              <a:t>#19</a:t>
            </a:r>
            <a:endParaRPr lang="en-US" dirty="0"/>
          </a:p>
          <a:p>
            <a:pPr lvl="1"/>
            <a:r>
              <a:rPr lang="en-US" dirty="0">
                <a:hlinkClick r:id="rId25" action="ppaction://hlinksldjump"/>
              </a:rPr>
              <a:t>#20</a:t>
            </a:r>
            <a:endParaRPr lang="en-US" dirty="0"/>
          </a:p>
          <a:p>
            <a:pPr lvl="1"/>
            <a:r>
              <a:rPr lang="en-US" dirty="0">
                <a:hlinkClick r:id="rId26" action="ppaction://hlinksldjump"/>
              </a:rPr>
              <a:t>#21</a:t>
            </a:r>
            <a:endParaRPr lang="en-US" dirty="0"/>
          </a:p>
          <a:p>
            <a:pPr lvl="1"/>
            <a:r>
              <a:rPr lang="en-US" dirty="0">
                <a:hlinkClick r:id="rId27" action="ppaction://hlinksldjump"/>
              </a:rPr>
              <a:t>#22</a:t>
            </a:r>
            <a:endParaRPr lang="en-US" dirty="0"/>
          </a:p>
        </p:txBody>
      </p:sp>
      <p:pic>
        <p:nvPicPr>
          <p:cNvPr id="5" name="Picture 4">
            <a:hlinkClick r:id="rId28" action="ppaction://hlinksldjump"/>
            <a:extLst>
              <a:ext uri="{FF2B5EF4-FFF2-40B4-BE49-F238E27FC236}">
                <a16:creationId xmlns:a16="http://schemas.microsoft.com/office/drawing/2014/main" id="{0C4330A4-F100-497B-A441-C2C95F820A65}"/>
              </a:ext>
            </a:extLst>
          </p:cNvPr>
          <p:cNvPicPr>
            <a:picLocks noChangeAspect="1"/>
          </p:cNvPicPr>
          <p:nvPr/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6D4FB-323B-4F0A-A1CC-F049AFCF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96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9C159-94AD-4FC6-B67B-32855BDD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CED9C5-B516-49C4-9A56-3C9C49E05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 what is the </a:t>
            </a:r>
            <a:r>
              <a:rPr lang="en-US" dirty="0">
                <a:solidFill>
                  <a:schemeClr val="accent2"/>
                </a:solidFill>
              </a:rPr>
              <a:t>loop condition</a:t>
            </a:r>
            <a:r>
              <a:rPr lang="en-US" dirty="0"/>
              <a:t>?</a:t>
            </a:r>
          </a:p>
          <a:p>
            <a:pPr marL="274320" lvl="1" indent="0" algn="ctr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while (</a:t>
            </a:r>
            <a:r>
              <a:rPr lang="en-US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guess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!= </a:t>
            </a:r>
            <a:r>
              <a:rPr lang="en-US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/>
            <a:r>
              <a:rPr lang="en-US" dirty="0"/>
              <a:t>So </a:t>
            </a:r>
            <a:r>
              <a:rPr lang="en-US" dirty="0">
                <a:solidFill>
                  <a:schemeClr val="accent2"/>
                </a:solidFill>
              </a:rPr>
              <a:t>if</a:t>
            </a:r>
            <a:r>
              <a:rPr lang="en-US" dirty="0"/>
              <a:t> the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not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same as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random number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continue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the</a:t>
            </a:r>
            <a:r>
              <a:rPr lang="en-US" dirty="0"/>
              <a:t> while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.</a:t>
            </a:r>
            <a:endParaRPr lang="en-US" sz="1600" dirty="0"/>
          </a:p>
          <a:p>
            <a:r>
              <a:rPr lang="en-US" dirty="0"/>
              <a:t>So, revise the loop as follows: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8261693-43B0-470D-ADAC-06D8E123F19B}"/>
              </a:ext>
            </a:extLst>
          </p:cNvPr>
          <p:cNvGrpSpPr/>
          <p:nvPr/>
        </p:nvGrpSpPr>
        <p:grpSpPr>
          <a:xfrm>
            <a:off x="146303" y="3631571"/>
            <a:ext cx="8851392" cy="2470525"/>
            <a:chOff x="160238" y="3030452"/>
            <a:chExt cx="8851392" cy="207745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EDC123-9230-4254-A2C8-D9FA6D50A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8403807" cy="207745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-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 value that doesn't meet the loop condition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!=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CD9E213-D15A-426B-AA94-7823D8058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47585" cy="20774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F04A0877-8482-403A-A30E-0F34F8A35ED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EA0ABE7-5D5F-40A6-AEA3-35668D1F2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40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7D3677B-98E5-469D-88AA-0FF4032C15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826249-41B3-4255-86F0-D85A99EEB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10665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C4060-FC96-464F-9F1E-0CFD21C12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(Final)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B744F85-C389-4922-98A9-9F0F8BAB7103}"/>
              </a:ext>
            </a:extLst>
          </p:cNvPr>
          <p:cNvGrpSpPr/>
          <p:nvPr/>
        </p:nvGrpSpPr>
        <p:grpSpPr>
          <a:xfrm>
            <a:off x="146303" y="1621523"/>
            <a:ext cx="8851393" cy="4758958"/>
            <a:chOff x="160237" y="2805454"/>
            <a:chExt cx="8851393" cy="400178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F93288-8F56-476C-A7A9-81AF35DF14BE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5.3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GuessNumber.py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DD6D8DB-2BC1-4B37-B116-A499F98AD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7767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Generate a random number to be guessed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"Guess a magic number between 0 and 100"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guess = -</a:t>
              </a:r>
              <a:r>
                <a:rPr lang="en-US" altLang="en-US" sz="16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# Initial value that doesn't meet the loop condition</a:t>
              </a:r>
              <a:endParaRPr lang="en-US" altLang="en-US" sz="16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guess !=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4CFE2EC-A10E-456F-9994-C372D85B8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3776781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</p:txBody>
        </p:sp>
      </p:grpSp>
      <p:pic>
        <p:nvPicPr>
          <p:cNvPr id="13" name="Picture 12">
            <a:hlinkClick r:id="rId3" action="ppaction://hlinksldjump"/>
            <a:extLst>
              <a:ext uri="{FF2B5EF4-FFF2-40B4-BE49-F238E27FC236}">
                <a16:creationId xmlns:a16="http://schemas.microsoft.com/office/drawing/2014/main" id="{E0B391FA-EC77-4068-973B-BDE1615F16A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33020-18EF-4CE6-BC5E-5DC1431B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41</a:t>
            </a:fld>
            <a:endParaRPr lang="en-US"/>
          </a:p>
        </p:txBody>
      </p:sp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24463D3B-EE1A-4935-A460-F3767CFFAD5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6F12F0-4217-4789-86F4-7AFA5C02C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632890-DE7D-4C25-9E8D-11D6A55ED144}"/>
              </a:ext>
            </a:extLst>
          </p:cNvPr>
          <p:cNvGrpSpPr/>
          <p:nvPr/>
        </p:nvGrpSpPr>
        <p:grpSpPr>
          <a:xfrm>
            <a:off x="8167493" y="1889093"/>
            <a:ext cx="830638" cy="386966"/>
            <a:chOff x="8133802" y="1326921"/>
            <a:chExt cx="830638" cy="386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270BFE-45E5-4592-B50A-DA97722DF268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hlinkClick r:id="rId6"/>
              <a:extLst>
                <a:ext uri="{FF2B5EF4-FFF2-40B4-BE49-F238E27FC236}">
                  <a16:creationId xmlns:a16="http://schemas.microsoft.com/office/drawing/2014/main" id="{25574C63-2CC7-4CA2-B41E-DBC0C6306A4D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39E3DDA-67ED-41B0-BBCE-AB035879B0F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548110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29FBC-676A-4A1A-A637-8B9D713C7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DED768-5DF6-4B81-B6C8-832366E8ACD9}"/>
              </a:ext>
            </a:extLst>
          </p:cNvPr>
          <p:cNvGrpSpPr/>
          <p:nvPr/>
        </p:nvGrpSpPr>
        <p:grpSpPr>
          <a:xfrm>
            <a:off x="146304" y="1408171"/>
            <a:ext cx="8851392" cy="1546577"/>
            <a:chOff x="4773387" y="4515514"/>
            <a:chExt cx="8851392" cy="154657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764D93-323E-4775-81E0-E7E30AA2C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15514"/>
              <a:ext cx="8151607" cy="154657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Guess a magic number between 0 and 100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sz="10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7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7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high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sz="10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7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7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low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sz="10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42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7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7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guess is too high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your guess: </a:t>
              </a:r>
              <a:r>
                <a:rPr lang="en-US" altLang="en-US" sz="10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39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7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7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Yes, the number is 39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0EFBE02B-A893-42E3-8B0F-507A2E1585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A6B19D30-F38F-454D-9521-09B57B317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707" y="3061008"/>
            <a:ext cx="7554586" cy="3453726"/>
          </a:xfrm>
          <a:prstGeom prst="rect">
            <a:avLst/>
          </a:prstGeom>
        </p:spPr>
      </p:pic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C20622ED-67EB-4C6A-B989-FCF67711B0D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510D165-65B6-4D1B-820A-247A5B871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42</a:t>
            </a:fld>
            <a:endParaRPr lang="en-US"/>
          </a:p>
        </p:txBody>
      </p:sp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CC5729D-C2DB-4F12-86BF-A95569BB8BA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9C2D2F-D2B3-49CC-905D-15158E864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10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24755-EA44-4AE6-A73A-2A3366E0F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Guessing Game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710F17-2357-4A47-9269-749DDD880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program </a:t>
            </a:r>
            <a:r>
              <a:rPr lang="en-US" dirty="0">
                <a:solidFill>
                  <a:schemeClr val="accent2"/>
                </a:solidFill>
              </a:rPr>
              <a:t>generates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random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number</a:t>
            </a:r>
            <a:r>
              <a:rPr lang="en-US" dirty="0"/>
              <a:t>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dirty="0"/>
              <a:t>.</a:t>
            </a:r>
          </a:p>
          <a:p>
            <a:r>
              <a:rPr lang="en-US" dirty="0"/>
              <a:t>Then, it </a:t>
            </a:r>
            <a:r>
              <a:rPr lang="en-US" dirty="0">
                <a:solidFill>
                  <a:schemeClr val="accent2"/>
                </a:solidFill>
              </a:rPr>
              <a:t>prompts</a:t>
            </a:r>
            <a:r>
              <a:rPr lang="en-US" dirty="0"/>
              <a:t> the user to enter a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continuously</a:t>
            </a:r>
            <a:r>
              <a:rPr lang="en-US" dirty="0"/>
              <a:t> in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9–18</a:t>
            </a:r>
            <a:r>
              <a:rPr lang="en-US" dirty="0"/>
              <a:t>). </a:t>
            </a:r>
          </a:p>
          <a:p>
            <a:r>
              <a:rPr lang="en-US" dirty="0"/>
              <a:t>For each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, the program </a:t>
            </a:r>
            <a:r>
              <a:rPr lang="en-US" dirty="0">
                <a:solidFill>
                  <a:schemeClr val="accent2"/>
                </a:solidFill>
              </a:rPr>
              <a:t>determines</a:t>
            </a:r>
            <a:r>
              <a:rPr lang="en-US" dirty="0"/>
              <a:t> whether the user’s </a:t>
            </a:r>
            <a:r>
              <a:rPr lang="en-US" dirty="0">
                <a:solidFill>
                  <a:schemeClr val="accent2"/>
                </a:solidFill>
              </a:rPr>
              <a:t>number is correct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too high</a:t>
            </a:r>
            <a:r>
              <a:rPr lang="en-US" dirty="0"/>
              <a:t>, or </a:t>
            </a:r>
            <a:r>
              <a:rPr lang="en-US" dirty="0">
                <a:solidFill>
                  <a:schemeClr val="accent2"/>
                </a:solidFill>
              </a:rPr>
              <a:t>too low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13–18</a:t>
            </a:r>
            <a:r>
              <a:rPr lang="en-US" dirty="0"/>
              <a:t>). </a:t>
            </a:r>
          </a:p>
          <a:p>
            <a:r>
              <a:rPr lang="en-US" dirty="0"/>
              <a:t>When the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correct</a:t>
            </a:r>
            <a:r>
              <a:rPr lang="en-US" dirty="0"/>
              <a:t>, the program </a:t>
            </a:r>
            <a:r>
              <a:rPr lang="en-US" dirty="0">
                <a:solidFill>
                  <a:schemeClr val="accent2"/>
                </a:solidFill>
              </a:rPr>
              <a:t>exits the loop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9</a:t>
            </a:r>
            <a:r>
              <a:rPr lang="en-US" dirty="0"/>
              <a:t>).</a:t>
            </a:r>
          </a:p>
          <a:p>
            <a:r>
              <a:rPr lang="en-US" dirty="0"/>
              <a:t>Note that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initialized</a:t>
            </a:r>
            <a:r>
              <a:rPr lang="en-US" dirty="0"/>
              <a:t> to </a:t>
            </a:r>
            <a:r>
              <a:rPr lang="en-US" b="1" dirty="0"/>
              <a:t>-1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This is </a:t>
            </a:r>
            <a:r>
              <a:rPr lang="en-US" dirty="0">
                <a:solidFill>
                  <a:schemeClr val="accent2"/>
                </a:solidFill>
              </a:rPr>
              <a:t>to avoid </a:t>
            </a:r>
            <a:r>
              <a:rPr lang="en-US" dirty="0"/>
              <a:t>initializing it to a value </a:t>
            </a:r>
            <a:r>
              <a:rPr lang="en-US" dirty="0">
                <a:solidFill>
                  <a:schemeClr val="accent2"/>
                </a:solidFill>
              </a:rPr>
              <a:t>between 0 and 100</a:t>
            </a:r>
            <a:r>
              <a:rPr lang="en-US" dirty="0"/>
              <a:t>, because that </a:t>
            </a:r>
            <a:r>
              <a:rPr lang="en-US" dirty="0">
                <a:solidFill>
                  <a:schemeClr val="accent2"/>
                </a:solidFill>
              </a:rPr>
              <a:t>could be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number</a:t>
            </a:r>
            <a:r>
              <a:rPr lang="en-US" dirty="0"/>
              <a:t> to be </a:t>
            </a:r>
            <a:r>
              <a:rPr lang="en-US" dirty="0">
                <a:solidFill>
                  <a:schemeClr val="accent2"/>
                </a:solidFill>
              </a:rPr>
              <a:t>guessed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3F322AC2-4954-4ED2-B429-AF2797C95FD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38EC2AE-6ED7-47AE-9ECC-88F956DD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43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2FABE85-CD07-46A2-AA02-5F67AFEDB43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9DAFBD-D7D4-4E1A-951F-8D365F5D6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07884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15-E58E-422C-B4A4-9D221C406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Loop Design Strategies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B24EE-09E1-43C7-9215-EE3FFF2D7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Coding a correct loop is </a:t>
            </a:r>
            <a:r>
              <a:rPr lang="en-US" dirty="0">
                <a:solidFill>
                  <a:schemeClr val="accent2"/>
                </a:solidFill>
              </a:rPr>
              <a:t>challenging</a:t>
            </a:r>
            <a:r>
              <a:rPr lang="en-US" dirty="0"/>
              <a:t> for </a:t>
            </a:r>
            <a:r>
              <a:rPr lang="en-US" dirty="0">
                <a:solidFill>
                  <a:schemeClr val="accent2"/>
                </a:solidFill>
              </a:rPr>
              <a:t>new programmers</a:t>
            </a:r>
            <a:r>
              <a:rPr lang="en-US" dirty="0"/>
              <a:t>.</a:t>
            </a:r>
            <a:endParaRPr lang="ar-SA" dirty="0"/>
          </a:p>
          <a:p>
            <a:r>
              <a:rPr lang="en-US" dirty="0"/>
              <a:t>Therefore, </a:t>
            </a:r>
            <a:r>
              <a:rPr lang="en-US" dirty="0">
                <a:solidFill>
                  <a:schemeClr val="accent2"/>
                </a:solidFill>
              </a:rPr>
              <a:t>three steps are recommended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Step 1: </a:t>
            </a:r>
            <a:r>
              <a:rPr lang="en-US" dirty="0">
                <a:solidFill>
                  <a:schemeClr val="accent2"/>
                </a:solidFill>
              </a:rPr>
              <a:t>Identify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statements</a:t>
            </a:r>
            <a:r>
              <a:rPr lang="en-US" dirty="0"/>
              <a:t> that need </a:t>
            </a:r>
            <a:r>
              <a:rPr lang="en-US" dirty="0">
                <a:solidFill>
                  <a:schemeClr val="accent2"/>
                </a:solidFill>
              </a:rPr>
              <a:t>to be repeated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solidFill>
                  <a:schemeClr val="accent3"/>
                </a:solidFill>
              </a:rPr>
              <a:t>Step 2: </a:t>
            </a:r>
            <a:r>
              <a:rPr lang="en-US" dirty="0">
                <a:solidFill>
                  <a:schemeClr val="accent2"/>
                </a:solidFill>
              </a:rPr>
              <a:t>Wrap</a:t>
            </a:r>
            <a:r>
              <a:rPr lang="en-US" dirty="0"/>
              <a:t> these </a:t>
            </a:r>
            <a:r>
              <a:rPr lang="en-US" dirty="0">
                <a:solidFill>
                  <a:schemeClr val="accent2"/>
                </a:solidFill>
              </a:rPr>
              <a:t>statements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</a:t>
            </a:r>
            <a:r>
              <a:rPr lang="en-US" dirty="0"/>
              <a:t> a loop (</a:t>
            </a:r>
            <a:r>
              <a:rPr lang="en-US" dirty="0">
                <a:solidFill>
                  <a:schemeClr val="accent2"/>
                </a:solidFill>
              </a:rPr>
              <a:t>Infinite loop</a:t>
            </a:r>
            <a:r>
              <a:rPr lang="en-US" dirty="0"/>
              <a:t>) like this: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 algn="l"/>
            <a:r>
              <a:rPr lang="en-US" dirty="0">
                <a:solidFill>
                  <a:schemeClr val="accent3"/>
                </a:solidFill>
              </a:rPr>
              <a:t>Step 3: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the </a:t>
            </a:r>
            <a:r>
              <a:rPr lang="en-US" dirty="0">
                <a:solidFill>
                  <a:srgbClr val="002060"/>
                </a:solidFill>
              </a:rPr>
              <a:t>loop-continuation-condition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include</a:t>
            </a:r>
            <a:r>
              <a:rPr lang="en-US" dirty="0"/>
              <a:t> appropriate </a:t>
            </a:r>
            <a:r>
              <a:rPr lang="en-US" dirty="0">
                <a:solidFill>
                  <a:schemeClr val="accent2"/>
                </a:solidFill>
              </a:rPr>
              <a:t>statements to control the loop</a:t>
            </a:r>
            <a:r>
              <a:rPr lang="en-US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92CA8A-CF95-478A-B53D-6CB1993CB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597" y="3284404"/>
            <a:ext cx="8118807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Statements 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30ED397-3489-431B-A2DC-96405AB3B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597" y="4842656"/>
            <a:ext cx="8118807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loop-continuation-condition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  <a:b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Statements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Additional statements for controlling the loop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FBA41C96-22E9-4780-A44E-8D1A79C1E27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DDD2DA-86DF-43AD-B757-31ECA72C5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44</a:t>
            </a:fld>
            <a:endParaRPr lang="en-US"/>
          </a:p>
        </p:txBody>
      </p:sp>
      <p:sp>
        <p:nvSpPr>
          <p:cNvPr id="12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3F9A6A8-DECB-4A1A-B4C8-87EC994684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131334566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3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978C7-64E3-4B8C-8230-85489E34A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to </a:t>
            </a:r>
            <a:r>
              <a:rPr lang="en-US" dirty="0">
                <a:solidFill>
                  <a:schemeClr val="accent2"/>
                </a:solidFill>
              </a:rPr>
              <a:t>randomly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generate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five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subtraction questions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ask the user </a:t>
            </a:r>
            <a:r>
              <a:rPr lang="en-US" dirty="0"/>
              <a:t>for the </a:t>
            </a:r>
            <a:r>
              <a:rPr lang="en-US" dirty="0">
                <a:solidFill>
                  <a:schemeClr val="accent2"/>
                </a:solidFill>
              </a:rPr>
              <a:t>answer to each</a:t>
            </a:r>
            <a:r>
              <a:rPr lang="en-US" dirty="0"/>
              <a:t>. </a:t>
            </a:r>
            <a:r>
              <a:rPr lang="en-US" dirty="0">
                <a:solidFill>
                  <a:schemeClr val="accent2"/>
                </a:solidFill>
              </a:rPr>
              <a:t>Count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how many </a:t>
            </a:r>
            <a:r>
              <a:rPr lang="en-US" dirty="0"/>
              <a:t>the user got </a:t>
            </a:r>
            <a:r>
              <a:rPr lang="en-US" dirty="0">
                <a:solidFill>
                  <a:schemeClr val="accent2"/>
                </a:solidFill>
              </a:rPr>
              <a:t>correct,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display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total time spent</a:t>
            </a:r>
            <a:r>
              <a:rPr lang="en-US" dirty="0"/>
              <a:t>, by the user, </a:t>
            </a:r>
            <a:r>
              <a:rPr lang="en-US" dirty="0">
                <a:solidFill>
                  <a:schemeClr val="accent2"/>
                </a:solidFill>
              </a:rPr>
              <a:t>answering</a:t>
            </a:r>
            <a:r>
              <a:rPr lang="en-US" dirty="0"/>
              <a:t> the five </a:t>
            </a:r>
            <a:r>
              <a:rPr lang="en-US" dirty="0">
                <a:solidFill>
                  <a:schemeClr val="accent2"/>
                </a:solidFill>
              </a:rPr>
              <a:t>questions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B1E8890-7DE8-47F0-809E-0E3ECE9353B1}"/>
              </a:ext>
            </a:extLst>
          </p:cNvPr>
          <p:cNvGrpSpPr/>
          <p:nvPr/>
        </p:nvGrpSpPr>
        <p:grpSpPr>
          <a:xfrm>
            <a:off x="146304" y="2978486"/>
            <a:ext cx="8851392" cy="3600986"/>
            <a:chOff x="4773387" y="3488315"/>
            <a:chExt cx="8851392" cy="360098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5EBA69-BB98-4008-97B5-5DDD31B89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3488315"/>
              <a:ext cx="8151607" cy="36009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1 - 1? </a:t>
              </a:r>
              <a:r>
                <a:rPr lang="en-US" altLang="en-US" sz="12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9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9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are correct!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7 - 2? </a:t>
              </a:r>
              <a:r>
                <a:rPr lang="en-US" altLang="en-US" sz="12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9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9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are correct!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9 - 3? </a:t>
              </a:r>
              <a:r>
                <a:rPr lang="en-US" altLang="en-US" sz="12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9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9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answer is wrong.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9 - 3 is 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6 - 6? </a:t>
              </a:r>
              <a:r>
                <a:rPr lang="en-US" altLang="en-US" sz="12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9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9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are correct!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9 - 6? </a:t>
              </a:r>
              <a:r>
                <a:rPr lang="en-US" altLang="en-US" sz="12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9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9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answer is wrong.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9 - 6 is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Correct count is 3 out of 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Test time is 10 seconds</a:t>
              </a:r>
            </a:p>
          </p:txBody>
        </p:sp>
        <p:pic>
          <p:nvPicPr>
            <p:cNvPr id="9" name="Picture 8" descr="A flat screen monitor&#10;&#10;Description automatically generated">
              <a:extLst>
                <a:ext uri="{FF2B5EF4-FFF2-40B4-BE49-F238E27FC236}">
                  <a16:creationId xmlns:a16="http://schemas.microsoft.com/office/drawing/2014/main" id="{5F781EE7-C42C-43F8-A8E5-74CF12DEE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708B9-A846-4BF5-9DB8-7F80551E8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45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E4D1C7C-0A9A-4E4C-8C91-3E24E5B9584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A67127-BEA3-4B74-80B0-E8DB4E15E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9573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978C7-64E3-4B8C-8230-85489E34A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dirty="0">
                <a:solidFill>
                  <a:schemeClr val="accent2"/>
                </a:solidFill>
              </a:rPr>
              <a:t>loop design strategy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First, identify the statements that need to be repeated.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The statements for </a:t>
            </a:r>
            <a:r>
              <a:rPr lang="en-US" dirty="0">
                <a:solidFill>
                  <a:schemeClr val="accent2"/>
                </a:solidFill>
              </a:rPr>
              <a:t>randomly generating two numbers</a:t>
            </a:r>
            <a:r>
              <a:rPr lang="en-US" dirty="0"/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Asking</a:t>
            </a:r>
            <a:r>
              <a:rPr lang="en-US" dirty="0"/>
              <a:t> the user </a:t>
            </a:r>
            <a:r>
              <a:rPr lang="en-US" dirty="0">
                <a:solidFill>
                  <a:schemeClr val="accent2"/>
                </a:solidFill>
              </a:rPr>
              <a:t>for the answer </a:t>
            </a:r>
            <a:r>
              <a:rPr lang="en-US" dirty="0"/>
              <a:t>to the subtraction </a:t>
            </a:r>
            <a:r>
              <a:rPr lang="en-US" dirty="0">
                <a:solidFill>
                  <a:schemeClr val="accent2"/>
                </a:solidFill>
              </a:rPr>
              <a:t>question</a:t>
            </a:r>
            <a:r>
              <a:rPr lang="en-US" dirty="0"/>
              <a:t>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2"/>
                </a:solidFill>
              </a:rPr>
              <a:t>Grading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question</a:t>
            </a:r>
            <a:r>
              <a:rPr lang="en-US" dirty="0"/>
              <a:t>.</a:t>
            </a:r>
          </a:p>
          <a:p>
            <a:pPr lvl="3"/>
            <a:r>
              <a:rPr lang="en-US" dirty="0">
                <a:solidFill>
                  <a:schemeClr val="accent2"/>
                </a:solidFill>
              </a:rPr>
              <a:t>Comparing</a:t>
            </a:r>
            <a:r>
              <a:rPr lang="en-US" dirty="0"/>
              <a:t> user </a:t>
            </a:r>
            <a:r>
              <a:rPr lang="en-US" dirty="0">
                <a:solidFill>
                  <a:schemeClr val="accent2"/>
                </a:solidFill>
              </a:rPr>
              <a:t>answer to the real answer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Second, wrap these statements inside a loop.</a:t>
            </a:r>
          </a:p>
          <a:p>
            <a:pPr lvl="1"/>
            <a:r>
              <a:rPr lang="en-US" dirty="0"/>
              <a:t>Finally, </a:t>
            </a:r>
            <a:r>
              <a:rPr lang="en-US" dirty="0">
                <a:solidFill>
                  <a:schemeClr val="accent2"/>
                </a:solidFill>
              </a:rPr>
              <a:t>add a loop control variable </a:t>
            </a:r>
            <a:r>
              <a:rPr lang="en-US" dirty="0"/>
              <a:t>and an </a:t>
            </a:r>
            <a:r>
              <a:rPr lang="en-US" dirty="0">
                <a:solidFill>
                  <a:schemeClr val="accent2"/>
                </a:solidFill>
              </a:rPr>
              <a:t>appropriate</a:t>
            </a:r>
            <a:r>
              <a:rPr lang="en-US" dirty="0"/>
              <a:t> l</a:t>
            </a:r>
            <a:r>
              <a:rPr lang="en-US" dirty="0">
                <a:solidFill>
                  <a:srgbClr val="002060"/>
                </a:solidFill>
              </a:rPr>
              <a:t>oop-continuation-condition</a:t>
            </a:r>
            <a:r>
              <a:rPr lang="en-US" dirty="0"/>
              <a:t> that will </a:t>
            </a:r>
            <a:r>
              <a:rPr lang="en-US" dirty="0">
                <a:solidFill>
                  <a:schemeClr val="accent2"/>
                </a:solidFill>
              </a:rPr>
              <a:t>execute the loop five times</a:t>
            </a:r>
            <a:r>
              <a:rPr lang="en-US" dirty="0"/>
              <a:t>.</a:t>
            </a:r>
          </a:p>
        </p:txBody>
      </p:sp>
      <p:pic>
        <p:nvPicPr>
          <p:cNvPr id="10" name="Picture 9">
            <a:hlinkClick r:id="rId2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AE3DB1-7D7D-4844-BB77-C19BA4920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46</a:t>
            </a:fld>
            <a:endParaRPr lang="en-US"/>
          </a:p>
        </p:txBody>
      </p:sp>
      <p:sp>
        <p:nvSpPr>
          <p:cNvPr id="11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6E2D4A2-A642-4F3A-AA56-626EF3DC1C2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61C4C2-794B-47AD-9ACA-AFF6E6E12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1878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5CEED1C-11AF-4031-BC74-44FAAB958789}"/>
              </a:ext>
            </a:extLst>
          </p:cNvPr>
          <p:cNvGrpSpPr/>
          <p:nvPr/>
        </p:nvGrpSpPr>
        <p:grpSpPr>
          <a:xfrm>
            <a:off x="146303" y="1408171"/>
            <a:ext cx="8851393" cy="4948241"/>
            <a:chOff x="160237" y="2805454"/>
            <a:chExt cx="8851393" cy="416094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B1FE4-53EB-4C93-A2F7-386922D34991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5.4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SubtractionQuizLoop.py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D20658-5C17-46A9-8D45-C7377A82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3935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correct answers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questions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NUMBER_OF_QUESTIONS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Constant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startTime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start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NUMBER_OF_QUESTIONS: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1. Generate two random single-digit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number2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2. If number1 &lt; number2, swap number1 with number2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&lt; number2: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number1, number2 = number2, number1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9D3D15-B1CF-4805-B92C-4A7D4810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39359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14DEE1-8DE1-4767-9943-FB2E78E37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47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C37A5C0-CDB0-445D-9EF0-378F61F361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FAE641-74FE-4AF2-8574-ECB5B80F6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E7011C-21F3-4480-8358-B83BE57CAC21}"/>
              </a:ext>
            </a:extLst>
          </p:cNvPr>
          <p:cNvGrpSpPr/>
          <p:nvPr/>
        </p:nvGrpSpPr>
        <p:grpSpPr>
          <a:xfrm>
            <a:off x="8167058" y="2791159"/>
            <a:ext cx="830638" cy="386966"/>
            <a:chOff x="8133802" y="1326921"/>
            <a:chExt cx="830638" cy="38696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8CB0ABD-C81D-483D-8C87-12F6E7B5228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TextBox 21">
              <a:hlinkClick r:id="rId6"/>
              <a:extLst>
                <a:ext uri="{FF2B5EF4-FFF2-40B4-BE49-F238E27FC236}">
                  <a16:creationId xmlns:a16="http://schemas.microsoft.com/office/drawing/2014/main" id="{830289F3-7DA1-4DB1-9AF6-C44B69D795C3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CA22E55-08B4-4F97-AEC2-7C145AE58B9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26135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5CEED1C-11AF-4031-BC74-44FAAB958789}"/>
              </a:ext>
            </a:extLst>
          </p:cNvPr>
          <p:cNvGrpSpPr/>
          <p:nvPr/>
        </p:nvGrpSpPr>
        <p:grpSpPr>
          <a:xfrm>
            <a:off x="146303" y="1408171"/>
            <a:ext cx="8851393" cy="5037017"/>
            <a:chOff x="160237" y="2805454"/>
            <a:chExt cx="8851393" cy="42356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B1FE4-53EB-4C93-A2F7-386922D34991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5.4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SubtractionQuizLoop.py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D20658-5C17-46A9-8D45-C7377A82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01060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3. Prompt the student to answer "what is number1 - number2?"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answer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"What is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(number1) +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-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(number2) +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"?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5. Grade the answer and display the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number1 - number2 == answer: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 are correct!"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answer is wrong.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\n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"-"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number2,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"should be"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(number1 - number2))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end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-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startTime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test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"Correct count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"out of"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NUMBER_OF_QUESTIONS,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6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6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time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testTime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9D3D15-B1CF-4805-B92C-4A7D4810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0106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9FAE3E1-0D72-4331-8BE5-2222A739A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48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907134B-683D-488E-8829-D05B4C6C730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1ECFF6-2448-4076-9A46-79ED59EBE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1360DED-9205-493D-B1F8-99B50462E0A7}"/>
              </a:ext>
            </a:extLst>
          </p:cNvPr>
          <p:cNvGrpSpPr/>
          <p:nvPr/>
        </p:nvGrpSpPr>
        <p:grpSpPr>
          <a:xfrm>
            <a:off x="8167058" y="2791159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AEF586D-F014-4959-AA26-A425D06DABB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40C75430-DF5C-460F-B367-32F52DAF00C5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A5AB4F4-8DC6-4D51-A335-E8B3DBD89C0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09037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69164-8230-4077-8425-AD6C9EA6E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2CE59-EF8F-4AC6-B35E-C3EA96A79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program uses </a:t>
            </a:r>
            <a:r>
              <a:rPr lang="en-US" dirty="0">
                <a:solidFill>
                  <a:schemeClr val="accent2"/>
                </a:solidFill>
              </a:rPr>
              <a:t>the control variable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to control the execution of the loop</a:t>
            </a:r>
            <a:r>
              <a:rPr lang="en-US" dirty="0"/>
              <a:t>.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initially</a:t>
            </a:r>
            <a:r>
              <a:rPr lang="en-US" dirty="0"/>
              <a:t> </a:t>
            </a:r>
            <a:r>
              <a:rPr lang="en-US" b="1" dirty="0"/>
              <a:t>0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dirty="0"/>
              <a:t>)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increased</a:t>
            </a:r>
            <a:r>
              <a:rPr lang="en-US" dirty="0"/>
              <a:t> by </a:t>
            </a:r>
            <a:r>
              <a:rPr lang="en-US" b="1" dirty="0"/>
              <a:t>1</a:t>
            </a:r>
            <a:r>
              <a:rPr lang="en-US" dirty="0"/>
              <a:t> in </a:t>
            </a:r>
            <a:r>
              <a:rPr lang="en-US" dirty="0">
                <a:solidFill>
                  <a:schemeClr val="accent2"/>
                </a:solidFill>
              </a:rPr>
              <a:t>each iteration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32</a:t>
            </a:r>
            <a:r>
              <a:rPr lang="en-US" dirty="0"/>
              <a:t>). </a:t>
            </a:r>
          </a:p>
          <a:p>
            <a:pPr lvl="1"/>
            <a:r>
              <a:rPr lang="en-US" dirty="0"/>
              <a:t>A subtraction question is </a:t>
            </a:r>
            <a:r>
              <a:rPr lang="en-US" dirty="0">
                <a:solidFill>
                  <a:schemeClr val="accent2"/>
                </a:solidFill>
              </a:rPr>
              <a:t>displayed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processed</a:t>
            </a:r>
            <a:r>
              <a:rPr lang="en-US" dirty="0"/>
              <a:t> in </a:t>
            </a:r>
            <a:r>
              <a:rPr lang="en-US" dirty="0">
                <a:solidFill>
                  <a:schemeClr val="accent2"/>
                </a:solidFill>
              </a:rPr>
              <a:t>each iteration</a:t>
            </a:r>
            <a:r>
              <a:rPr lang="en-US" dirty="0"/>
              <a:t>. </a:t>
            </a:r>
          </a:p>
          <a:p>
            <a:r>
              <a:rPr lang="en-US" dirty="0"/>
              <a:t>The program </a:t>
            </a:r>
            <a:r>
              <a:rPr lang="en-US" dirty="0">
                <a:solidFill>
                  <a:schemeClr val="accent2"/>
                </a:solidFill>
              </a:rPr>
              <a:t>obtains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time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before the test starts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dirty="0"/>
              <a:t>) and the </a:t>
            </a:r>
            <a:r>
              <a:rPr lang="en-US" dirty="0">
                <a:solidFill>
                  <a:schemeClr val="accent2"/>
                </a:solidFill>
              </a:rPr>
              <a:t>time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after the test ends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34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Then, it </a:t>
            </a:r>
            <a:r>
              <a:rPr lang="en-US" dirty="0">
                <a:solidFill>
                  <a:schemeClr val="accent2"/>
                </a:solidFill>
              </a:rPr>
              <a:t>computes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test time in seconds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35</a:t>
            </a:r>
            <a:r>
              <a:rPr lang="en-US" dirty="0"/>
              <a:t>). </a:t>
            </a:r>
          </a:p>
          <a:p>
            <a:r>
              <a:rPr lang="en-US" dirty="0"/>
              <a:t>The program </a:t>
            </a:r>
            <a:r>
              <a:rPr lang="en-US" dirty="0">
                <a:solidFill>
                  <a:schemeClr val="accent2"/>
                </a:solidFill>
              </a:rPr>
              <a:t>displays the correct count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test time</a:t>
            </a:r>
            <a:r>
              <a:rPr lang="en-US" dirty="0"/>
              <a:t> after all the </a:t>
            </a:r>
            <a:r>
              <a:rPr lang="en-US" dirty="0">
                <a:solidFill>
                  <a:schemeClr val="accent2"/>
                </a:solidFill>
              </a:rPr>
              <a:t>quizzes have been taken </a:t>
            </a:r>
            <a:r>
              <a:rPr lang="en-US" dirty="0"/>
              <a:t>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36–37</a:t>
            </a:r>
            <a:r>
              <a:rPr lang="en-US" dirty="0"/>
              <a:t>).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494FAACA-4FCD-4110-85DE-8204CE88933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BCC3AD-B02A-4A0D-BE6B-3F6BD78C4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49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3A010AA-5AE4-4311-A204-1D65A5D2EC2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C4F157-BBB3-4E07-923B-55F853C3A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794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FA552517-FBB3-400F-AB9B-88E1FB4169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Objectives</a:t>
            </a:r>
            <a:endParaRPr lang="en-US" altLang="en-US" sz="3600" dirty="0"/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42A2E356-5F95-4CBE-86B6-27400E4331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altLang="en-US" sz="1800" dirty="0"/>
              <a:t>To write programs for executing statements repeatedly by using a while loop (</a:t>
            </a:r>
            <a:r>
              <a:rPr lang="en-US" altLang="en-US" sz="1800" dirty="0">
                <a:hlinkClick r:id="rId2" action="ppaction://hlinksldjump"/>
              </a:rPr>
              <a:t>5.2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develop loops following the loop design strategy (</a:t>
            </a:r>
            <a:r>
              <a:rPr lang="en-US" altLang="en-US" sz="1800" dirty="0">
                <a:hlinkClick r:id="rId3" action="ppaction://hlinksldjump"/>
              </a:rPr>
              <a:t>5.2.1</a:t>
            </a:r>
            <a:r>
              <a:rPr lang="en-US" altLang="en-US" sz="1800" dirty="0"/>
              <a:t>-</a:t>
            </a:r>
            <a:r>
              <a:rPr lang="en-US" altLang="en-US" sz="1800" dirty="0">
                <a:hlinkClick r:id="rId4" action="ppaction://hlinksldjump"/>
              </a:rPr>
              <a:t>5.2.3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control a loop with the user’s confirmation (</a:t>
            </a:r>
            <a:r>
              <a:rPr lang="en-US" altLang="en-US" sz="1800" dirty="0">
                <a:hlinkClick r:id="rId5" action="ppaction://hlinksldjump"/>
              </a:rPr>
              <a:t>5.2.4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control a loop with a sentinel value (</a:t>
            </a:r>
            <a:r>
              <a:rPr lang="en-US" altLang="en-US" sz="1800" dirty="0">
                <a:hlinkClick r:id="rId6" action="ppaction://hlinksldjump"/>
              </a:rPr>
              <a:t>5.2.5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use for loops to implement counter-controlled loops (</a:t>
            </a:r>
            <a:r>
              <a:rPr lang="en-US" altLang="en-US" sz="1800" dirty="0">
                <a:hlinkClick r:id="rId7" action="ppaction://hlinksldjump"/>
              </a:rPr>
              <a:t>5.3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write nested loops (</a:t>
            </a:r>
            <a:r>
              <a:rPr lang="en-US" altLang="en-US" sz="1800" dirty="0">
                <a:hlinkClick r:id="rId8" action="ppaction://hlinksldjump"/>
              </a:rPr>
              <a:t>5.4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learn the techniques for minimizing numerical errors (</a:t>
            </a:r>
            <a:r>
              <a:rPr lang="en-US" altLang="en-US" sz="1800" dirty="0">
                <a:hlinkClick r:id="rId9" action="ppaction://hlinksldjump"/>
              </a:rPr>
              <a:t>5.5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learn loops from a variety of examples (GCD, </a:t>
            </a:r>
            <a:r>
              <a:rPr lang="en-US" altLang="en-US" sz="1800" dirty="0" err="1"/>
              <a:t>FutureTuition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MonteCarloSimulation</a:t>
            </a:r>
            <a:r>
              <a:rPr lang="en-US" altLang="en-US" sz="1800" dirty="0"/>
              <a:t>, </a:t>
            </a:r>
            <a:r>
              <a:rPr lang="en-US" altLang="en-US" sz="1800" dirty="0" err="1"/>
              <a:t>PrimeNumber</a:t>
            </a:r>
            <a:r>
              <a:rPr lang="en-US" altLang="en-US" sz="1800" dirty="0"/>
              <a:t>) (</a:t>
            </a:r>
            <a:r>
              <a:rPr lang="en-US" altLang="en-US" sz="1800" dirty="0">
                <a:hlinkClick r:id="rId10" action="ppaction://hlinksldjump"/>
              </a:rPr>
              <a:t>5.6</a:t>
            </a:r>
            <a:r>
              <a:rPr lang="en-US" altLang="en-US" sz="1800" dirty="0"/>
              <a:t>, </a:t>
            </a:r>
            <a:r>
              <a:rPr lang="en-US" altLang="en-US" sz="1800" dirty="0">
                <a:hlinkClick r:id="rId11" action="ppaction://hlinksldjump"/>
              </a:rPr>
              <a:t>5.8</a:t>
            </a:r>
            <a:r>
              <a:rPr lang="en-US" altLang="en-US" sz="18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To implement program control with break and continue (</a:t>
            </a:r>
            <a:r>
              <a:rPr lang="en-US" altLang="en-US" sz="1800" dirty="0">
                <a:hlinkClick r:id="rId12" action="ppaction://hlinksldjump"/>
              </a:rPr>
              <a:t>5.7</a:t>
            </a:r>
            <a:r>
              <a:rPr lang="en-US" altLang="en-US" sz="1800" dirty="0"/>
              <a:t>).</a:t>
            </a:r>
          </a:p>
        </p:txBody>
      </p:sp>
      <p:pic>
        <p:nvPicPr>
          <p:cNvPr id="5" name="Picture 4">
            <a:hlinkClick r:id="rId13" action="ppaction://hlinksldjump"/>
            <a:extLst>
              <a:ext uri="{FF2B5EF4-FFF2-40B4-BE49-F238E27FC236}">
                <a16:creationId xmlns:a16="http://schemas.microsoft.com/office/drawing/2014/main" id="{4B1CA8A0-BB58-4709-9B19-80B6144B61B2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85690-83DF-48B6-AD2B-0E6A83C69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2A948-EE41-49DF-B238-244E54DE5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a Loop with User Confirmation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DF0320-2D84-41C3-9D93-B4489DBBA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preceding example (</a:t>
            </a:r>
            <a:r>
              <a:rPr lang="en-US" dirty="0">
                <a:solidFill>
                  <a:srgbClr val="CC6600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3</a:t>
            </a:r>
            <a:r>
              <a:rPr lang="en-US" dirty="0"/>
              <a:t>) executes the </a:t>
            </a:r>
            <a:r>
              <a:rPr lang="en-US" dirty="0">
                <a:solidFill>
                  <a:schemeClr val="accent2"/>
                </a:solidFill>
              </a:rPr>
              <a:t>loop five times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accent2"/>
                </a:solidFill>
              </a:rPr>
              <a:t>If</a:t>
            </a:r>
            <a:r>
              <a:rPr lang="en-US" dirty="0"/>
              <a:t> you </a:t>
            </a:r>
            <a:r>
              <a:rPr lang="en-US" dirty="0">
                <a:solidFill>
                  <a:schemeClr val="accent2"/>
                </a:solidFill>
              </a:rPr>
              <a:t>want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user to decide </a:t>
            </a:r>
            <a:r>
              <a:rPr lang="en-US" dirty="0"/>
              <a:t>whether </a:t>
            </a:r>
            <a:r>
              <a:rPr lang="en-US" dirty="0">
                <a:solidFill>
                  <a:schemeClr val="accent2"/>
                </a:solidFill>
              </a:rPr>
              <a:t>to take another question</a:t>
            </a:r>
            <a:r>
              <a:rPr lang="en-US" dirty="0"/>
              <a:t>, you can </a:t>
            </a:r>
            <a:r>
              <a:rPr lang="en-US" dirty="0">
                <a:solidFill>
                  <a:schemeClr val="accent2"/>
                </a:solidFill>
              </a:rPr>
              <a:t>offer </a:t>
            </a:r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user confirmation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template of the program </a:t>
            </a:r>
            <a:r>
              <a:rPr lang="en-US" dirty="0"/>
              <a:t>can be </a:t>
            </a:r>
            <a:r>
              <a:rPr lang="en-US" dirty="0">
                <a:solidFill>
                  <a:schemeClr val="accent2"/>
                </a:solidFill>
              </a:rPr>
              <a:t>coded as follows</a:t>
            </a:r>
            <a:r>
              <a:rPr lang="en-US" dirty="0"/>
              <a:t>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5C560-8A5F-4C51-9756-E717B7828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3799289"/>
            <a:ext cx="8851391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Execute the loop body once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confirmation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 to continue and N to quit: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40FAA091-FEEA-4CB6-BEE4-3201335443F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C9B4C9-2FFF-45D0-9070-63F184A66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50</a:t>
            </a:fld>
            <a:endParaRPr lang="en-US"/>
          </a:p>
        </p:txBody>
      </p:sp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C90E193-5A90-4809-8793-3C7AFE45742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269430383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4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978C7-64E3-4B8C-8230-85489E34A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Rewrite </a:t>
            </a:r>
            <a:r>
              <a:rPr lang="en-US" dirty="0">
                <a:solidFill>
                  <a:srgbClr val="CC6600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Program 3</a:t>
            </a:r>
            <a:r>
              <a:rPr lang="en-US" dirty="0"/>
              <a:t> with </a:t>
            </a:r>
            <a:r>
              <a:rPr lang="en-US" dirty="0">
                <a:solidFill>
                  <a:schemeClr val="accent2"/>
                </a:solidFill>
              </a:rPr>
              <a:t>user confirmation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let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user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decide whether to advance to the next question</a:t>
            </a:r>
            <a:r>
              <a:rPr lang="en-US" dirty="0"/>
              <a:t>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B1E8890-7DE8-47F0-809E-0E3ECE9353B1}"/>
              </a:ext>
            </a:extLst>
          </p:cNvPr>
          <p:cNvGrpSpPr/>
          <p:nvPr/>
        </p:nvGrpSpPr>
        <p:grpSpPr>
          <a:xfrm>
            <a:off x="146304" y="2394935"/>
            <a:ext cx="8851392" cy="3785652"/>
            <a:chOff x="4773387" y="3395987"/>
            <a:chExt cx="8851392" cy="378565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5EBA69-BB98-4008-97B5-5DDD31B89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3395987"/>
              <a:ext cx="8151607" cy="378565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6 - 1?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are correct!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 to continue and N to quit: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8 - 0?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Your answer is wrong.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8 - 0 should be 8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 to continue and N to quit: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Y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What is 8 - 3?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You are correct!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Y to continue and N to quit: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Correct count is 2 out of 3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Test time is 24 seconds</a:t>
              </a:r>
            </a:p>
          </p:txBody>
        </p:sp>
        <p:pic>
          <p:nvPicPr>
            <p:cNvPr id="9" name="Picture 8" descr="A flat screen monitor&#10;&#10;Description automatically generated">
              <a:extLst>
                <a:ext uri="{FF2B5EF4-FFF2-40B4-BE49-F238E27FC236}">
                  <a16:creationId xmlns:a16="http://schemas.microsoft.com/office/drawing/2014/main" id="{5F781EE7-C42C-43F8-A8E5-74CF12DEE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6ED5C-0A17-4AE3-8151-7FB090A71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51</a:t>
            </a:fld>
            <a:endParaRPr lang="en-US"/>
          </a:p>
        </p:txBody>
      </p:sp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550276C-7F05-4F44-9EF4-C46E9E7EA8A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88E93E-B3BA-4CFD-97B6-4BD018B84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50304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4F1E6-5B87-48CE-9251-F4CC7B4C5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E4DD5F-4A6E-4D79-99AA-31356C1DF0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template of </a:t>
            </a:r>
            <a:r>
              <a:rPr lang="en-US" dirty="0">
                <a:solidFill>
                  <a:schemeClr val="accent2"/>
                </a:solidFill>
              </a:rPr>
              <a:t>controlling a loop with user confirmation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4000" dirty="0"/>
          </a:p>
          <a:p>
            <a:r>
              <a:rPr lang="en-US" dirty="0"/>
              <a:t>So we have to </a:t>
            </a:r>
            <a:r>
              <a:rPr lang="en-US" dirty="0">
                <a:solidFill>
                  <a:schemeClr val="accent2"/>
                </a:solidFill>
              </a:rPr>
              <a:t>modify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loop condition </a:t>
            </a:r>
            <a:r>
              <a:rPr lang="en-US" dirty="0"/>
              <a:t>as shown in the previous template. 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Remove unnecessary variables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constants</a:t>
            </a:r>
            <a:r>
              <a:rPr lang="en-US" dirty="0"/>
              <a:t> that the </a:t>
            </a:r>
            <a:r>
              <a:rPr lang="en-US" dirty="0">
                <a:solidFill>
                  <a:schemeClr val="accent2"/>
                </a:solidFill>
              </a:rPr>
              <a:t>new loop condition doesn’t use</a:t>
            </a:r>
            <a:r>
              <a:rPr lang="en-US" dirty="0"/>
              <a:t>, such as </a:t>
            </a:r>
            <a:r>
              <a:rPr lang="en-US" dirty="0">
                <a:solidFill>
                  <a:srgbClr val="0070C0"/>
                </a:solidFill>
              </a:rPr>
              <a:t>NUMBER_OF_QUESTIONS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After removing them, </a:t>
            </a:r>
            <a:r>
              <a:rPr lang="en-US" dirty="0">
                <a:solidFill>
                  <a:schemeClr val="accent2"/>
                </a:solidFill>
              </a:rPr>
              <a:t>modify statements</a:t>
            </a:r>
            <a:r>
              <a:rPr lang="en-US" dirty="0"/>
              <a:t>, such as </a:t>
            </a:r>
            <a:r>
              <a:rPr lang="en-US" dirty="0">
                <a:solidFill>
                  <a:schemeClr val="accent2"/>
                </a:solidFill>
              </a:rPr>
              <a:t>print statements</a:t>
            </a:r>
            <a:r>
              <a:rPr lang="en-US" dirty="0"/>
              <a:t>, that </a:t>
            </a:r>
            <a:r>
              <a:rPr lang="en-US" dirty="0">
                <a:solidFill>
                  <a:schemeClr val="accent2"/>
                </a:solidFill>
              </a:rPr>
              <a:t>use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the removed variables or contacts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C4357B-2AE6-4B54-992F-2533E9703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1952733"/>
            <a:ext cx="8851391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==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'Y'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Execute the loop body once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confirmation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continueLoop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Y to continue and N to quit: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B7385910-752B-4207-9ADF-C44F1A30C6E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74F636-543F-4002-B7DD-DD602467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52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FE7ABA8-8B57-4E9A-BC6C-EAB5FC0103D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87CEF31-31CE-41DB-A3D2-387FE793C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6069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5CEED1C-11AF-4031-BC74-44FAAB958789}"/>
              </a:ext>
            </a:extLst>
          </p:cNvPr>
          <p:cNvGrpSpPr/>
          <p:nvPr/>
        </p:nvGrpSpPr>
        <p:grpSpPr>
          <a:xfrm>
            <a:off x="146302" y="1310513"/>
            <a:ext cx="8851394" cy="5215813"/>
            <a:chOff x="160236" y="2805454"/>
            <a:chExt cx="8851394" cy="438594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B1FE4-53EB-4C93-A2F7-386922D34991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SubtractionQuizLoopUserConfirmation.py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D20658-5C17-46A9-8D45-C7377A82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160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correct answers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Count the number of questions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startTime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start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continueLoop = </a:t>
              </a:r>
              <a:r>
                <a:rPr lang="en-US" altLang="en-US" sz="1500" dirty="0">
                  <a:solidFill>
                    <a:srgbClr val="0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'Y' </a:t>
              </a:r>
              <a:r>
                <a:rPr lang="en-US" altLang="en-US" sz="15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# User confirmation flag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continueLoop == </a:t>
              </a:r>
              <a:r>
                <a:rPr lang="en-US" altLang="en-US" sz="1500" dirty="0">
                  <a:solidFill>
                    <a:srgbClr val="0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'Y'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1. Generate two random single-digit integers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number2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2. If number1 &lt; number2, swap number1 with number2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&lt; number2: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number1, number2 = number2, number1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3. Prompt the student to answer "what is number1 - number2?“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answer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"What is "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(number1)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- "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(number2) +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"?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9D3D15-B1CF-4805-B92C-4A7D4810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1609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C5698F-E631-4CE6-869F-6D9F0C93A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53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A01B284E-54A9-4530-90A6-B367FBFB2B6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6F1B56-6F10-48F4-896D-3208B9BEB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D4CEE0-23EA-4216-B0EE-997A45C0DB57}"/>
              </a:ext>
            </a:extLst>
          </p:cNvPr>
          <p:cNvGrpSpPr/>
          <p:nvPr/>
        </p:nvGrpSpPr>
        <p:grpSpPr>
          <a:xfrm>
            <a:off x="8167058" y="1578083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3576846-C62D-4EE5-87B3-03B3F430C604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TextBox 13">
              <a:hlinkClick r:id="rId6"/>
              <a:extLst>
                <a:ext uri="{FF2B5EF4-FFF2-40B4-BE49-F238E27FC236}">
                  <a16:creationId xmlns:a16="http://schemas.microsoft.com/office/drawing/2014/main" id="{3245509F-0F4A-45A4-B03F-A579AD1314FF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6A1C33C-9349-408A-A6C6-6A1CB873573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36542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DDABA-D124-4950-BEEC-CD861A469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Multiple Subtraction Quiz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 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2C9E279E-78C9-49BA-97F5-FC1D463F9DD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5CEED1C-11AF-4031-BC74-44FAAB958789}"/>
              </a:ext>
            </a:extLst>
          </p:cNvPr>
          <p:cNvGrpSpPr/>
          <p:nvPr/>
        </p:nvGrpSpPr>
        <p:grpSpPr>
          <a:xfrm>
            <a:off x="146302" y="1310513"/>
            <a:ext cx="8851394" cy="5215813"/>
            <a:chOff x="160236" y="2805454"/>
            <a:chExt cx="8851394" cy="438594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98B1FE4-53EB-4C93-A2F7-386922D34991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SubtractionQuizLoopUserConfirmation.py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DD20658-5C17-46A9-8D45-C7377A82A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4160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5. Grade the answer and display the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number1 - number2 == answer: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 are correct!"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answer is wrong.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\n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"-"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    number2,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"should be"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(number1 - number2))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Increase the count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+=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confirmation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continueLoop = </a:t>
              </a:r>
              <a:r>
                <a:rPr lang="en-US" altLang="en-US" sz="15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"Enter Y to continue and N to quit: "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500" dirty="0">
                  <a:solidFill>
                    <a:srgbClr val="8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# To insert a new line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end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-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startTime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test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"Correct count is"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correctCount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"out of"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count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\</a:t>
              </a:r>
              <a:r>
                <a:rPr lang="en-US" altLang="en-US" sz="15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</a:t>
              </a:r>
              <a:r>
                <a:rPr lang="en-US" altLang="en-US" sz="1500" dirty="0" err="1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time is"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testTime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5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C9D3D15-B1CF-4805-B92C-4A7D48104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416094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41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B0505-2C0B-4E86-B3C2-E85420CAD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54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11A1CC3-DB11-431F-BE14-59A1174457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345B9D-0CC3-4CC2-932B-EDAABE0F1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1D61D9-5C0B-40C8-8E6D-1EA28A93F016}"/>
              </a:ext>
            </a:extLst>
          </p:cNvPr>
          <p:cNvGrpSpPr/>
          <p:nvPr/>
        </p:nvGrpSpPr>
        <p:grpSpPr>
          <a:xfrm>
            <a:off x="8167058" y="1578083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2B7B767-DABB-41FC-A66D-DC16A1431A70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TextBox 13">
              <a:hlinkClick r:id="rId6"/>
              <a:extLst>
                <a:ext uri="{FF2B5EF4-FFF2-40B4-BE49-F238E27FC236}">
                  <a16:creationId xmlns:a16="http://schemas.microsoft.com/office/drawing/2014/main" id="{55730B5F-1375-40D7-92A9-B28160C99258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9AD9A6-B5D6-4AE0-A0E0-5E78B4171D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2591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5E50E-9EF4-48DC-BC11-7F56F53CF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Controlling a Loop with a Sentinel 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3695FB-6874-4162-B449-1777D90D8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accent2"/>
                </a:solidFill>
              </a:rPr>
              <a:t>Often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number of times </a:t>
            </a:r>
            <a:r>
              <a:rPr lang="en-US" dirty="0"/>
              <a:t>a loop is executed is </a:t>
            </a:r>
            <a:r>
              <a:rPr lang="en-US" dirty="0">
                <a:solidFill>
                  <a:schemeClr val="accent2"/>
                </a:solidFill>
              </a:rPr>
              <a:t>not predetermined</a:t>
            </a:r>
            <a:r>
              <a:rPr lang="en-US" dirty="0"/>
              <a:t>.</a:t>
            </a:r>
          </a:p>
          <a:p>
            <a:r>
              <a:rPr lang="en-US" dirty="0"/>
              <a:t>Another</a:t>
            </a:r>
            <a:r>
              <a:rPr lang="en-US" dirty="0">
                <a:solidFill>
                  <a:schemeClr val="accent2"/>
                </a:solidFill>
              </a:rPr>
              <a:t> common technique </a:t>
            </a:r>
            <a:r>
              <a:rPr lang="en-US" dirty="0"/>
              <a:t>for </a:t>
            </a:r>
            <a:r>
              <a:rPr lang="en-US" dirty="0">
                <a:solidFill>
                  <a:schemeClr val="accent2"/>
                </a:solidFill>
              </a:rPr>
              <a:t>controlling a loop </a:t>
            </a:r>
            <a:r>
              <a:rPr lang="en-US" dirty="0"/>
              <a:t>is by </a:t>
            </a:r>
            <a:r>
              <a:rPr lang="en-US" dirty="0">
                <a:solidFill>
                  <a:schemeClr val="accent2"/>
                </a:solidFill>
              </a:rPr>
              <a:t>choosing a special value </a:t>
            </a:r>
            <a:r>
              <a:rPr lang="en-US" dirty="0"/>
              <a:t>when </a:t>
            </a:r>
            <a:r>
              <a:rPr lang="en-US" dirty="0">
                <a:solidFill>
                  <a:schemeClr val="accent2"/>
                </a:solidFill>
              </a:rPr>
              <a:t>reading and processing </a:t>
            </a:r>
            <a:r>
              <a:rPr lang="en-US" dirty="0"/>
              <a:t>user </a:t>
            </a:r>
            <a:r>
              <a:rPr lang="en-US" dirty="0">
                <a:solidFill>
                  <a:schemeClr val="accent2"/>
                </a:solidFill>
              </a:rPr>
              <a:t>input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This special input value </a:t>
            </a:r>
            <a:r>
              <a:rPr lang="en-US" dirty="0"/>
              <a:t>is known as a </a:t>
            </a:r>
            <a:r>
              <a:rPr lang="en-US" dirty="0">
                <a:solidFill>
                  <a:schemeClr val="accent2"/>
                </a:solidFill>
              </a:rPr>
              <a:t>sentinel value</a:t>
            </a:r>
            <a:r>
              <a:rPr lang="en-US" dirty="0"/>
              <a:t>.</a:t>
            </a:r>
          </a:p>
          <a:p>
            <a:r>
              <a:rPr lang="en-US" dirty="0"/>
              <a:t>The sentinel value </a:t>
            </a:r>
            <a:r>
              <a:rPr lang="en-US" dirty="0">
                <a:solidFill>
                  <a:schemeClr val="accent2"/>
                </a:solidFill>
              </a:rPr>
              <a:t>signifies the end of the input</a:t>
            </a:r>
            <a:r>
              <a:rPr lang="en-US" dirty="0"/>
              <a:t>.</a:t>
            </a:r>
          </a:p>
          <a:p>
            <a:r>
              <a:rPr lang="en-US" dirty="0"/>
              <a:t>A loop that uses a sentinel value in this way is called </a:t>
            </a:r>
            <a:r>
              <a:rPr lang="en-US" dirty="0">
                <a:solidFill>
                  <a:schemeClr val="accent2"/>
                </a:solidFill>
              </a:rPr>
              <a:t>a sentinel-controlled loop</a:t>
            </a:r>
            <a:r>
              <a:rPr lang="en-US" dirty="0"/>
              <a:t>.</a:t>
            </a:r>
          </a:p>
          <a:p>
            <a:r>
              <a:rPr lang="en-US" dirty="0"/>
              <a:t>Example: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Ask the user </a:t>
            </a:r>
            <a:r>
              <a:rPr lang="en-US" dirty="0">
                <a:solidFill>
                  <a:schemeClr val="accent2"/>
                </a:solidFill>
              </a:rPr>
              <a:t>to keep inputting </a:t>
            </a:r>
            <a:r>
              <a:rPr lang="en-US" dirty="0"/>
              <a:t>as many </a:t>
            </a:r>
            <a:r>
              <a:rPr lang="en-US" dirty="0">
                <a:solidFill>
                  <a:schemeClr val="accent2"/>
                </a:solidFill>
              </a:rPr>
              <a:t>integer values as they want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Tell them that the </a:t>
            </a:r>
            <a:r>
              <a:rPr lang="en-US" dirty="0">
                <a:solidFill>
                  <a:schemeClr val="accent2"/>
                </a:solidFill>
              </a:rPr>
              <a:t>loop will stop once </a:t>
            </a:r>
            <a:r>
              <a:rPr lang="en-US" dirty="0"/>
              <a:t>the value </a:t>
            </a:r>
            <a:r>
              <a:rPr lang="en-US" b="1" dirty="0">
                <a:solidFill>
                  <a:schemeClr val="accent2"/>
                </a:solidFill>
              </a:rPr>
              <a:t>-1</a:t>
            </a:r>
            <a:r>
              <a:rPr lang="en-US" dirty="0">
                <a:solidFill>
                  <a:schemeClr val="accent2"/>
                </a:solidFill>
              </a:rPr>
              <a:t> is entered</a:t>
            </a:r>
            <a:r>
              <a:rPr lang="en-US" dirty="0"/>
              <a:t>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Therefore, </a:t>
            </a:r>
            <a:r>
              <a:rPr lang="en-US" b="1" dirty="0">
                <a:solidFill>
                  <a:schemeClr val="accent2"/>
                </a:solidFill>
              </a:rPr>
              <a:t>-1 </a:t>
            </a:r>
            <a:r>
              <a:rPr lang="en-US" dirty="0"/>
              <a:t>would be the </a:t>
            </a:r>
            <a:r>
              <a:rPr lang="en-US" dirty="0">
                <a:solidFill>
                  <a:schemeClr val="accent2"/>
                </a:solidFill>
              </a:rPr>
              <a:t>sentinel value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C56C7852-1837-4B9E-AD8B-98FC104F36B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8456D-9DAC-4324-BBCE-DED0BA73F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55</a:t>
            </a:fld>
            <a:endParaRPr lang="en-US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FACFC52F-518E-4B2A-8AE2-C221C90D9FF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383106425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57B89-C314-4BE8-8342-0E272137A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Sentinel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5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73FD4-21C0-4F7D-A597-055032C2B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Write a program that will </a:t>
            </a:r>
            <a:r>
              <a:rPr lang="en-US" dirty="0">
                <a:solidFill>
                  <a:schemeClr val="accent2"/>
                </a:solidFill>
              </a:rPr>
              <a:t>sum up all user inputted values</a:t>
            </a:r>
            <a:r>
              <a:rPr lang="en-US" dirty="0"/>
              <a:t>. The user </a:t>
            </a:r>
            <a:r>
              <a:rPr lang="en-US" dirty="0">
                <a:solidFill>
                  <a:schemeClr val="accent2"/>
                </a:solidFill>
              </a:rPr>
              <a:t>can keep inputting values </a:t>
            </a:r>
            <a:r>
              <a:rPr lang="en-US" dirty="0"/>
              <a:t>for </a:t>
            </a:r>
            <a:r>
              <a:rPr lang="en-US" dirty="0">
                <a:solidFill>
                  <a:schemeClr val="accent2"/>
                </a:solidFill>
              </a:rPr>
              <a:t>as long as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user wishes</a:t>
            </a:r>
            <a:r>
              <a:rPr lang="en-US" dirty="0"/>
              <a:t>. If the user enters </a:t>
            </a:r>
            <a:r>
              <a:rPr lang="en-US" b="1" dirty="0">
                <a:solidFill>
                  <a:schemeClr val="accent2"/>
                </a:solidFill>
              </a:rPr>
              <a:t>"0"</a:t>
            </a:r>
            <a:r>
              <a:rPr lang="en-US" dirty="0"/>
              <a:t>, this means </a:t>
            </a:r>
            <a:r>
              <a:rPr lang="en-US" dirty="0">
                <a:solidFill>
                  <a:schemeClr val="accent2"/>
                </a:solidFill>
              </a:rPr>
              <a:t>the end of the input</a:t>
            </a:r>
            <a:r>
              <a:rPr lang="en-US" dirty="0"/>
              <a:t>. Your program should </a:t>
            </a:r>
            <a:r>
              <a:rPr lang="en-US" dirty="0">
                <a:solidFill>
                  <a:schemeClr val="accent2"/>
                </a:solidFill>
              </a:rPr>
              <a:t>display the sum</a:t>
            </a:r>
            <a:r>
              <a:rPr lang="en-US" dirty="0"/>
              <a:t> to the user.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F4E505-A89F-41DE-A2DA-40ECA29B65CA}"/>
              </a:ext>
            </a:extLst>
          </p:cNvPr>
          <p:cNvGrpSpPr/>
          <p:nvPr/>
        </p:nvGrpSpPr>
        <p:grpSpPr>
          <a:xfrm>
            <a:off x="146304" y="3429000"/>
            <a:ext cx="8851392" cy="1323439"/>
            <a:chOff x="4773387" y="4627094"/>
            <a:chExt cx="8851392" cy="13234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35CAB68-7A85-4578-8794-64CE62682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27094"/>
              <a:ext cx="8151607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9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1B61F571-F7F0-419C-8475-7414192C6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369A415A-3EB0-4C32-9EF2-2F259EDE199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DFD7826-12F9-4C03-908D-42CB37CE3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56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D435278-DE6F-42C3-B45B-5019FD33376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ACC138-FD6B-446F-9092-65DA48B6B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7888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5968F-A46A-4FFE-92F8-D14761564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Sentinel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BBB4C6-FFD7-47D2-B9BA-9AA5A991F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dirty="0">
                <a:solidFill>
                  <a:schemeClr val="accent2"/>
                </a:solidFill>
              </a:rPr>
              <a:t>loop design strategy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First, identify the statements that need to be repeated.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Ask the user for a value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data</a:t>
            </a:r>
            <a:r>
              <a:rPr lang="en-US" dirty="0"/>
              <a:t>).</a:t>
            </a:r>
          </a:p>
          <a:p>
            <a:pPr lvl="3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data = eval(input("Enter an integer ..."))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dirty="0"/>
              <a:t>Add it to the variable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.</a:t>
            </a:r>
          </a:p>
          <a:p>
            <a:pPr lvl="3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sum += data</a:t>
            </a:r>
          </a:p>
          <a:p>
            <a:pPr lvl="1"/>
            <a:r>
              <a:rPr lang="en-US" dirty="0"/>
              <a:t>Second, wrap these statements inside a loop.</a:t>
            </a:r>
          </a:p>
          <a:p>
            <a:pPr lvl="1"/>
            <a:r>
              <a:rPr lang="en-US" dirty="0"/>
              <a:t>Finally, </a:t>
            </a:r>
            <a:r>
              <a:rPr lang="en-US" dirty="0">
                <a:solidFill>
                  <a:schemeClr val="accent2"/>
                </a:solidFill>
              </a:rPr>
              <a:t>add a loop control variable </a:t>
            </a:r>
            <a:r>
              <a:rPr lang="en-US" dirty="0"/>
              <a:t>and an </a:t>
            </a:r>
            <a:r>
              <a:rPr lang="en-US" dirty="0">
                <a:solidFill>
                  <a:schemeClr val="accent2"/>
                </a:solidFill>
              </a:rPr>
              <a:t>appropriate</a:t>
            </a:r>
            <a:r>
              <a:rPr lang="en-US" dirty="0"/>
              <a:t> l</a:t>
            </a:r>
            <a:r>
              <a:rPr lang="en-US" dirty="0">
                <a:solidFill>
                  <a:srgbClr val="002060"/>
                </a:solidFill>
              </a:rPr>
              <a:t>oop-continuation-condition</a:t>
            </a:r>
            <a:r>
              <a:rPr lang="en-US" dirty="0"/>
              <a:t> which will be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data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dirty="0">
                <a:solidFill>
                  <a:srgbClr val="C00000"/>
                </a:solidFill>
                <a:highlight>
                  <a:srgbClr val="FFFFCC"/>
                </a:highlight>
              </a:rPr>
              <a:t>!=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0</a:t>
            </a:r>
            <a:r>
              <a:rPr lang="en-US" b="1" dirty="0"/>
              <a:t> </a:t>
            </a:r>
            <a:r>
              <a:rPr lang="en-US" dirty="0"/>
              <a:t>(</a:t>
            </a:r>
            <a:r>
              <a:rPr lang="en-US" dirty="0">
                <a:solidFill>
                  <a:schemeClr val="accent2"/>
                </a:solidFill>
              </a:rPr>
              <a:t>the sentinel value</a:t>
            </a:r>
            <a:r>
              <a:rPr lang="en-US" dirty="0"/>
              <a:t>).</a:t>
            </a:r>
          </a:p>
          <a:p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038E1F89-4EE4-434B-9E91-F2B2911C378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A31BB74-5EDF-4403-8D46-01845252D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57</a:t>
            </a:fld>
            <a:endParaRPr lang="en-US"/>
          </a:p>
        </p:txBody>
      </p:sp>
      <p:sp>
        <p:nvSpPr>
          <p:cNvPr id="1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E07C10E-1A17-426D-B8FE-DB7C93B83AE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4C12AD-EBE5-47DB-A8B6-62D1442F0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5113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9BD25-FA3A-4E19-87FE-D3A3834A2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Sentinel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3CB02A-F58A-451F-850D-B8C13A571A4A}"/>
              </a:ext>
            </a:extLst>
          </p:cNvPr>
          <p:cNvGrpSpPr/>
          <p:nvPr/>
        </p:nvGrpSpPr>
        <p:grpSpPr>
          <a:xfrm>
            <a:off x="146302" y="1408171"/>
            <a:ext cx="8851394" cy="3361621"/>
            <a:chOff x="160236" y="2805454"/>
            <a:chExt cx="8851394" cy="28267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98D674B-440D-4A64-8663-7A42ABD7BBDD}"/>
                </a:ext>
              </a:extLst>
            </p:cNvPr>
            <p:cNvSpPr txBox="1"/>
            <p:nvPr/>
          </p:nvSpPr>
          <p:spPr>
            <a:xfrm>
              <a:off x="160236" y="2805454"/>
              <a:ext cx="2825497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5.5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SentinelValue.py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F88131A-D1A9-4808-975C-D31913918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26017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data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(the input exits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"if the input is 0):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Keep reading data until the input is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data !=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data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data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(the input exits "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"if the input is 0):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sum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600" dirty="0">
                <a:latin typeface="Arial" panose="020B060402020202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757A7-8675-481E-BCB6-78E3B8144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260176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E930D5-2D7B-412D-9C8F-2EC950F0FC19}"/>
              </a:ext>
            </a:extLst>
          </p:cNvPr>
          <p:cNvGrpSpPr/>
          <p:nvPr/>
        </p:nvGrpSpPr>
        <p:grpSpPr>
          <a:xfrm>
            <a:off x="146302" y="5037363"/>
            <a:ext cx="8851392" cy="1077218"/>
            <a:chOff x="4773387" y="4750204"/>
            <a:chExt cx="8851392" cy="107721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2CDCE46-51BF-4145-A1BB-AA14DED7D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50204"/>
              <a:ext cx="8151607" cy="107721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15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1355CECC-59F7-45A9-9E16-6519DE5A0D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1394835A-B4F0-4CFB-BEB9-7E9F36E641A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8181E8-4829-46BA-87D2-FF15489EC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58</a:t>
            </a:fld>
            <a:endParaRPr lang="en-US"/>
          </a:p>
        </p:txBody>
      </p:sp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80BF05D-2A0E-4937-9BCB-4A44A6FBD9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F03D62-7B79-4E9E-845C-BE989D37B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B071D62-47A4-4BAC-8D34-BDB5C5D7AA4C}"/>
              </a:ext>
            </a:extLst>
          </p:cNvPr>
          <p:cNvGrpSpPr/>
          <p:nvPr/>
        </p:nvGrpSpPr>
        <p:grpSpPr>
          <a:xfrm>
            <a:off x="8167056" y="1685170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80EAD3-93F4-4961-AE2C-958048727A6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7"/>
              <a:extLst>
                <a:ext uri="{FF2B5EF4-FFF2-40B4-BE49-F238E27FC236}">
                  <a16:creationId xmlns:a16="http://schemas.microsoft.com/office/drawing/2014/main" id="{3D7D57EA-0F42-4632-B3C0-BF04790FFD0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886DAAB-7322-4725-B934-737F5C84B1D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085523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445B1-F87C-49F3-A399-EFBB89EC2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Sentinel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EDDFA29-3138-44FB-81D0-1E11CDF6A300}"/>
              </a:ext>
            </a:extLst>
          </p:cNvPr>
          <p:cNvGrpSpPr/>
          <p:nvPr/>
        </p:nvGrpSpPr>
        <p:grpSpPr>
          <a:xfrm>
            <a:off x="146304" y="1408171"/>
            <a:ext cx="8851392" cy="1323439"/>
            <a:chOff x="4773387" y="4627094"/>
            <a:chExt cx="8851392" cy="13234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CBB120E-FED4-4798-90F2-186FCC891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27094"/>
              <a:ext cx="8151607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9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F8F196A6-0BE4-48C2-98B4-B90F4716FD1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D4842B12-2046-4F10-90D3-257BA54AB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197" y="2818741"/>
            <a:ext cx="8151607" cy="3605189"/>
          </a:xfrm>
          <a:prstGeom prst="rect">
            <a:avLst/>
          </a:prstGeom>
        </p:spPr>
      </p:pic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86756D21-899F-45D2-82C5-96180A0FDDB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15F006D-4BFA-4F33-8ECF-64909915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59</a:t>
            </a:fld>
            <a:endParaRPr lang="en-US"/>
          </a:p>
        </p:txBody>
      </p:sp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81A5293-4692-4F27-B8CF-A5DC1CA3541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84DEDB-23C5-42CE-8449-7A8689B52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74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98C3F0-9EBB-4361-9CF1-48BDA12C8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5.1. </a:t>
            </a:r>
            <a:r>
              <a:rPr lang="en-US" dirty="0"/>
              <a:t>Motivations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B1565-1185-42D7-8F91-2637FB370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Loops</a:t>
            </a:r>
            <a:endParaRPr lang="en-US" dirty="0"/>
          </a:p>
        </p:txBody>
      </p:sp>
      <p:pic>
        <p:nvPicPr>
          <p:cNvPr id="4" name="Picture 3">
            <a:hlinkClick r:id="rId3" action="ppaction://hlinksldjump"/>
            <a:extLst>
              <a:ext uri="{FF2B5EF4-FFF2-40B4-BE49-F238E27FC236}">
                <a16:creationId xmlns:a16="http://schemas.microsoft.com/office/drawing/2014/main" id="{2F001359-6293-4D58-A4BD-7F1C20AF990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90401-8225-4A94-838E-3FFE4C099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</a:t>
            </a:fld>
            <a:endParaRPr lang="en-US"/>
          </a:p>
        </p:txBody>
      </p:sp>
      <p:pic>
        <p:nvPicPr>
          <p:cNvPr id="2" name="Picture 1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BEFA3755-90B5-48AB-B0AA-C1FC46344E8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0160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24143E-A0A1-41AE-AFFB-64E873B26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Sentinel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0FCFBB-690C-4DEB-B4A6-8C11A1BE2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data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is </a:t>
            </a:r>
            <a:r>
              <a:rPr lang="en-US" b="1" dirty="0">
                <a:solidFill>
                  <a:schemeClr val="accent2"/>
                </a:solidFill>
              </a:rPr>
              <a:t>not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b="1" dirty="0"/>
              <a:t>0</a:t>
            </a:r>
            <a:r>
              <a:rPr lang="en-US" dirty="0"/>
              <a:t>, it is </a:t>
            </a:r>
            <a:r>
              <a:rPr lang="en-US" dirty="0">
                <a:solidFill>
                  <a:schemeClr val="accent2"/>
                </a:solidFill>
              </a:rPr>
              <a:t>added to </a:t>
            </a:r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7</a:t>
            </a:r>
            <a:r>
              <a:rPr lang="en-US" dirty="0"/>
              <a:t>) and </a:t>
            </a:r>
            <a:r>
              <a:rPr lang="en-US" dirty="0">
                <a:solidFill>
                  <a:schemeClr val="accent2"/>
                </a:solidFill>
              </a:rPr>
              <a:t>the next item </a:t>
            </a:r>
            <a:r>
              <a:rPr lang="en-US" dirty="0"/>
              <a:t>of input </a:t>
            </a:r>
            <a:r>
              <a:rPr lang="en-US" dirty="0">
                <a:solidFill>
                  <a:srgbClr val="0070C0"/>
                </a:solidFill>
              </a:rPr>
              <a:t>data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read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9–10</a:t>
            </a:r>
            <a:r>
              <a:rPr lang="en-US" dirty="0"/>
              <a:t>). </a:t>
            </a:r>
          </a:p>
          <a:p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data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is</a:t>
            </a:r>
            <a:r>
              <a:rPr lang="en-US" dirty="0"/>
              <a:t> </a:t>
            </a:r>
            <a:r>
              <a:rPr lang="en-US" b="1" dirty="0"/>
              <a:t>0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loop body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no longer executed</a:t>
            </a:r>
            <a:r>
              <a:rPr lang="en-US" dirty="0"/>
              <a:t>, and the </a:t>
            </a:r>
            <a:r>
              <a:rPr lang="en-US" dirty="0">
                <a:solidFill>
                  <a:schemeClr val="accent2"/>
                </a:solidFill>
              </a:rPr>
              <a:t>while loop terminates</a:t>
            </a:r>
            <a:r>
              <a:rPr lang="en-US" dirty="0"/>
              <a:t>. </a:t>
            </a:r>
          </a:p>
          <a:p>
            <a:r>
              <a:rPr lang="en-US" dirty="0"/>
              <a:t>The input value </a:t>
            </a:r>
            <a:r>
              <a:rPr lang="en-US" b="1" dirty="0"/>
              <a:t>0</a:t>
            </a:r>
            <a:r>
              <a:rPr lang="en-US" dirty="0"/>
              <a:t> is the </a:t>
            </a:r>
            <a:r>
              <a:rPr lang="en-US" dirty="0">
                <a:solidFill>
                  <a:schemeClr val="accent2"/>
                </a:solidFill>
              </a:rPr>
              <a:t>sentinel value </a:t>
            </a:r>
            <a:r>
              <a:rPr lang="en-US" dirty="0"/>
              <a:t>for </a:t>
            </a:r>
            <a:r>
              <a:rPr lang="en-US" dirty="0">
                <a:solidFill>
                  <a:schemeClr val="accent2"/>
                </a:solidFill>
              </a:rPr>
              <a:t>this loop</a:t>
            </a:r>
            <a:r>
              <a:rPr lang="en-US" dirty="0"/>
              <a:t>. </a:t>
            </a:r>
          </a:p>
          <a:p>
            <a:r>
              <a:rPr lang="en-US" dirty="0"/>
              <a:t>Note that if the </a:t>
            </a:r>
            <a:r>
              <a:rPr lang="en-US" dirty="0">
                <a:solidFill>
                  <a:schemeClr val="accent2"/>
                </a:solidFill>
              </a:rPr>
              <a:t>first input read </a:t>
            </a:r>
            <a:r>
              <a:rPr lang="en-US" dirty="0"/>
              <a:t>is </a:t>
            </a:r>
            <a:r>
              <a:rPr lang="en-US" b="1" dirty="0"/>
              <a:t>0</a:t>
            </a:r>
            <a:r>
              <a:rPr lang="en-US" dirty="0"/>
              <a:t>, the loop body never executes, and the resulting </a:t>
            </a:r>
            <a:r>
              <a:rPr lang="en-US" dirty="0">
                <a:solidFill>
                  <a:srgbClr val="0070C0"/>
                </a:solidFill>
              </a:rPr>
              <a:t>sum</a:t>
            </a:r>
            <a:r>
              <a:rPr lang="en-US" dirty="0"/>
              <a:t> is </a:t>
            </a:r>
            <a:r>
              <a:rPr lang="en-US" b="1" dirty="0"/>
              <a:t>0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67D13A-7401-4B4E-BA93-980186859465}"/>
              </a:ext>
            </a:extLst>
          </p:cNvPr>
          <p:cNvGrpSpPr/>
          <p:nvPr/>
        </p:nvGrpSpPr>
        <p:grpSpPr>
          <a:xfrm>
            <a:off x="146304" y="4635514"/>
            <a:ext cx="8851392" cy="584775"/>
            <a:chOff x="4773387" y="4996425"/>
            <a:chExt cx="8851392" cy="58477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D69965B-BA2B-463E-86F8-60ECA1086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96425"/>
              <a:ext cx="8151607" cy="584775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(the input ends if it is 0): </a:t>
              </a:r>
              <a:r>
                <a:rPr lang="en-US" altLang="en-US" sz="16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6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sum is 0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8242675E-AE8C-4BF9-BFD6-10DD6C027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F6E21E8B-7335-4691-826C-FE610370F53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E4A0925-4833-4B82-A49F-4355000E6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60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678F4FA-6C2B-4578-91D6-F7046E935BA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832F4F-4D38-44FB-B8FA-998E14A67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991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A12F2-AF5C-4698-BD92-9723E23F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9CFAA9-CD1D-4C41-BD43-DDBD1B46A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Don’t use floating-point </a:t>
            </a:r>
            <a:r>
              <a:rPr lang="en-US" dirty="0"/>
              <a:t>values </a:t>
            </a:r>
            <a:r>
              <a:rPr lang="en-US" dirty="0">
                <a:solidFill>
                  <a:schemeClr val="accent2"/>
                </a:solidFill>
              </a:rPr>
              <a:t>for equality checking </a:t>
            </a:r>
            <a:r>
              <a:rPr lang="en-US" dirty="0"/>
              <a:t>in a </a:t>
            </a:r>
            <a:r>
              <a:rPr lang="en-US" dirty="0">
                <a:solidFill>
                  <a:schemeClr val="accent2"/>
                </a:solidFill>
              </a:rPr>
              <a:t>loop control</a:t>
            </a:r>
            <a:r>
              <a:rPr lang="en-US" dirty="0"/>
              <a:t>. </a:t>
            </a:r>
          </a:p>
          <a:p>
            <a:r>
              <a:rPr lang="en-US" b="1" dirty="0"/>
              <a:t>Why? </a:t>
            </a:r>
          </a:p>
          <a:p>
            <a:pPr lvl="1"/>
            <a:r>
              <a:rPr lang="en-US" dirty="0"/>
              <a:t>Since </a:t>
            </a:r>
            <a:r>
              <a:rPr lang="en-US" dirty="0">
                <a:solidFill>
                  <a:schemeClr val="accent2"/>
                </a:solidFill>
              </a:rPr>
              <a:t>those values </a:t>
            </a:r>
            <a:r>
              <a:rPr lang="en-US" dirty="0"/>
              <a:t>are </a:t>
            </a:r>
            <a:r>
              <a:rPr lang="en-US" dirty="0">
                <a:solidFill>
                  <a:schemeClr val="accent2"/>
                </a:solidFill>
              </a:rPr>
              <a:t>approximated</a:t>
            </a:r>
            <a:r>
              <a:rPr lang="en-US" dirty="0"/>
              <a:t>, they </a:t>
            </a:r>
            <a:r>
              <a:rPr lang="en-US" dirty="0">
                <a:solidFill>
                  <a:schemeClr val="accent2"/>
                </a:solidFill>
              </a:rPr>
              <a:t>could lead to </a:t>
            </a:r>
            <a:r>
              <a:rPr lang="en-US" b="1" dirty="0">
                <a:solidFill>
                  <a:schemeClr val="accent2"/>
                </a:solidFill>
              </a:rPr>
              <a:t>imprecise</a:t>
            </a:r>
            <a:r>
              <a:rPr lang="en-US" dirty="0">
                <a:solidFill>
                  <a:schemeClr val="accent2"/>
                </a:solidFill>
              </a:rPr>
              <a:t> counter values</a:t>
            </a:r>
            <a:r>
              <a:rPr lang="en-US" dirty="0"/>
              <a:t>. </a:t>
            </a:r>
          </a:p>
          <a:p>
            <a:r>
              <a:rPr lang="en-US" dirty="0"/>
              <a:t>Consider the following code for computing </a:t>
            </a:r>
            <a:r>
              <a:rPr lang="en-US" dirty="0">
                <a:highlight>
                  <a:srgbClr val="FFFFCC"/>
                </a:highlight>
              </a:rPr>
              <a:t>1 + 0.9 + 0.8 + ... + 0.1</a:t>
            </a:r>
            <a:r>
              <a:rPr lang="en-US" dirty="0"/>
              <a:t>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14B70F-5ABB-499A-8618-1A7AC4777B7F}"/>
              </a:ext>
            </a:extLst>
          </p:cNvPr>
          <p:cNvGrpSpPr/>
          <p:nvPr/>
        </p:nvGrpSpPr>
        <p:grpSpPr>
          <a:xfrm>
            <a:off x="146304" y="4481087"/>
            <a:ext cx="8851392" cy="1608996"/>
            <a:chOff x="160238" y="3030453"/>
            <a:chExt cx="8851392" cy="135299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A25DA86-BC22-4CAE-ABAB-F41AB2074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3"/>
              <a:ext cx="8403807" cy="135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item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item !=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No guarantee item will be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item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item -=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(sum)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8A760F-4B8F-4AC0-BA79-C3E8E09EB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135299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09EB566-B771-47A1-8135-4810EBB525A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0628" y="5244327"/>
            <a:ext cx="783453" cy="783453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845BB296-53E8-49CE-A5EA-94EED90ADAC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8060BE-E399-43AC-AFF9-16573DB77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61</a:t>
            </a:fld>
            <a:endParaRPr lang="en-US"/>
          </a:p>
        </p:txBody>
      </p:sp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77D93F2-7BEE-46B3-82D4-D448BE6EF9A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52961624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A12F2-AF5C-4698-BD92-9723E23F5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9CFAA9-CD1D-4C41-BD43-DDBD1B46A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Consider the following code for computing 1 + 0.9 + ... + 0.1:</a:t>
            </a:r>
          </a:p>
          <a:p>
            <a:endParaRPr lang="en-US" sz="5400" dirty="0"/>
          </a:p>
          <a:p>
            <a:endParaRPr lang="en-US" dirty="0"/>
          </a:p>
          <a:p>
            <a:endParaRPr lang="en-US" dirty="0"/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200" dirty="0"/>
              <a:t>The variable </a:t>
            </a:r>
            <a:r>
              <a:rPr lang="en-US" sz="2200" dirty="0">
                <a:solidFill>
                  <a:srgbClr val="0070C0"/>
                </a:solidFill>
              </a:rPr>
              <a:t>item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accent2"/>
                </a:solidFill>
              </a:rPr>
              <a:t>starts with </a:t>
            </a:r>
            <a:r>
              <a:rPr lang="en-US" sz="2200" b="1" dirty="0"/>
              <a:t>1</a:t>
            </a:r>
            <a:r>
              <a:rPr lang="en-US" sz="2200" dirty="0"/>
              <a:t> and is </a:t>
            </a:r>
            <a:r>
              <a:rPr lang="en-US" sz="2200" dirty="0">
                <a:solidFill>
                  <a:schemeClr val="accent2"/>
                </a:solidFill>
              </a:rPr>
              <a:t>reduced by </a:t>
            </a:r>
            <a:r>
              <a:rPr lang="en-US" sz="2200" b="1" dirty="0"/>
              <a:t>0.1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accent2"/>
                </a:solidFill>
              </a:rPr>
              <a:t>every time the loop body is executed</a:t>
            </a:r>
            <a:r>
              <a:rPr lang="en-US" sz="2200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200" dirty="0"/>
              <a:t>The loop </a:t>
            </a:r>
            <a:r>
              <a:rPr lang="en-US" sz="2200" dirty="0">
                <a:solidFill>
                  <a:schemeClr val="accent2"/>
                </a:solidFill>
              </a:rPr>
              <a:t>should terminate </a:t>
            </a:r>
            <a:r>
              <a:rPr lang="en-US" sz="2200" dirty="0"/>
              <a:t>when </a:t>
            </a:r>
            <a:r>
              <a:rPr lang="en-US" sz="2200" dirty="0">
                <a:solidFill>
                  <a:srgbClr val="0070C0"/>
                </a:solidFill>
              </a:rPr>
              <a:t>item</a:t>
            </a:r>
            <a:r>
              <a:rPr lang="en-US" sz="2200" dirty="0"/>
              <a:t> becomes </a:t>
            </a:r>
            <a:r>
              <a:rPr lang="en-US" sz="2200" b="1" dirty="0"/>
              <a:t>0</a:t>
            </a:r>
            <a:r>
              <a:rPr lang="en-US" sz="2200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200" dirty="0"/>
              <a:t>However, there is </a:t>
            </a:r>
            <a:r>
              <a:rPr lang="en-US" sz="2200" dirty="0">
                <a:solidFill>
                  <a:schemeClr val="accent2"/>
                </a:solidFill>
              </a:rPr>
              <a:t>no guarantee </a:t>
            </a:r>
            <a:r>
              <a:rPr lang="en-US" sz="2200" dirty="0"/>
              <a:t>that </a:t>
            </a:r>
            <a:r>
              <a:rPr lang="en-US" sz="2200" dirty="0">
                <a:solidFill>
                  <a:srgbClr val="0070C0"/>
                </a:solidFill>
              </a:rPr>
              <a:t>item</a:t>
            </a:r>
            <a:r>
              <a:rPr lang="en-US" sz="2200" dirty="0"/>
              <a:t> will be </a:t>
            </a:r>
            <a:r>
              <a:rPr lang="en-US" sz="2200" b="1" dirty="0">
                <a:solidFill>
                  <a:schemeClr val="accent2"/>
                </a:solidFill>
              </a:rPr>
              <a:t>exactly</a:t>
            </a:r>
            <a:r>
              <a:rPr lang="en-US" sz="2200" b="1" dirty="0"/>
              <a:t> 0</a:t>
            </a:r>
            <a:r>
              <a:rPr lang="en-US" sz="2200" dirty="0"/>
              <a:t>, because the </a:t>
            </a:r>
            <a:r>
              <a:rPr lang="en-US" sz="2200" dirty="0">
                <a:solidFill>
                  <a:schemeClr val="accent2"/>
                </a:solidFill>
              </a:rPr>
              <a:t>floating-point arithmetic </a:t>
            </a:r>
            <a:r>
              <a:rPr lang="en-US" sz="2200" dirty="0"/>
              <a:t>is </a:t>
            </a:r>
            <a:r>
              <a:rPr lang="en-US" sz="2200" dirty="0">
                <a:solidFill>
                  <a:schemeClr val="accent2"/>
                </a:solidFill>
              </a:rPr>
              <a:t>approximated</a:t>
            </a:r>
            <a:r>
              <a:rPr lang="en-US" sz="2200" dirty="0"/>
              <a:t>. </a:t>
            </a:r>
            <a:endParaRPr lang="ar-SA" sz="2200" dirty="0"/>
          </a:p>
          <a:p>
            <a:pPr marL="708660" lvl="2" indent="-342900"/>
            <a:r>
              <a:rPr lang="en-US" sz="1800" b="1" dirty="0">
                <a:highlight>
                  <a:srgbClr val="FFFFCC"/>
                </a:highlight>
              </a:rPr>
              <a:t>0.00000000000000001</a:t>
            </a:r>
            <a:r>
              <a:rPr lang="en-US" sz="1800" dirty="0">
                <a:highlight>
                  <a:srgbClr val="FFFFCC"/>
                </a:highlight>
              </a:rPr>
              <a:t> </a:t>
            </a:r>
            <a:r>
              <a:rPr lang="en-US" sz="1800" b="1" dirty="0">
                <a:solidFill>
                  <a:srgbClr val="C00000"/>
                </a:solidFill>
                <a:highlight>
                  <a:srgbClr val="FFFFCC"/>
                </a:highlight>
              </a:rPr>
              <a:t>!=</a:t>
            </a:r>
            <a:r>
              <a:rPr lang="en-US" sz="1800" dirty="0">
                <a:highlight>
                  <a:srgbClr val="FFFFCC"/>
                </a:highlight>
              </a:rPr>
              <a:t> </a:t>
            </a:r>
            <a:r>
              <a:rPr lang="en-US" sz="1800" b="1" dirty="0">
                <a:highlight>
                  <a:srgbClr val="FFFFCC"/>
                </a:highlight>
              </a:rPr>
              <a:t>0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→</a:t>
            </a:r>
            <a:r>
              <a:rPr lang="en-US" sz="1800" dirty="0"/>
              <a:t> </a:t>
            </a:r>
            <a:r>
              <a:rPr lang="en-US" sz="1800" dirty="0">
                <a:solidFill>
                  <a:srgbClr val="3333FF"/>
                </a:solidFill>
              </a:rPr>
              <a:t>True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200" dirty="0"/>
              <a:t>This loop seems okay on the surface, but it is actually an </a:t>
            </a:r>
            <a:r>
              <a:rPr lang="en-US" sz="2200" dirty="0">
                <a:solidFill>
                  <a:schemeClr val="accent2"/>
                </a:solidFill>
              </a:rPr>
              <a:t>infinite loop</a:t>
            </a:r>
            <a:r>
              <a:rPr lang="en-US" sz="2200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14B70F-5ABB-499A-8618-1A7AC4777B7F}"/>
              </a:ext>
            </a:extLst>
          </p:cNvPr>
          <p:cNvGrpSpPr/>
          <p:nvPr/>
        </p:nvGrpSpPr>
        <p:grpSpPr>
          <a:xfrm>
            <a:off x="146304" y="1968700"/>
            <a:ext cx="4228732" cy="1785104"/>
            <a:chOff x="160238" y="3030452"/>
            <a:chExt cx="4228732" cy="150108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A25DA86-BC22-4CAE-ABAB-F41AB2074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3781147" cy="150108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item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item !=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endPara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+= item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item -=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(sum)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68A760F-4B8F-4AC0-BA79-C3E8E09EB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150108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223DB5F6-701A-4E0C-AF94-1F878E88A79C}"/>
              </a:ext>
            </a:extLst>
          </p:cNvPr>
          <p:cNvSpPr txBox="1"/>
          <p:nvPr/>
        </p:nvSpPr>
        <p:spPr>
          <a:xfrm>
            <a:off x="4476077" y="1968700"/>
            <a:ext cx="1011954" cy="17851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Iteration 1 →</a:t>
            </a:r>
          </a:p>
          <a:p>
            <a:r>
              <a:rPr lang="en-US" sz="1100" dirty="0"/>
              <a:t>Iteration 2 →</a:t>
            </a:r>
          </a:p>
          <a:p>
            <a:r>
              <a:rPr lang="en-US" sz="1100" dirty="0"/>
              <a:t>Iteration 3 →</a:t>
            </a:r>
          </a:p>
          <a:p>
            <a:r>
              <a:rPr lang="en-US" sz="1100" dirty="0"/>
              <a:t>Iteration 4 →</a:t>
            </a:r>
          </a:p>
          <a:p>
            <a:r>
              <a:rPr lang="en-US" sz="1100" dirty="0"/>
              <a:t>Iteration 5 →</a:t>
            </a:r>
          </a:p>
          <a:p>
            <a:r>
              <a:rPr lang="en-US" sz="1100" dirty="0"/>
              <a:t>Iteration 6 →</a:t>
            </a:r>
          </a:p>
          <a:p>
            <a:r>
              <a:rPr lang="en-US" sz="1100" dirty="0"/>
              <a:t>Iteration 7 →</a:t>
            </a:r>
          </a:p>
          <a:p>
            <a:r>
              <a:rPr lang="en-US" sz="1100" dirty="0"/>
              <a:t>Iteration 8 →</a:t>
            </a:r>
          </a:p>
          <a:p>
            <a:r>
              <a:rPr lang="en-US" sz="1100" dirty="0"/>
              <a:t>Iteration 9 →</a:t>
            </a:r>
          </a:p>
          <a:p>
            <a:r>
              <a:rPr lang="en-US" sz="1100" dirty="0">
                <a:solidFill>
                  <a:srgbClr val="FF0000"/>
                </a:solidFill>
              </a:rPr>
              <a:t>Iteration 10 →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CB83319-AFB0-48B9-99EC-DCB9DCEC101A}"/>
              </a:ext>
            </a:extLst>
          </p:cNvPr>
          <p:cNvGrpSpPr/>
          <p:nvPr/>
        </p:nvGrpSpPr>
        <p:grpSpPr>
          <a:xfrm>
            <a:off x="7192344" y="1968700"/>
            <a:ext cx="1704313" cy="1785104"/>
            <a:chOff x="5488031" y="1968700"/>
            <a:chExt cx="1704313" cy="178510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6A706CB-06E0-4327-9BDA-AE090D4CC895}"/>
                </a:ext>
              </a:extLst>
            </p:cNvPr>
            <p:cNvSpPr txBox="1"/>
            <p:nvPr/>
          </p:nvSpPr>
          <p:spPr>
            <a:xfrm>
              <a:off x="5488031" y="1968700"/>
              <a:ext cx="1704313" cy="178510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1</a:t>
              </a:r>
            </a:p>
            <a:p>
              <a:r>
                <a:rPr lang="en-US" sz="1100" dirty="0"/>
                <a:t>1.9</a:t>
              </a:r>
            </a:p>
            <a:p>
              <a:r>
                <a:rPr lang="en-US" sz="1100" dirty="0"/>
                <a:t>2.7</a:t>
              </a:r>
            </a:p>
            <a:p>
              <a:r>
                <a:rPr lang="en-US" sz="1100" dirty="0"/>
                <a:t>3.4000000000000004</a:t>
              </a:r>
            </a:p>
            <a:p>
              <a:r>
                <a:rPr lang="en-US" sz="1100" dirty="0"/>
                <a:t>4.0</a:t>
              </a:r>
            </a:p>
            <a:p>
              <a:r>
                <a:rPr lang="en-US" sz="1100" dirty="0"/>
                <a:t>4.5</a:t>
              </a:r>
            </a:p>
            <a:p>
              <a:r>
                <a:rPr lang="en-US" sz="1100" dirty="0"/>
                <a:t>4.9</a:t>
              </a:r>
            </a:p>
            <a:p>
              <a:r>
                <a:rPr lang="en-US" sz="1100" dirty="0"/>
                <a:t>5.2</a:t>
              </a:r>
            </a:p>
            <a:p>
              <a:r>
                <a:rPr lang="en-US" sz="1100" dirty="0"/>
                <a:t>5.4</a:t>
              </a:r>
            </a:p>
            <a:p>
              <a:r>
                <a:rPr lang="en-US" sz="1100" dirty="0">
                  <a:solidFill>
                    <a:srgbClr val="FF0000"/>
                  </a:solidFill>
                </a:rPr>
                <a:t>5.500000000000001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E48D81-B6C3-4BF6-B648-06B9AC8505AB}"/>
                </a:ext>
              </a:extLst>
            </p:cNvPr>
            <p:cNvSpPr txBox="1"/>
            <p:nvPr/>
          </p:nvSpPr>
          <p:spPr>
            <a:xfrm>
              <a:off x="6552386" y="1968700"/>
              <a:ext cx="587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sum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0035E1-368C-4F52-B025-E10B89AC7EF9}"/>
              </a:ext>
            </a:extLst>
          </p:cNvPr>
          <p:cNvGrpSpPr/>
          <p:nvPr/>
        </p:nvGrpSpPr>
        <p:grpSpPr>
          <a:xfrm>
            <a:off x="5488031" y="1968700"/>
            <a:ext cx="1704313" cy="1785104"/>
            <a:chOff x="7192344" y="1968700"/>
            <a:chExt cx="1704313" cy="178510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64CC22C-AB2C-423E-9526-B4B675A961DE}"/>
                </a:ext>
              </a:extLst>
            </p:cNvPr>
            <p:cNvSpPr txBox="1"/>
            <p:nvPr/>
          </p:nvSpPr>
          <p:spPr>
            <a:xfrm>
              <a:off x="7192344" y="1968700"/>
              <a:ext cx="1704313" cy="1785104"/>
            </a:xfrm>
            <a:prstGeom prst="rect">
              <a:avLst/>
            </a:prstGeom>
            <a:solidFill>
              <a:srgbClr val="FFFFCC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0.9</a:t>
              </a:r>
            </a:p>
            <a:p>
              <a:r>
                <a:rPr lang="en-US" sz="1100" dirty="0"/>
                <a:t>0.8</a:t>
              </a:r>
            </a:p>
            <a:p>
              <a:r>
                <a:rPr lang="en-US" sz="1100" dirty="0"/>
                <a:t>0.7000000000000001</a:t>
              </a:r>
            </a:p>
            <a:p>
              <a:r>
                <a:rPr lang="en-US" sz="1100" dirty="0"/>
                <a:t>0.6000000000000001</a:t>
              </a:r>
            </a:p>
            <a:p>
              <a:r>
                <a:rPr lang="en-US" sz="1100" dirty="0"/>
                <a:t>0.5000000000000001</a:t>
              </a:r>
            </a:p>
            <a:p>
              <a:r>
                <a:rPr lang="en-US" sz="1100" dirty="0"/>
                <a:t>0.40000000000000013</a:t>
              </a:r>
            </a:p>
            <a:p>
              <a:r>
                <a:rPr lang="en-US" sz="1100" dirty="0"/>
                <a:t>0.30000000000000016</a:t>
              </a:r>
            </a:p>
            <a:p>
              <a:r>
                <a:rPr lang="en-US" sz="1100" dirty="0"/>
                <a:t>0.20000000000000015</a:t>
              </a:r>
            </a:p>
            <a:p>
              <a:r>
                <a:rPr lang="en-US" sz="1100" dirty="0"/>
                <a:t>0.10000000000000014</a:t>
              </a:r>
            </a:p>
            <a:p>
              <a:r>
                <a:rPr lang="en-US" sz="1100" dirty="0">
                  <a:solidFill>
                    <a:srgbClr val="FF0000"/>
                  </a:solidFill>
                </a:rPr>
                <a:t>0.00000000000000001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9C5EEE-8358-48FD-A561-83BDE19EFBBA}"/>
                </a:ext>
              </a:extLst>
            </p:cNvPr>
            <p:cNvSpPr txBox="1"/>
            <p:nvPr/>
          </p:nvSpPr>
          <p:spPr>
            <a:xfrm>
              <a:off x="8232668" y="1968700"/>
              <a:ext cx="621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item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AC7FF53-B2C3-44C9-98D0-8C2AA9DCE9B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9089" y="3258475"/>
            <a:ext cx="447585" cy="447585"/>
          </a:xfrm>
          <a:prstGeom prst="rect">
            <a:avLst/>
          </a:prstGeom>
        </p:spPr>
      </p:pic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34B51EA4-C180-43F2-B4E0-466EF670CA1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DA43325-4179-4A73-B94A-78990A660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62</a:t>
            </a:fld>
            <a:endParaRPr lang="en-US"/>
          </a:p>
        </p:txBody>
      </p:sp>
      <p:sp>
        <p:nvSpPr>
          <p:cNvPr id="2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F99C92F-7800-4180-9BF4-15DB9E035B7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294579506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BAD946A-F4AB-4527-8425-832161F26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67C07A-A8BB-4C74-B3EC-38E168676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Analyze the following code. Is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count</a:t>
            </a:r>
            <a:r>
              <a:rPr lang="en-US" dirty="0">
                <a:highlight>
                  <a:srgbClr val="FFFFCC"/>
                </a:highlight>
              </a:rPr>
              <a:t> &lt; 100</a:t>
            </a:r>
            <a:r>
              <a:rPr lang="en-US" dirty="0"/>
              <a:t> </a:t>
            </a:r>
            <a:r>
              <a:rPr lang="en-US" dirty="0">
                <a:solidFill>
                  <a:srgbClr val="008000"/>
                </a:solidFill>
              </a:rPr>
              <a:t>always True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always False</a:t>
            </a:r>
            <a:r>
              <a:rPr lang="en-US" dirty="0"/>
              <a:t>, or 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sometimes True </a:t>
            </a:r>
            <a:r>
              <a:rPr lang="en-US" dirty="0"/>
              <a:t>or </a:t>
            </a:r>
            <a:r>
              <a:rPr lang="en-US" dirty="0">
                <a:solidFill>
                  <a:srgbClr val="CC6600"/>
                </a:solidFill>
              </a:rPr>
              <a:t>sometimes False </a:t>
            </a:r>
            <a:r>
              <a:rPr lang="en-US" dirty="0"/>
              <a:t>at </a:t>
            </a:r>
            <a:r>
              <a:rPr lang="en-US" b="1" dirty="0"/>
              <a:t>Point A</a:t>
            </a:r>
            <a:r>
              <a:rPr lang="en-US" dirty="0"/>
              <a:t>, </a:t>
            </a:r>
            <a:r>
              <a:rPr lang="en-US" b="1" dirty="0"/>
              <a:t>Point B</a:t>
            </a:r>
            <a:r>
              <a:rPr lang="en-US" dirty="0"/>
              <a:t>, and </a:t>
            </a:r>
            <a:r>
              <a:rPr lang="en-US" b="1" dirty="0"/>
              <a:t>Point C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sz="3600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Answer:</a:t>
            </a:r>
          </a:p>
          <a:p>
            <a:pPr lvl="2" indent="-365760">
              <a:buFont typeface="Wingdings" panose="05000000000000000000" pitchFamily="2" charset="2"/>
              <a:buChar char="Ø"/>
            </a:pPr>
            <a:r>
              <a:rPr lang="en-US" b="1" dirty="0"/>
              <a:t>Point A</a:t>
            </a:r>
            <a:r>
              <a:rPr lang="en-US" dirty="0"/>
              <a:t>: </a:t>
            </a:r>
            <a:r>
              <a:rPr lang="en-US" dirty="0">
                <a:solidFill>
                  <a:srgbClr val="008000"/>
                </a:solidFill>
              </a:rPr>
              <a:t>always</a:t>
            </a:r>
            <a:r>
              <a:rPr lang="en-US" dirty="0"/>
              <a:t> </a:t>
            </a:r>
            <a:r>
              <a:rPr lang="en-US" dirty="0">
                <a:solidFill>
                  <a:srgbClr val="008000"/>
                </a:solidFill>
              </a:rPr>
              <a:t>True</a:t>
            </a:r>
          </a:p>
          <a:p>
            <a:pPr lvl="2" indent="-365760">
              <a:buFont typeface="Wingdings" panose="05000000000000000000" pitchFamily="2" charset="2"/>
              <a:buChar char="Ø"/>
            </a:pPr>
            <a:r>
              <a:rPr lang="en-US" b="1" dirty="0"/>
              <a:t>Point B</a:t>
            </a:r>
            <a:r>
              <a:rPr lang="en-US" dirty="0"/>
              <a:t>: </a:t>
            </a:r>
            <a:r>
              <a:rPr lang="en-US" dirty="0">
                <a:solidFill>
                  <a:srgbClr val="CC6600"/>
                </a:solidFill>
              </a:rPr>
              <a:t>sometimes False </a:t>
            </a:r>
            <a:r>
              <a:rPr lang="en-US" dirty="0"/>
              <a:t>(Only one time)</a:t>
            </a:r>
          </a:p>
          <a:p>
            <a:pPr lvl="2" indent="-365760">
              <a:buFont typeface="Wingdings" panose="05000000000000000000" pitchFamily="2" charset="2"/>
              <a:buChar char="Ø"/>
            </a:pPr>
            <a:r>
              <a:rPr lang="en-US" b="1" dirty="0"/>
              <a:t>Point C</a:t>
            </a:r>
            <a:r>
              <a:rPr lang="en-US" dirty="0"/>
              <a:t>: </a:t>
            </a:r>
            <a:r>
              <a:rPr lang="en-US" dirty="0">
                <a:solidFill>
                  <a:srgbClr val="C00000"/>
                </a:solidFill>
              </a:rPr>
              <a:t>always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False</a:t>
            </a:r>
          </a:p>
          <a:p>
            <a:pPr marL="91440" indent="0">
              <a:buNone/>
            </a:pP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19B399DB-44C6-44BC-A6E7-479BDEA7B4E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08D89ED-067F-41B2-AD81-9988EECCC243}"/>
              </a:ext>
            </a:extLst>
          </p:cNvPr>
          <p:cNvGrpSpPr/>
          <p:nvPr/>
        </p:nvGrpSpPr>
        <p:grpSpPr>
          <a:xfrm>
            <a:off x="146303" y="2696672"/>
            <a:ext cx="8851392" cy="2044003"/>
            <a:chOff x="160238" y="3030452"/>
            <a:chExt cx="8851392" cy="171879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7999540-1262-48A3-874E-A0EDB379A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30452"/>
              <a:ext cx="8403807" cy="171879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Point A</a:t>
              </a: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"Programming is fun!"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Point B</a:t>
              </a:r>
              <a:endParaRPr lang="en-US" altLang="en-US" sz="16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Point C</a:t>
              </a:r>
              <a:endParaRPr lang="en-US" altLang="en-US" sz="1600" b="1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1AB6E28-7B23-42E2-AD00-72DC42356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4"/>
              <a:ext cx="447585" cy="171878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CC8E5B-9CF6-4D6F-B8B1-5362BD79F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63</a:t>
            </a:fld>
            <a:endParaRPr lang="en-US"/>
          </a:p>
        </p:txBody>
      </p:sp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5D28942-8E57-45B0-9710-9FE2E26E397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4198739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BA879-DB7C-4CF9-A0FF-3D4F49569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093981-60C1-4CBE-B167-37BF41B95F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What is wrong </a:t>
            </a:r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guess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initialized</a:t>
            </a:r>
            <a:r>
              <a:rPr lang="en-US" dirty="0"/>
              <a:t> to </a:t>
            </a:r>
            <a:r>
              <a:rPr lang="en-US" b="1" dirty="0"/>
              <a:t>0</a:t>
            </a:r>
            <a:r>
              <a:rPr lang="en-US" dirty="0"/>
              <a:t>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8 </a:t>
            </a:r>
            <a:r>
              <a:rPr lang="en-US" dirty="0"/>
              <a:t>in the following code?</a:t>
            </a:r>
            <a:endParaRPr lang="ar-SA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3600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1800" dirty="0"/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Answer: the randomly </a:t>
            </a:r>
            <a:r>
              <a:rPr lang="en-US" dirty="0">
                <a:solidFill>
                  <a:schemeClr val="accent2"/>
                </a:solidFill>
              </a:rPr>
              <a:t>generated number 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number</a:t>
            </a:r>
            <a:r>
              <a:rPr lang="en-US" dirty="0"/>
              <a:t>) </a:t>
            </a:r>
            <a:r>
              <a:rPr lang="en-US" dirty="0">
                <a:solidFill>
                  <a:schemeClr val="accent2"/>
                </a:solidFill>
              </a:rPr>
              <a:t>could be </a:t>
            </a:r>
            <a:r>
              <a:rPr lang="en-US" b="1" dirty="0">
                <a:solidFill>
                  <a:srgbClr val="3333FF"/>
                </a:solidFill>
              </a:rPr>
              <a:t>0</a:t>
            </a:r>
            <a:r>
              <a:rPr lang="en-US" dirty="0"/>
              <a:t>. If this happened, the program </a:t>
            </a:r>
            <a:r>
              <a:rPr lang="en-US" dirty="0">
                <a:solidFill>
                  <a:schemeClr val="accent2"/>
                </a:solidFill>
              </a:rPr>
              <a:t>will not execute the loop.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The probability of this to be happened is 0.99% (1/101)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95C19FA-2F5B-4AF3-8043-2687C98EAA96}"/>
              </a:ext>
            </a:extLst>
          </p:cNvPr>
          <p:cNvGrpSpPr/>
          <p:nvPr/>
        </p:nvGrpSpPr>
        <p:grpSpPr>
          <a:xfrm>
            <a:off x="146303" y="1952810"/>
            <a:ext cx="8851393" cy="3380230"/>
            <a:chOff x="160237" y="2805454"/>
            <a:chExt cx="8851393" cy="295264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013026C-9E8E-459B-8456-E01BCF36A5E0}"/>
                </a:ext>
              </a:extLst>
            </p:cNvPr>
            <p:cNvSpPr txBox="1"/>
            <p:nvPr/>
          </p:nvSpPr>
          <p:spPr>
            <a:xfrm>
              <a:off x="160237" y="2805454"/>
              <a:ext cx="2618336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5.3 </a:t>
              </a:r>
              <a:r>
                <a:rPr 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GuessNumber.py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5313811-3A43-4BA2-98EE-3371CB42D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40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Generate a random number to be guessed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1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random.randint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"Guess a magic number between 0 and 100"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100" dirty="0">
                  <a:solidFill>
                    <a:srgbClr val="0000FF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-1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Initial value that doesn't meet the loop condition</a:t>
              </a:r>
              <a:endParaRPr lang="en-US" altLang="en-US" sz="11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!=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guess the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your guess: 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==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"Yes, the number is"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100" dirty="0" err="1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elif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guess &gt; number: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high"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"Your guess is too low"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77AB0E4-84D7-4708-BF7C-3DBDDE80F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B78C57CD-CC65-44D1-9380-39869376A26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E465D79-FE08-4572-8222-F74CDC4D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64</a:t>
            </a:fld>
            <a:endParaRPr lang="en-US"/>
          </a:p>
        </p:txBody>
      </p:sp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4A8A7FD-6D1F-478C-9DD3-79725CA9E0E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A11CB1A-F21E-4C06-B48C-1C8104246C43}"/>
              </a:ext>
            </a:extLst>
          </p:cNvPr>
          <p:cNvGrpSpPr/>
          <p:nvPr/>
        </p:nvGrpSpPr>
        <p:grpSpPr>
          <a:xfrm>
            <a:off x="8167057" y="2204653"/>
            <a:ext cx="830638" cy="386966"/>
            <a:chOff x="8133802" y="1326921"/>
            <a:chExt cx="830638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6C348B9-CA3B-4789-AF0A-99A0F55E0522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6"/>
              <a:extLst>
                <a:ext uri="{FF2B5EF4-FFF2-40B4-BE49-F238E27FC236}">
                  <a16:creationId xmlns:a16="http://schemas.microsoft.com/office/drawing/2014/main" id="{B11B377C-26BB-48A7-8D6D-8DD81D80294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2918AA9A-59D2-4253-8970-3998FE4DD3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29579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70F0D-5AE0-4A17-B43F-89284274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#3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784A3E-6581-449A-A737-4BB2E8885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How </a:t>
            </a:r>
            <a:r>
              <a:rPr lang="en-US" dirty="0">
                <a:solidFill>
                  <a:schemeClr val="accent2"/>
                </a:solidFill>
              </a:rPr>
              <a:t>many times </a:t>
            </a:r>
            <a:r>
              <a:rPr lang="en-US" dirty="0"/>
              <a:t>are the following </a:t>
            </a:r>
            <a:r>
              <a:rPr lang="en-US" dirty="0">
                <a:solidFill>
                  <a:schemeClr val="accent2"/>
                </a:solidFill>
              </a:rPr>
              <a:t>loop bodies repeated</a:t>
            </a:r>
            <a:r>
              <a:rPr lang="en-US" dirty="0"/>
              <a:t>? What is the </a:t>
            </a:r>
            <a:r>
              <a:rPr lang="en-US" dirty="0">
                <a:solidFill>
                  <a:schemeClr val="accent2"/>
                </a:solidFill>
              </a:rPr>
              <a:t>printout of each loop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67DC7DB-6D91-4615-98B3-7AF5B77BF61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92270" y="3524854"/>
            <a:ext cx="327366" cy="32736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1F52D60-511E-4422-A902-EE47B44FECBC}"/>
              </a:ext>
            </a:extLst>
          </p:cNvPr>
          <p:cNvGrpSpPr/>
          <p:nvPr/>
        </p:nvGrpSpPr>
        <p:grpSpPr>
          <a:xfrm>
            <a:off x="149616" y="2553243"/>
            <a:ext cx="2833117" cy="1307867"/>
            <a:chOff x="160239" y="3030453"/>
            <a:chExt cx="2833117" cy="9255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24A02D3-2DEC-482C-A3DE-B599439E6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4" y="3030453"/>
              <a:ext cx="2470372" cy="9255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D78F4D2-43E1-4E46-B160-9D2B823B9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92553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280A915-3336-48D8-ABCB-35A9BD7671A2}"/>
              </a:ext>
            </a:extLst>
          </p:cNvPr>
          <p:cNvSpPr txBox="1"/>
          <p:nvPr/>
        </p:nvSpPr>
        <p:spPr>
          <a:xfrm>
            <a:off x="188043" y="3865064"/>
            <a:ext cx="2794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(a)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07509AA-82D8-40F5-B0AC-83ACD5FC61A6}"/>
              </a:ext>
            </a:extLst>
          </p:cNvPr>
          <p:cNvSpPr txBox="1"/>
          <p:nvPr/>
        </p:nvSpPr>
        <p:spPr>
          <a:xfrm>
            <a:off x="153207" y="4625943"/>
            <a:ext cx="283311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Infinite Number of Times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B3CDEFF-333C-434E-A80B-8CBC661E689F}"/>
              </a:ext>
            </a:extLst>
          </p:cNvPr>
          <p:cNvGrpSpPr/>
          <p:nvPr/>
        </p:nvGrpSpPr>
        <p:grpSpPr>
          <a:xfrm>
            <a:off x="149615" y="5467805"/>
            <a:ext cx="2833118" cy="646331"/>
            <a:chOff x="149615" y="5254445"/>
            <a:chExt cx="2833118" cy="64633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B0A910A-5DC5-473C-94B6-364DBE32BE83}"/>
                </a:ext>
              </a:extLst>
            </p:cNvPr>
            <p:cNvGrpSpPr/>
            <p:nvPr/>
          </p:nvGrpSpPr>
          <p:grpSpPr>
            <a:xfrm>
              <a:off x="149615" y="5254445"/>
              <a:ext cx="2833118" cy="646331"/>
              <a:chOff x="4773387" y="5178999"/>
              <a:chExt cx="2833118" cy="64633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12D10AF-F4D6-4053-ABD5-56DF02A449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172" y="5178999"/>
                <a:ext cx="2133333" cy="646331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pic>
            <p:nvPicPr>
              <p:cNvPr id="20" name="Picture 19" descr="A flat screen monitor&#10;&#10;Description automatically generated">
                <a:extLst>
                  <a:ext uri="{FF2B5EF4-FFF2-40B4-BE49-F238E27FC236}">
                    <a16:creationId xmlns:a16="http://schemas.microsoft.com/office/drawing/2014/main" id="{B4D351E6-77D4-4652-B9A1-2D83BFCCB8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3387" y="5226482"/>
                <a:ext cx="572603" cy="551364"/>
              </a:xfrm>
              <a:prstGeom prst="rect">
                <a:avLst/>
              </a:prstGeom>
            </p:spPr>
          </p:pic>
        </p:grp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74AB83-103F-4807-94BA-C7B99DCFE2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31385" y="5563885"/>
              <a:ext cx="327366" cy="327366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4A033D2-0FB9-4570-A761-268DD61EC085}"/>
              </a:ext>
            </a:extLst>
          </p:cNvPr>
          <p:cNvGrpSpPr/>
          <p:nvPr/>
        </p:nvGrpSpPr>
        <p:grpSpPr>
          <a:xfrm>
            <a:off x="6157676" y="2553243"/>
            <a:ext cx="2833117" cy="1307867"/>
            <a:chOff x="160239" y="3030453"/>
            <a:chExt cx="2833117" cy="92553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1CBD2FC-28DC-437C-A207-335EA2B5B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4" y="3030453"/>
              <a:ext cx="2470372" cy="9255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25BF9127-B906-450E-86BD-1AF763399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92553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91184B61-BAFA-4D46-BF2B-34924C92901B}"/>
              </a:ext>
            </a:extLst>
          </p:cNvPr>
          <p:cNvSpPr txBox="1"/>
          <p:nvPr/>
        </p:nvSpPr>
        <p:spPr>
          <a:xfrm>
            <a:off x="6196103" y="3865064"/>
            <a:ext cx="2794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(c)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16F7D97-4532-45F1-86F7-4499B0A43552}"/>
              </a:ext>
            </a:extLst>
          </p:cNvPr>
          <p:cNvSpPr txBox="1"/>
          <p:nvPr/>
        </p:nvSpPr>
        <p:spPr>
          <a:xfrm>
            <a:off x="6157675" y="4625943"/>
            <a:ext cx="283311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9 Times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4FDF0A1-0141-41A6-B1E3-F6708F9FF2DF}"/>
              </a:ext>
            </a:extLst>
          </p:cNvPr>
          <p:cNvGrpSpPr/>
          <p:nvPr/>
        </p:nvGrpSpPr>
        <p:grpSpPr>
          <a:xfrm>
            <a:off x="6157675" y="5209461"/>
            <a:ext cx="2833118" cy="1200329"/>
            <a:chOff x="4773387" y="4920655"/>
            <a:chExt cx="2833118" cy="1200329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C0A3256F-386B-44BA-A46D-52F1D0CB8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20655"/>
              <a:ext cx="2133333" cy="120032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pic>
          <p:nvPicPr>
            <p:cNvPr id="40" name="Picture 39" descr="A flat screen monitor&#10;&#10;Description automatically generated">
              <a:extLst>
                <a:ext uri="{FF2B5EF4-FFF2-40B4-BE49-F238E27FC236}">
                  <a16:creationId xmlns:a16="http://schemas.microsoft.com/office/drawing/2014/main" id="{CF302AF1-AA75-4EA3-BA48-85CB5BA43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6D427179-1F5E-4F79-9CB6-00A70FD3CC5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38140" y="3526831"/>
            <a:ext cx="327366" cy="327366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F522AD26-406D-4EB0-8D08-19C2AC96DE0C}"/>
              </a:ext>
            </a:extLst>
          </p:cNvPr>
          <p:cNvGrpSpPr/>
          <p:nvPr/>
        </p:nvGrpSpPr>
        <p:grpSpPr>
          <a:xfrm>
            <a:off x="3153646" y="2553243"/>
            <a:ext cx="2833117" cy="1307867"/>
            <a:chOff x="160239" y="3030453"/>
            <a:chExt cx="2833117" cy="925539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3B880BF-D43B-4143-BC7C-A998FA5F6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984" y="3030453"/>
              <a:ext cx="2470372" cy="9255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&lt;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%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(i)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i +=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5B5E41E-32A5-48DB-A246-9361045A5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9" y="3030455"/>
              <a:ext cx="362744" cy="92553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0552E0F-ACC0-48B3-82E3-7374716B93AF}"/>
              </a:ext>
            </a:extLst>
          </p:cNvPr>
          <p:cNvSpPr txBox="1"/>
          <p:nvPr/>
        </p:nvSpPr>
        <p:spPr>
          <a:xfrm>
            <a:off x="3192073" y="3865064"/>
            <a:ext cx="2794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(b)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8F9DAC7-14CB-4A71-B23A-48062310D08D}"/>
              </a:ext>
            </a:extLst>
          </p:cNvPr>
          <p:cNvSpPr txBox="1"/>
          <p:nvPr/>
        </p:nvSpPr>
        <p:spPr>
          <a:xfrm>
            <a:off x="3155441" y="4622498"/>
            <a:ext cx="283311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Infinite Number of Times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5BA48E3-B9AE-470D-800E-38BD02EB2AB7}"/>
              </a:ext>
            </a:extLst>
          </p:cNvPr>
          <p:cNvGrpSpPr/>
          <p:nvPr/>
        </p:nvGrpSpPr>
        <p:grpSpPr>
          <a:xfrm>
            <a:off x="3153645" y="5472885"/>
            <a:ext cx="2833118" cy="646331"/>
            <a:chOff x="3153645" y="5259525"/>
            <a:chExt cx="2833118" cy="64633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8FE35C9-9F2B-4C6C-8A66-0DF1ACB1A8B8}"/>
                </a:ext>
              </a:extLst>
            </p:cNvPr>
            <p:cNvGrpSpPr/>
            <p:nvPr/>
          </p:nvGrpSpPr>
          <p:grpSpPr>
            <a:xfrm>
              <a:off x="3153645" y="5259525"/>
              <a:ext cx="2833118" cy="646331"/>
              <a:chOff x="4773387" y="5184079"/>
              <a:chExt cx="2833118" cy="646331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06F59922-2BC6-4639-B873-FF2A73AEB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3172" y="5184079"/>
                <a:ext cx="2133333" cy="646331"/>
              </a:xfrm>
              <a:prstGeom prst="rect">
                <a:avLst/>
              </a:prstGeom>
              <a:solidFill>
                <a:schemeClr val="accent5">
                  <a:alpha val="1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</p:txBody>
          </p:sp>
          <p:pic>
            <p:nvPicPr>
              <p:cNvPr id="30" name="Picture 29" descr="A flat screen monitor&#10;&#10;Description automatically generated">
                <a:extLst>
                  <a:ext uri="{FF2B5EF4-FFF2-40B4-BE49-F238E27FC236}">
                    <a16:creationId xmlns:a16="http://schemas.microsoft.com/office/drawing/2014/main" id="{65B0F104-E0DF-4763-8626-FC61164D44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3387" y="5231562"/>
                <a:ext cx="572603" cy="551364"/>
              </a:xfrm>
              <a:prstGeom prst="rect">
                <a:avLst/>
              </a:prstGeom>
            </p:spPr>
          </p:pic>
        </p:grp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032207FF-DF32-4B1B-A7D3-AF1D71CFAB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36258" y="5568965"/>
              <a:ext cx="327366" cy="327366"/>
            </a:xfrm>
            <a:prstGeom prst="rect">
              <a:avLst/>
            </a:prstGeom>
          </p:spPr>
        </p:pic>
      </p:grpSp>
      <p:sp>
        <p:nvSpPr>
          <p:cNvPr id="58" name="Speech Bubble: Rectangle 57">
            <a:extLst>
              <a:ext uri="{FF2B5EF4-FFF2-40B4-BE49-F238E27FC236}">
                <a16:creationId xmlns:a16="http://schemas.microsoft.com/office/drawing/2014/main" id="{580ADD8F-1EC0-4B01-B1E0-E71EA3C7FB5A}"/>
              </a:ext>
            </a:extLst>
          </p:cNvPr>
          <p:cNvSpPr/>
          <p:nvPr/>
        </p:nvSpPr>
        <p:spPr>
          <a:xfrm>
            <a:off x="1165817" y="6191396"/>
            <a:ext cx="800715" cy="302713"/>
          </a:xfrm>
          <a:prstGeom prst="wedgeRectCallout">
            <a:avLst>
              <a:gd name="adj1" fmla="val -9210"/>
              <a:gd name="adj2" fmla="val -138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Empty</a:t>
            </a:r>
          </a:p>
        </p:txBody>
      </p:sp>
      <p:sp>
        <p:nvSpPr>
          <p:cNvPr id="59" name="Speech Bubble: Rectangle 58">
            <a:extLst>
              <a:ext uri="{FF2B5EF4-FFF2-40B4-BE49-F238E27FC236}">
                <a16:creationId xmlns:a16="http://schemas.microsoft.com/office/drawing/2014/main" id="{C92567F2-6B50-4F90-B8B8-1FAA32E78714}"/>
              </a:ext>
            </a:extLst>
          </p:cNvPr>
          <p:cNvSpPr/>
          <p:nvPr/>
        </p:nvSpPr>
        <p:spPr>
          <a:xfrm>
            <a:off x="4169847" y="6191396"/>
            <a:ext cx="800715" cy="302713"/>
          </a:xfrm>
          <a:prstGeom prst="wedgeRectCallout">
            <a:avLst>
              <a:gd name="adj1" fmla="val -9210"/>
              <a:gd name="adj2" fmla="val -1389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Empty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F49679BB-1DD6-401B-9032-025B48F74AF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78188" y="3514922"/>
            <a:ext cx="327366" cy="327366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A18141A5-63E4-47F8-B150-F152A76E7CE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4545" y="3517306"/>
            <a:ext cx="327366" cy="327366"/>
          </a:xfrm>
          <a:prstGeom prst="rect">
            <a:avLst/>
          </a:prstGeom>
        </p:spPr>
      </p:pic>
      <p:pic>
        <p:nvPicPr>
          <p:cNvPr id="63" name="Picture 62">
            <a:hlinkClick r:id="rId5" action="ppaction://hlinksldjump"/>
            <a:extLst>
              <a:ext uri="{FF2B5EF4-FFF2-40B4-BE49-F238E27FC236}">
                <a16:creationId xmlns:a16="http://schemas.microsoft.com/office/drawing/2014/main" id="{EE877C5E-A2AC-4A59-85FC-6C88ADA9FE2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38700C4-BD98-41B4-8B41-D9CFADB01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65</a:t>
            </a:fld>
            <a:endParaRPr lang="en-US"/>
          </a:p>
        </p:txBody>
      </p:sp>
      <p:sp>
        <p:nvSpPr>
          <p:cNvPr id="49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4558991A-AF24-4AE3-922C-03BD8ECF498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22107003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3934B-9A06-426E-B290-D048E352B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#4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7D042F-F5A6-4A10-91A7-F2BFF351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Suppose the </a:t>
            </a:r>
            <a:r>
              <a:rPr lang="en-US" dirty="0">
                <a:solidFill>
                  <a:schemeClr val="accent2"/>
                </a:solidFill>
              </a:rPr>
              <a:t>input</a:t>
            </a:r>
            <a:r>
              <a:rPr lang="en-US" dirty="0"/>
              <a:t> is </a:t>
            </a:r>
            <a:r>
              <a:rPr lang="en-US" dirty="0">
                <a:highlight>
                  <a:srgbClr val="FFFFCC"/>
                </a:highlight>
              </a:rPr>
              <a:t>2 3 4 5 0</a:t>
            </a:r>
            <a:r>
              <a:rPr lang="en-US" dirty="0"/>
              <a:t> (</a:t>
            </a:r>
            <a:r>
              <a:rPr lang="en-US" dirty="0">
                <a:solidFill>
                  <a:schemeClr val="accent2"/>
                </a:solidFill>
              </a:rPr>
              <a:t>one number per line</a:t>
            </a:r>
            <a:r>
              <a:rPr lang="en-US" dirty="0"/>
              <a:t>). What is the </a:t>
            </a:r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 of the following code?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980588-7588-4D02-948E-CED849E9B23D}"/>
              </a:ext>
            </a:extLst>
          </p:cNvPr>
          <p:cNvGrpSpPr/>
          <p:nvPr/>
        </p:nvGrpSpPr>
        <p:grpSpPr>
          <a:xfrm>
            <a:off x="146304" y="2308005"/>
            <a:ext cx="8851392" cy="2263996"/>
            <a:chOff x="160238" y="3025439"/>
            <a:chExt cx="8851392" cy="27326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D3BC64F-C86E-45D2-A211-900CEFF98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integer: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max 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!=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integer: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&gt; max: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max 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"max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max)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"number"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number)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2669C9-FBFD-4211-A181-85186BCA9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35FED8-DD59-42F6-930F-E222E7724AA7}"/>
              </a:ext>
            </a:extLst>
          </p:cNvPr>
          <p:cNvGrpSpPr/>
          <p:nvPr/>
        </p:nvGrpSpPr>
        <p:grpSpPr>
          <a:xfrm>
            <a:off x="146304" y="4771465"/>
            <a:ext cx="8851392" cy="1600438"/>
            <a:chOff x="4773387" y="4720602"/>
            <a:chExt cx="8851392" cy="1600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BE1F33-2A45-4ABC-BA20-F54E100A0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20602"/>
              <a:ext cx="8151607" cy="160043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max is 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number 0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6BEBD015-254D-43D9-8280-C4C7227E3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A1ADA07F-E7E8-4F79-85D4-004F43DC95B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838E01-B9A1-445E-A31F-4044B59D2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66</a:t>
            </a:fld>
            <a:endParaRPr lang="en-US"/>
          </a:p>
        </p:txBody>
      </p:sp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AD54C9B-ED29-4582-BC89-8598DFDFFBC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5.2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648449-5B92-4E28-9F4B-C4752201B2CA}"/>
              </a:ext>
            </a:extLst>
          </p:cNvPr>
          <p:cNvGrpSpPr/>
          <p:nvPr/>
        </p:nvGrpSpPr>
        <p:grpSpPr>
          <a:xfrm>
            <a:off x="8170324" y="2308004"/>
            <a:ext cx="830638" cy="386966"/>
            <a:chOff x="8133802" y="1326921"/>
            <a:chExt cx="830638" cy="386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910AE2D-8F27-4575-BDCB-793F57E307C0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hlinkClick r:id="rId7"/>
              <a:extLst>
                <a:ext uri="{FF2B5EF4-FFF2-40B4-BE49-F238E27FC236}">
                  <a16:creationId xmlns:a16="http://schemas.microsoft.com/office/drawing/2014/main" id="{EEF5612E-977D-4FD1-9B21-382DC23DC88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E57C06D-8E3D-4766-8768-886A4F3680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424733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5.3.</a:t>
            </a:r>
            <a:r>
              <a:rPr lang="en-US" dirty="0"/>
              <a:t> The for Loop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7C2843-403E-440F-81AB-6D5A06338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Trace for Loop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The range Function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range(a, b)</a:t>
            </a:r>
            <a:endParaRPr lang="en-US" dirty="0"/>
          </a:p>
          <a:p>
            <a:r>
              <a:rPr lang="en-US" dirty="0">
                <a:solidFill>
                  <a:srgbClr val="6B9F25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range(a)</a:t>
            </a:r>
            <a:endParaRPr lang="en-US" dirty="0">
              <a:solidFill>
                <a:srgbClr val="6B9F25"/>
              </a:solidFill>
            </a:endParaRPr>
          </a:p>
          <a:p>
            <a:r>
              <a:rPr lang="en-US" dirty="0">
                <a:hlinkClick r:id="rId6" action="ppaction://hlinksldjump"/>
              </a:rPr>
              <a:t>range(a, b, k)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Check Point #5 - #9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hlinkClick r:id="rId8" action="ppaction://hlinksldjump"/>
            <a:extLst>
              <a:ext uri="{FF2B5EF4-FFF2-40B4-BE49-F238E27FC236}">
                <a16:creationId xmlns:a16="http://schemas.microsoft.com/office/drawing/2014/main" id="{2C69A5FB-8B59-46CD-AE7D-ACE74C103BFA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D4EED-3C1A-42D0-BF0C-678D748BF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67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AE340F0A-FDEB-43F9-99E7-242D61E5EB2F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6230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 Loop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Often you will use a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iterate a certain number </a:t>
            </a:r>
            <a:r>
              <a:rPr lang="en-US" dirty="0"/>
              <a:t>of </a:t>
            </a:r>
            <a:r>
              <a:rPr lang="en-US" dirty="0">
                <a:solidFill>
                  <a:schemeClr val="accent2"/>
                </a:solidFill>
              </a:rPr>
              <a:t>times</a:t>
            </a:r>
            <a:r>
              <a:rPr lang="en-US" dirty="0"/>
              <a:t>.</a:t>
            </a:r>
          </a:p>
          <a:p>
            <a:r>
              <a:rPr lang="en-US" dirty="0"/>
              <a:t>A loop of this type is called a </a:t>
            </a:r>
            <a:r>
              <a:rPr lang="en-US" dirty="0">
                <a:solidFill>
                  <a:schemeClr val="accent2"/>
                </a:solidFill>
              </a:rPr>
              <a:t>counter-controlled loop</a:t>
            </a:r>
            <a:r>
              <a:rPr lang="en-US" dirty="0"/>
              <a:t>.</a:t>
            </a:r>
          </a:p>
          <a:p>
            <a:r>
              <a:rPr lang="en-US" dirty="0"/>
              <a:t>In general, the loop can be written as follows: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If you want to </a:t>
            </a:r>
            <a:r>
              <a:rPr lang="en-US" dirty="0">
                <a:solidFill>
                  <a:schemeClr val="accent2"/>
                </a:solidFill>
              </a:rPr>
              <a:t>iterate a specific number of times</a:t>
            </a:r>
            <a:r>
              <a:rPr lang="en-US" dirty="0"/>
              <a:t>, it is </a:t>
            </a:r>
            <a:r>
              <a:rPr lang="en-US" dirty="0">
                <a:solidFill>
                  <a:schemeClr val="accent2"/>
                </a:solidFill>
              </a:rPr>
              <a:t>better/easier </a:t>
            </a:r>
            <a:r>
              <a:rPr lang="en-US" dirty="0"/>
              <a:t>to just </a:t>
            </a:r>
            <a:r>
              <a:rPr lang="en-US" dirty="0">
                <a:solidFill>
                  <a:schemeClr val="accent2"/>
                </a:solidFill>
              </a:rPr>
              <a:t>use</a:t>
            </a:r>
            <a:r>
              <a:rPr lang="en-US" dirty="0"/>
              <a:t> a </a:t>
            </a:r>
            <a:r>
              <a:rPr lang="en-US" b="1" dirty="0">
                <a:solidFill>
                  <a:schemeClr val="accent2"/>
                </a:solidFill>
              </a:rPr>
              <a:t>for loop</a:t>
            </a:r>
            <a:r>
              <a:rPr lang="en-US" dirty="0"/>
              <a:t>.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C068BAD3-78FD-45FE-96D6-A74AA5550D3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D428584-AEB6-40FA-B732-9131D6BE0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3429000"/>
            <a:ext cx="8851393" cy="15158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loop-control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Adjust loop-control variable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EA8E2-585B-4A4D-AD7B-75BB99C5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68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1D597F3-229B-4B58-B4C8-1096CF7B38D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382098945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 Loop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can be used to </a:t>
            </a:r>
            <a:r>
              <a:rPr lang="en-US" dirty="0">
                <a:solidFill>
                  <a:schemeClr val="accent2"/>
                </a:solidFill>
              </a:rPr>
              <a:t>simplify</a:t>
            </a:r>
            <a:r>
              <a:rPr lang="en-US" dirty="0"/>
              <a:t> the preceding loop:</a:t>
            </a:r>
          </a:p>
          <a:p>
            <a:pPr marL="91440" indent="0">
              <a:buNone/>
            </a:pPr>
            <a:endParaRPr lang="en-US" sz="4400" dirty="0"/>
          </a:p>
          <a:p>
            <a:r>
              <a:rPr lang="en-US" dirty="0"/>
              <a:t>In general, the syntax of a for loop is: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C068BAD3-78FD-45FE-96D6-A74AA5550D3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D428584-AEB6-40FA-B732-9131D6BE0B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3511818"/>
            <a:ext cx="8851392" cy="7782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0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4F7CA7-E3D3-4587-9C94-3A36A95062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2" y="4878119"/>
            <a:ext cx="8851392" cy="6827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sequence: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45E2A3-5E14-4A0F-AF4B-3E7A1ABE8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2" y="1407898"/>
            <a:ext cx="8851393" cy="15158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initialValue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Initialize loop-control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&lt;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endValue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i +=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Adjust loop-control variable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D1ADC0-77ED-4478-A8E5-378FE7115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69</a:t>
            </a:fld>
            <a:endParaRPr lang="en-US"/>
          </a:p>
        </p:txBody>
      </p:sp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2782E20E-4F42-49EC-8501-23BE3BDD491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448258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>
            <a:extLst>
              <a:ext uri="{FF2B5EF4-FFF2-40B4-BE49-F238E27FC236}">
                <a16:creationId xmlns:a16="http://schemas.microsoft.com/office/drawing/2014/main" id="{04D51F3B-7996-4CB6-995D-A44A758B86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Motivations</a:t>
            </a:r>
          </a:p>
        </p:txBody>
      </p:sp>
      <p:sp>
        <p:nvSpPr>
          <p:cNvPr id="257027" name="Rectangle 3">
            <a:extLst>
              <a:ext uri="{FF2B5EF4-FFF2-40B4-BE49-F238E27FC236}">
                <a16:creationId xmlns:a16="http://schemas.microsoft.com/office/drawing/2014/main" id="{79DD4F38-4ECF-4798-AE14-1EEBC93AE2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 marL="342900" indent="-342900" algn="just"/>
            <a:r>
              <a:rPr lang="en-US" altLang="en-US" dirty="0"/>
              <a:t>Suppose that you need to display a string (e.g., </a:t>
            </a:r>
            <a:r>
              <a:rPr lang="en-US" altLang="en-US" dirty="0">
                <a:highlight>
                  <a:srgbClr val="D9ECFF"/>
                </a:highlight>
              </a:rPr>
              <a:t>Programming is fun!</a:t>
            </a:r>
            <a:r>
              <a:rPr lang="en-US" altLang="en-US" dirty="0"/>
              <a:t>) </a:t>
            </a:r>
            <a:r>
              <a:rPr lang="en-US" altLang="en-US" dirty="0">
                <a:solidFill>
                  <a:schemeClr val="accent2"/>
                </a:solidFill>
              </a:rPr>
              <a:t>100 times</a:t>
            </a:r>
            <a:r>
              <a:rPr lang="en-US" altLang="en-US" dirty="0"/>
              <a:t>. </a:t>
            </a:r>
          </a:p>
          <a:p>
            <a:pPr marL="342900" indent="-342900" algn="just"/>
            <a:r>
              <a:rPr lang="en-US" altLang="en-US" dirty="0"/>
              <a:t>It would be </a:t>
            </a:r>
            <a:r>
              <a:rPr lang="en-US" altLang="en-US" dirty="0">
                <a:solidFill>
                  <a:schemeClr val="accent2"/>
                </a:solidFill>
              </a:rPr>
              <a:t>tedious</a:t>
            </a:r>
            <a:r>
              <a:rPr lang="en-US" altLang="en-US" dirty="0"/>
              <a:t> to </a:t>
            </a:r>
            <a:r>
              <a:rPr lang="en-US" altLang="en-US" dirty="0">
                <a:solidFill>
                  <a:schemeClr val="accent2"/>
                </a:solidFill>
              </a:rPr>
              <a:t>type the statement 100 times</a:t>
            </a:r>
            <a:r>
              <a:rPr lang="en-US" altLang="en-US" dirty="0"/>
              <a:t>:</a:t>
            </a:r>
          </a:p>
          <a:p>
            <a:pPr marL="342900" indent="-342900" algn="just"/>
            <a:endParaRPr lang="en-US" altLang="en-US" sz="4000" dirty="0"/>
          </a:p>
          <a:p>
            <a:pPr marL="342900" indent="-342900" algn="just"/>
            <a:endParaRPr lang="en-US" altLang="en-US" dirty="0"/>
          </a:p>
          <a:p>
            <a:pPr marL="342900" indent="-342900" algn="just"/>
            <a:endParaRPr lang="en-US" altLang="en-US" dirty="0"/>
          </a:p>
          <a:p>
            <a:pPr marL="342900" indent="-342900" algn="just"/>
            <a:endParaRPr lang="en-US" altLang="en-US" sz="1050" dirty="0"/>
          </a:p>
          <a:p>
            <a:pPr marL="342900" indent="-342900" algn="just"/>
            <a:r>
              <a:rPr lang="en-US" altLang="en-US" b="1" dirty="0"/>
              <a:t>So, how do you solve this problem?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E34725-3FD6-48BD-AF83-B37F2702716C}"/>
              </a:ext>
            </a:extLst>
          </p:cNvPr>
          <p:cNvGrpSpPr/>
          <p:nvPr/>
        </p:nvGrpSpPr>
        <p:grpSpPr>
          <a:xfrm>
            <a:off x="146303" y="2821218"/>
            <a:ext cx="8851392" cy="2031325"/>
            <a:chOff x="224545" y="2838978"/>
            <a:chExt cx="8851392" cy="20313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F332A58-3063-49EC-8D85-19BA9673196A}"/>
                </a:ext>
              </a:extLst>
            </p:cNvPr>
            <p:cNvGrpSpPr/>
            <p:nvPr/>
          </p:nvGrpSpPr>
          <p:grpSpPr>
            <a:xfrm>
              <a:off x="224545" y="2838978"/>
              <a:ext cx="8851392" cy="2031325"/>
              <a:chOff x="1099832" y="4786739"/>
              <a:chExt cx="7771456" cy="2031325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FC26301-1F17-4104-8178-4BD4D0D30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8538" y="4786739"/>
                <a:ext cx="7232750" cy="20313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endParaRPr lang="en-US" altLang="en-US" dirty="0">
                  <a:latin typeface="Arial" panose="020B0604020202020204" pitchFamily="34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endParaRPr lang="en-US" altLang="en-US" dirty="0">
                  <a:latin typeface="Arial" panose="020B0604020202020204" pitchFamily="34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...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endParaRPr lang="en-US" altLang="en-US" dirty="0">
                  <a:latin typeface="Arial" panose="020B0604020202020204" pitchFamily="34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endParaRPr lang="en-US" altLang="en-US" dirty="0">
                  <a:latin typeface="Arial" panose="020B0604020202020204" pitchFamily="34" charset="0"/>
                </a:endParaRP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"Programming is fun!"</a:t>
                </a:r>
                <a:r>
                  <a:rPr lang="en-US" altLang="en-US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)</a:t>
                </a:r>
                <a:endParaRPr lang="en-US" altLang="en-US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30E1335-191D-41E9-B2F1-BD374FD6D3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832" y="4786739"/>
                <a:ext cx="538706" cy="203132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...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99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100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66EFEDB-A532-406E-8F0D-2110DAB11CA3}"/>
                </a:ext>
              </a:extLst>
            </p:cNvPr>
            <p:cNvGrpSpPr/>
            <p:nvPr/>
          </p:nvGrpSpPr>
          <p:grpSpPr>
            <a:xfrm>
              <a:off x="4793945" y="3036168"/>
              <a:ext cx="1438184" cy="1669001"/>
              <a:chOff x="4793945" y="3036168"/>
              <a:chExt cx="1438184" cy="1669001"/>
            </a:xfrm>
          </p:grpSpPr>
          <p:sp>
            <p:nvSpPr>
              <p:cNvPr id="2" name="Right Brace 1">
                <a:extLst>
                  <a:ext uri="{FF2B5EF4-FFF2-40B4-BE49-F238E27FC236}">
                    <a16:creationId xmlns:a16="http://schemas.microsoft.com/office/drawing/2014/main" id="{CE750B51-34D2-4D94-8105-3282051681E4}"/>
                  </a:ext>
                </a:extLst>
              </p:cNvPr>
              <p:cNvSpPr/>
              <p:nvPr/>
            </p:nvSpPr>
            <p:spPr>
              <a:xfrm>
                <a:off x="4793945" y="3036168"/>
                <a:ext cx="308266" cy="1669001"/>
              </a:xfrm>
              <a:prstGeom prst="rightBrac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B6C76F7-091C-4B56-81B3-E1E72F0DABD3}"/>
                  </a:ext>
                </a:extLst>
              </p:cNvPr>
              <p:cNvSpPr txBox="1"/>
              <p:nvPr/>
            </p:nvSpPr>
            <p:spPr>
              <a:xfrm>
                <a:off x="5102211" y="3679208"/>
                <a:ext cx="1129918" cy="707886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/>
                  <a:t>100 times</a:t>
                </a:r>
              </a:p>
            </p:txBody>
          </p:sp>
        </p:grpSp>
      </p:grp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1CD9C48F-B5C6-436F-98FB-71151F26447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28DFAE1-3B63-4A14-9CF1-14211AFDA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</a:t>
            </a:fld>
            <a:endParaRPr lang="en-US"/>
          </a:p>
        </p:txBody>
      </p:sp>
      <p:sp>
        <p:nvSpPr>
          <p:cNvPr id="1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F4A7FAF-5581-40D3-8486-E6765C5F0F2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5.1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D505B-8AEF-425D-8719-9B5992B19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 Loop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Flowchart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A3224-2AF0-45F8-AF38-95157A152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4726433" cy="5130263"/>
          </a:xfrm>
        </p:spPr>
        <p:txBody>
          <a:bodyPr>
            <a:normAutofit/>
          </a:bodyPr>
          <a:lstStyle/>
          <a:p>
            <a:r>
              <a:rPr lang="en-US" dirty="0"/>
              <a:t>Flowchart for a generic for loop:</a:t>
            </a:r>
          </a:p>
          <a:p>
            <a:endParaRPr lang="en-US" dirty="0"/>
          </a:p>
          <a:p>
            <a:pPr marL="91440" indent="0">
              <a:buNone/>
            </a:pPr>
            <a:endParaRPr lang="en-US" sz="3600" dirty="0"/>
          </a:p>
          <a:p>
            <a:r>
              <a:rPr lang="en-US" dirty="0"/>
              <a:t>A </a:t>
            </a:r>
            <a:r>
              <a:rPr lang="en-US" dirty="0">
                <a:solidFill>
                  <a:srgbClr val="C00000"/>
                </a:solidFill>
              </a:rPr>
              <a:t>sequence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holds</a:t>
            </a:r>
            <a:r>
              <a:rPr lang="en-US" dirty="0"/>
              <a:t> multiple </a:t>
            </a:r>
            <a:r>
              <a:rPr lang="en-US" dirty="0">
                <a:solidFill>
                  <a:schemeClr val="accent2"/>
                </a:solidFill>
              </a:rPr>
              <a:t>items</a:t>
            </a:r>
            <a:r>
              <a:rPr lang="en-US" dirty="0"/>
              <a:t> of data, </a:t>
            </a:r>
            <a:r>
              <a:rPr lang="en-US" dirty="0">
                <a:solidFill>
                  <a:schemeClr val="accent2"/>
                </a:solidFill>
              </a:rPr>
              <a:t>stored one after the other</a:t>
            </a:r>
            <a:r>
              <a:rPr lang="en-US" dirty="0"/>
              <a:t>. </a:t>
            </a:r>
          </a:p>
          <a:p>
            <a:r>
              <a:rPr lang="en-US" dirty="0"/>
              <a:t>The variable </a:t>
            </a:r>
            <a:r>
              <a:rPr lang="en-US" dirty="0">
                <a:solidFill>
                  <a:srgbClr val="3333FF"/>
                </a:solidFill>
              </a:rPr>
              <a:t>var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takes on each successive value </a:t>
            </a:r>
            <a:r>
              <a:rPr lang="en-US" dirty="0"/>
              <a:t>in the </a:t>
            </a:r>
            <a:r>
              <a:rPr lang="en-US" dirty="0">
                <a:solidFill>
                  <a:schemeClr val="accent2"/>
                </a:solidFill>
              </a:rPr>
              <a:t>sequence</a:t>
            </a:r>
            <a:r>
              <a:rPr lang="en-US" dirty="0"/>
              <a:t>, the statements in the </a:t>
            </a:r>
            <a:r>
              <a:rPr lang="en-US" dirty="0">
                <a:solidFill>
                  <a:schemeClr val="accent2"/>
                </a:solidFill>
              </a:rPr>
              <a:t>body of the loop </a:t>
            </a:r>
            <a:r>
              <a:rPr lang="en-US" dirty="0"/>
              <a:t>are executed </a:t>
            </a:r>
            <a:r>
              <a:rPr lang="en-US" dirty="0">
                <a:solidFill>
                  <a:schemeClr val="accent2"/>
                </a:solidFill>
              </a:rPr>
              <a:t>once for each value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3A70C-78CE-4C1A-9DAD-718DF0AE0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01920" y="1441107"/>
            <a:ext cx="3688080" cy="50292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CA9CE6-7C4F-4F15-8F05-644E14315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040" y="2023812"/>
            <a:ext cx="4425698" cy="10292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 </a:t>
            </a: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sequence: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Loop body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7ABE0F9C-AF04-4F44-B5FA-8126846F88F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A6DE0D-EE4E-460F-9096-031CD88D3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70</a:t>
            </a:fld>
            <a:endParaRPr lang="en-US"/>
          </a:p>
        </p:txBody>
      </p:sp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811C754-D8A6-4048-9509-02BD65F83D1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1789860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D505B-8AEF-425D-8719-9B5992B19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 Loop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A3224-2AF0-45F8-AF38-95157A152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4726433" cy="5130263"/>
          </a:xfrm>
        </p:spPr>
        <p:txBody>
          <a:bodyPr>
            <a:normAutofit/>
          </a:bodyPr>
          <a:lstStyle/>
          <a:p>
            <a:r>
              <a:rPr lang="en-US" dirty="0"/>
              <a:t>Example: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3A70C-78CE-4C1A-9DAD-718DF0AE01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01920" y="1442796"/>
            <a:ext cx="3688080" cy="50258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FCA9CE6-7C4F-4F15-8F05-644E14315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040" y="2023812"/>
            <a:ext cx="4425698" cy="10292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</a:t>
            </a: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 range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(i)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42356B17-6136-423F-9811-B3C70548ED4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325F5AE-EFDE-44A7-BE40-C80CF82087EA}"/>
              </a:ext>
            </a:extLst>
          </p:cNvPr>
          <p:cNvGrpSpPr/>
          <p:nvPr/>
        </p:nvGrpSpPr>
        <p:grpSpPr>
          <a:xfrm>
            <a:off x="146304" y="3635785"/>
            <a:ext cx="4726434" cy="1938992"/>
            <a:chOff x="4773387" y="4551328"/>
            <a:chExt cx="4726434" cy="193899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88C349-B35D-432B-BBCC-2F1659420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551328"/>
              <a:ext cx="4026649" cy="193899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C8B8BBF9-070B-4E1C-B224-C55ECAAF7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F240A39-9C1D-47EA-8C5B-F2F71812B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71</a:t>
            </a:fld>
            <a:endParaRPr lang="en-US"/>
          </a:p>
        </p:txBody>
      </p:sp>
      <p:sp>
        <p:nvSpPr>
          <p:cNvPr id="13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DCBECF55-504B-4A02-B963-CE14464A48F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253322563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82471"/>
                  <a:gd name="adj2" fmla="val -69890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“Start ...”</a:t>
                </a:r>
                <a:endParaRPr lang="en-US" altLang="en-US" sz="1800" dirty="0">
                  <a:solidFill>
                    <a:srgbClr val="0070C0"/>
                  </a:solidFill>
                  <a:highlight>
                    <a:srgbClr val="D9ECFF"/>
                  </a:highlight>
                  <a:latin typeface="+mn-lt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285503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972819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8C82F7C-B0EA-4B4B-B5A9-21042FC2183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6" action="ppaction://hlinksldjump"/>
              <a:extLst>
                <a:ext uri="{FF2B5EF4-FFF2-40B4-BE49-F238E27FC236}">
                  <a16:creationId xmlns:a16="http://schemas.microsoft.com/office/drawing/2014/main" id="{B63AE11B-2EDC-430C-85C6-952445EB3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8" action="ppaction://hlinksldjump"/>
              <a:extLst>
                <a:ext uri="{FF2B5EF4-FFF2-40B4-BE49-F238E27FC236}">
                  <a16:creationId xmlns:a16="http://schemas.microsoft.com/office/drawing/2014/main" id="{19A4EA7C-F5E4-46E1-892E-223E94721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378020-329A-4191-876F-3895E60C3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72</a:t>
            </a:fld>
            <a:endParaRPr lang="en-US" dirty="0"/>
          </a:p>
        </p:txBody>
      </p:sp>
      <p:sp>
        <p:nvSpPr>
          <p:cNvPr id="23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CA9F1311-88C1-4D9B-ABA3-2E9B4FA2A73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7E6E75-3DDA-4C3E-B68C-68E1AE803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88271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8392"/>
                  <a:gd name="adj2" fmla="val -22055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Loop 5 times.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FFFFCC"/>
                    </a:highlight>
                    <a:latin typeface="+mn-lt"/>
                  </a:rPr>
                  <a:t>Loop #1</a:t>
                </a:r>
                <a:endParaRPr lang="en-US" altLang="en-US" sz="1800" dirty="0">
                  <a:solidFill>
                    <a:srgbClr val="0070C0"/>
                  </a:solidFill>
                  <a:highlight>
                    <a:srgbClr val="FFFFCC"/>
                  </a:highlight>
                  <a:latin typeface="+mn-lt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1496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972819"/>
            <a:ext cx="5705685" cy="551364"/>
            <a:chOff x="4773387" y="5013122"/>
            <a:chExt cx="5705685" cy="55136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5088752"/>
              <a:ext cx="5005900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[ 0 , 1 , 2 , 3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482560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359D0DE-E4E7-4522-AF19-2B5738D5418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42B04D18-B6B4-4609-98AE-0FAC3FEC71F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8DED9444-2822-413B-82C8-38220AE1C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3015EF-2DBB-4FE4-8714-BD3C653EF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73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23C77C6-BD14-4092-83BB-961CFAE72C6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E06A30-57CD-4CDD-BDD4-70D83568D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12</a:t>
            </a:r>
          </a:p>
        </p:txBody>
      </p:sp>
    </p:spTree>
    <p:extLst>
      <p:ext uri="{BB962C8B-B14F-4D97-AF65-F5344CB8AC3E}">
        <p14:creationId xmlns:p14="http://schemas.microsoft.com/office/powerpoint/2010/main" val="353757319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8392"/>
                  <a:gd name="adj2" fmla="val 22481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en-US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“i = 0”</a:t>
                </a:r>
                <a:endParaRPr lang="en-US" altLang="en-US" sz="1800" dirty="0">
                  <a:solidFill>
                    <a:srgbClr val="0070C0"/>
                  </a:solidFill>
                  <a:highlight>
                    <a:srgbClr val="D9ECFF"/>
                  </a:highlight>
                  <a:latin typeface="+mn-lt"/>
                </a:endParaRP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4544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894561"/>
            <a:ext cx="5705685" cy="707886"/>
            <a:chOff x="4773387" y="4934864"/>
            <a:chExt cx="5705685" cy="7078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4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0</a:t>
              </a:r>
              <a:r>
                <a:rPr lang="en-US" altLang="en-US" sz="2000" b="1" dirty="0"/>
                <a:t> , 1 , 2 , 3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482560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0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607931A-684E-4F56-A448-0325C1C5F98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9BBD3BB2-6915-4144-862B-ABAF3BFB9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A37360AC-5AAF-4AC8-B7AD-1765997FE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E19DBA-C5F7-43C0-89F7-53CEF2C15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74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A3FE4C5F-6E1D-4BF7-820E-E9D399EA1D2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399305-B72C-4898-8F4F-4ACCCE9A4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12</a:t>
            </a:r>
          </a:p>
        </p:txBody>
      </p:sp>
    </p:spTree>
    <p:extLst>
      <p:ext uri="{BB962C8B-B14F-4D97-AF65-F5344CB8AC3E}">
        <p14:creationId xmlns:p14="http://schemas.microsoft.com/office/powerpoint/2010/main" val="321203131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7984"/>
                  <a:gd name="adj2" fmla="val -27003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FFFFCC"/>
                    </a:highlight>
                    <a:latin typeface="+mn-lt"/>
                  </a:rPr>
                  <a:t>Loop #2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15983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894561"/>
            <a:ext cx="5705685" cy="707886"/>
            <a:chOff x="4773387" y="4934864"/>
            <a:chExt cx="5705685" cy="70788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934864"/>
              <a:ext cx="5005900" cy="70788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1</a:t>
              </a:r>
              <a:r>
                <a:rPr lang="en-US" altLang="en-US" sz="2000" b="1" dirty="0"/>
                <a:t> , 2 , 3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514056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93B9A5D-B796-4D28-8788-5BEF1B8B9A4E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5ACE5858-D895-4E0B-85A7-8A0130400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A8EC3439-A776-4B03-8C33-E5F55F67F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6CDA57-F93F-4E76-8095-1159BC34E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75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2A23C9E3-2E55-419A-BB28-CB80C797907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9C557D-F0C1-4F93-A967-2AC605AD5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12</a:t>
            </a:r>
          </a:p>
        </p:txBody>
      </p:sp>
    </p:spTree>
    <p:extLst>
      <p:ext uri="{BB962C8B-B14F-4D97-AF65-F5344CB8AC3E}">
        <p14:creationId xmlns:p14="http://schemas.microsoft.com/office/powerpoint/2010/main" val="139334217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7984"/>
                  <a:gd name="adj2" fmla="val 24131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“i = 1”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4544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740673"/>
            <a:ext cx="5705685" cy="1015663"/>
            <a:chOff x="4773387" y="4780976"/>
            <a:chExt cx="5705685" cy="10156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80976"/>
              <a:ext cx="5005900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1</a:t>
              </a:r>
              <a:r>
                <a:rPr lang="en-US" altLang="en-US" sz="2000" b="1" dirty="0"/>
                <a:t> , 2 , 3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514056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1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5B6136C-5634-46D7-8204-965B65B05DA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3FDB2668-7E98-480F-A355-6905D93E4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36E5409C-1A50-4071-B641-B6BE0BB0573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A6CF0-40C1-440F-BBD2-59C482F98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FEDE797D-2664-4348-856C-D98069DD99D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003ACD-CAE6-4E0A-9097-2EF0ED15D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12</a:t>
            </a:r>
          </a:p>
        </p:txBody>
      </p:sp>
    </p:spTree>
    <p:extLst>
      <p:ext uri="{BB962C8B-B14F-4D97-AF65-F5344CB8AC3E}">
        <p14:creationId xmlns:p14="http://schemas.microsoft.com/office/powerpoint/2010/main" val="370555070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7984"/>
                  <a:gd name="adj2" fmla="val -27003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FFFFCC"/>
                    </a:highlight>
                    <a:latin typeface="+mn-lt"/>
                  </a:rPr>
                  <a:t>Loop #3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15983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740673"/>
            <a:ext cx="5705685" cy="1015663"/>
            <a:chOff x="4773387" y="4780976"/>
            <a:chExt cx="5705685" cy="1015663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80976"/>
              <a:ext cx="5005900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2</a:t>
              </a:r>
              <a:r>
                <a:rPr lang="en-US" altLang="en-US" sz="2000" b="1" dirty="0"/>
                <a:t> , 3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544536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C1ACC9A-5C49-4423-88FE-2CFA0E8E408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B51C390D-1451-4700-8A0E-08B48CDA3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6FB9516F-56D5-4851-A404-12CE20BFB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6E2F77-06CB-43F7-B0E5-86D134C6C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77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8A9E54B2-6E25-451F-931C-2BE5821B2D2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6C8203-E4E2-4D60-B00B-E46E6E9C2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12</a:t>
            </a:r>
          </a:p>
        </p:txBody>
      </p:sp>
    </p:spTree>
    <p:extLst>
      <p:ext uri="{BB962C8B-B14F-4D97-AF65-F5344CB8AC3E}">
        <p14:creationId xmlns:p14="http://schemas.microsoft.com/office/powerpoint/2010/main" val="426637030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80840"/>
                  <a:gd name="adj2" fmla="val 25780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“i = 2”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4544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586785"/>
            <a:ext cx="5705685" cy="1323439"/>
            <a:chOff x="4773387" y="4627088"/>
            <a:chExt cx="5705685" cy="132343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27088"/>
              <a:ext cx="5005900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2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8F53BDC-84C1-4AD9-8B9A-F6FE695738F9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1F720910-1C94-4CC6-9D28-DCF60D931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2</a:t>
              </a:r>
              <a:r>
                <a:rPr lang="en-US" altLang="en-US" sz="2000" b="1" dirty="0"/>
                <a:t> , 3 , 4 ] 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57378876-99FA-4D9A-A4BB-46CC8C716A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393B887-8100-44A6-8976-7B40EFEDCF77}"/>
              </a:ext>
            </a:extLst>
          </p:cNvPr>
          <p:cNvCxnSpPr/>
          <p:nvPr/>
        </p:nvCxnSpPr>
        <p:spPr>
          <a:xfrm flipV="1">
            <a:off x="544536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5E6D597-B64C-4F10-BAAF-B57BE6A6DD1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0" name="Picture 29">
              <a:hlinkClick r:id="rId6" action="ppaction://hlinksldjump"/>
              <a:extLst>
                <a:ext uri="{FF2B5EF4-FFF2-40B4-BE49-F238E27FC236}">
                  <a16:creationId xmlns:a16="http://schemas.microsoft.com/office/drawing/2014/main" id="{7628DF49-2540-424E-875C-7E837D6B8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1" name="Picture 30">
              <a:hlinkClick r:id="rId8" action="ppaction://hlinksldjump"/>
              <a:extLst>
                <a:ext uri="{FF2B5EF4-FFF2-40B4-BE49-F238E27FC236}">
                  <a16:creationId xmlns:a16="http://schemas.microsoft.com/office/drawing/2014/main" id="{F2812C33-0BC2-4515-827E-43F56D09F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F919D0-61E7-45F7-B95D-6C41843A1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78</a:t>
            </a:fld>
            <a:endParaRPr lang="en-US" dirty="0"/>
          </a:p>
        </p:txBody>
      </p:sp>
      <p:sp>
        <p:nvSpPr>
          <p:cNvPr id="32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581DFA6D-FEEF-4DD5-AC5B-D227949DC8F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2217CA-5F18-445F-9723-2416BA37E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12</a:t>
            </a:r>
          </a:p>
        </p:txBody>
      </p:sp>
    </p:spTree>
    <p:extLst>
      <p:ext uri="{BB962C8B-B14F-4D97-AF65-F5344CB8AC3E}">
        <p14:creationId xmlns:p14="http://schemas.microsoft.com/office/powerpoint/2010/main" val="239265807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7984"/>
                  <a:gd name="adj2" fmla="val -27003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FFFFCC"/>
                    </a:highlight>
                    <a:latin typeface="+mn-lt"/>
                  </a:rPr>
                  <a:t>Loop #4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15983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586785"/>
            <a:ext cx="5705685" cy="1323439"/>
            <a:chOff x="4773387" y="4627088"/>
            <a:chExt cx="5705685" cy="132343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627088"/>
              <a:ext cx="5005900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 </a:t>
              </a:r>
              <a:r>
                <a:rPr lang="en-US" altLang="en-US" sz="2000" b="1" dirty="0"/>
                <a:t>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3</a:t>
              </a:r>
              <a:r>
                <a:rPr lang="en-US" altLang="en-US" sz="2000" b="1" dirty="0"/>
                <a:t> , 4 ]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576032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17C284E-7798-4C7C-BF87-C362F25826D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2ABD99B6-9201-4180-BE74-987A7BE5A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6D119537-A8B8-4B7A-8012-BBBC61C8D3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80CFF4-773C-46DB-A122-B5ACA79B1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79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125CDAEF-7E94-4B7D-9BE2-E0311793545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1DB2B-EFA2-4C84-BA60-4566BBA9F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8 of 12</a:t>
            </a:r>
          </a:p>
        </p:txBody>
      </p:sp>
    </p:spTree>
    <p:extLst>
      <p:ext uri="{BB962C8B-B14F-4D97-AF65-F5344CB8AC3E}">
        <p14:creationId xmlns:p14="http://schemas.microsoft.com/office/powerpoint/2010/main" val="1660540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C12DF-8F50-463F-BD0C-F041C90D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3FEE98-D211-40C4-92FF-10801C0B3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Solution:</a:t>
            </a:r>
          </a:p>
          <a:p>
            <a:pPr lvl="1"/>
            <a:r>
              <a:rPr lang="en-US" dirty="0"/>
              <a:t>Python provides a </a:t>
            </a:r>
            <a:r>
              <a:rPr lang="en-US" dirty="0">
                <a:solidFill>
                  <a:schemeClr val="accent2"/>
                </a:solidFill>
              </a:rPr>
              <a:t>powerful construct </a:t>
            </a:r>
            <a:r>
              <a:rPr lang="en-US" dirty="0"/>
              <a:t>called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 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controls</a:t>
            </a:r>
            <a:r>
              <a:rPr lang="en-US" dirty="0"/>
              <a:t> how many </a:t>
            </a:r>
            <a:r>
              <a:rPr lang="en-US" dirty="0">
                <a:solidFill>
                  <a:schemeClr val="accent2"/>
                </a:solidFill>
              </a:rPr>
              <a:t>times</a:t>
            </a:r>
            <a:r>
              <a:rPr lang="en-US" dirty="0"/>
              <a:t> an </a:t>
            </a:r>
            <a:r>
              <a:rPr lang="en-US" dirty="0">
                <a:solidFill>
                  <a:schemeClr val="accent2"/>
                </a:solidFill>
              </a:rPr>
              <a:t>operation</a:t>
            </a:r>
            <a:r>
              <a:rPr lang="en-US" dirty="0"/>
              <a:t> (</a:t>
            </a:r>
            <a:r>
              <a:rPr lang="en-US" dirty="0">
                <a:solidFill>
                  <a:schemeClr val="accent2"/>
                </a:solidFill>
              </a:rPr>
              <a:t>or</a:t>
            </a:r>
            <a:r>
              <a:rPr lang="en-US" dirty="0"/>
              <a:t> a sequence of </a:t>
            </a:r>
            <a:r>
              <a:rPr lang="en-US" dirty="0">
                <a:solidFill>
                  <a:schemeClr val="accent2"/>
                </a:solidFill>
              </a:rPr>
              <a:t>operations</a:t>
            </a:r>
            <a:r>
              <a:rPr lang="en-US" dirty="0"/>
              <a:t>) is </a:t>
            </a:r>
            <a:r>
              <a:rPr lang="en-US" dirty="0">
                <a:solidFill>
                  <a:schemeClr val="accent2"/>
                </a:solidFill>
              </a:rPr>
              <a:t>performed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By </a:t>
            </a:r>
            <a:r>
              <a:rPr lang="en-US" dirty="0">
                <a:solidFill>
                  <a:schemeClr val="accent2"/>
                </a:solidFill>
              </a:rPr>
              <a:t>using a loop statement</a:t>
            </a:r>
            <a:r>
              <a:rPr lang="en-US" dirty="0"/>
              <a:t>, you </a:t>
            </a:r>
            <a:r>
              <a:rPr lang="en-US" dirty="0">
                <a:solidFill>
                  <a:schemeClr val="accent2"/>
                </a:solidFill>
              </a:rPr>
              <a:t>don’t have </a:t>
            </a:r>
            <a:r>
              <a:rPr lang="en-US" dirty="0"/>
              <a:t>to </a:t>
            </a:r>
            <a:r>
              <a:rPr lang="en-US" dirty="0">
                <a:solidFill>
                  <a:schemeClr val="accent2"/>
                </a:solidFill>
              </a:rPr>
              <a:t>code</a:t>
            </a:r>
            <a:r>
              <a:rPr lang="en-US" dirty="0"/>
              <a:t> the print statement a </a:t>
            </a:r>
            <a:r>
              <a:rPr lang="en-US" dirty="0">
                <a:solidFill>
                  <a:schemeClr val="accent2"/>
                </a:solidFill>
              </a:rPr>
              <a:t>hundred times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You simply </a:t>
            </a:r>
            <a:r>
              <a:rPr lang="en-US" dirty="0">
                <a:solidFill>
                  <a:schemeClr val="accent2"/>
                </a:solidFill>
              </a:rPr>
              <a:t>tell the computer </a:t>
            </a:r>
            <a:r>
              <a:rPr lang="en-US" dirty="0"/>
              <a:t>to display a string that </a:t>
            </a:r>
            <a:r>
              <a:rPr lang="en-US" dirty="0">
                <a:solidFill>
                  <a:schemeClr val="accent2"/>
                </a:solidFill>
              </a:rPr>
              <a:t>number of times</a:t>
            </a:r>
            <a:r>
              <a:rPr lang="en-US" dirty="0"/>
              <a:t>. 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highlight>
                  <a:srgbClr val="F3FFEF"/>
                </a:highlight>
              </a:rPr>
              <a:t>loop statement</a:t>
            </a:r>
            <a:r>
              <a:rPr lang="en-US" dirty="0"/>
              <a:t> can be written as follows:</a:t>
            </a:r>
            <a:endParaRPr lang="en-US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E66DEC-7FAA-4E8C-9DC3-47AA50DAA0CC}"/>
              </a:ext>
            </a:extLst>
          </p:cNvPr>
          <p:cNvGrpSpPr/>
          <p:nvPr/>
        </p:nvGrpSpPr>
        <p:grpSpPr>
          <a:xfrm>
            <a:off x="146304" y="4975826"/>
            <a:ext cx="8851392" cy="1200330"/>
            <a:chOff x="1099832" y="5202236"/>
            <a:chExt cx="7771456" cy="12003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BE0DB3-F382-48CB-944D-CC83F0254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274" y="5202237"/>
              <a:ext cx="7384014" cy="12003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b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"Programming is fun!"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= count +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0E118A-0DF2-49E4-B4D2-088EB7B04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832" y="5202236"/>
              <a:ext cx="387441" cy="12003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13" name="Right Brace 12">
            <a:extLst>
              <a:ext uri="{FF2B5EF4-FFF2-40B4-BE49-F238E27FC236}">
                <a16:creationId xmlns:a16="http://schemas.microsoft.com/office/drawing/2014/main" id="{B09556E7-2D6A-4612-B36D-D8E4976454D7}"/>
              </a:ext>
            </a:extLst>
          </p:cNvPr>
          <p:cNvSpPr/>
          <p:nvPr/>
        </p:nvSpPr>
        <p:spPr>
          <a:xfrm>
            <a:off x="5230491" y="5403794"/>
            <a:ext cx="308266" cy="66958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C9BE2F-B612-4556-8692-D67DCA2125A7}"/>
              </a:ext>
            </a:extLst>
          </p:cNvPr>
          <p:cNvSpPr txBox="1"/>
          <p:nvPr/>
        </p:nvSpPr>
        <p:spPr>
          <a:xfrm>
            <a:off x="5661076" y="5538529"/>
            <a:ext cx="2301527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loop statement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CFA366-0A5C-4C18-8041-8D431355B191}"/>
              </a:ext>
            </a:extLst>
          </p:cNvPr>
          <p:cNvSpPr/>
          <p:nvPr/>
        </p:nvSpPr>
        <p:spPr>
          <a:xfrm>
            <a:off x="587585" y="5301017"/>
            <a:ext cx="4543708" cy="87513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5B486E94-E242-4B50-96A1-50C15C3DD1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09822-6E0A-4E0C-95BB-828BE8A32B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</a:t>
            </a:fld>
            <a:endParaRPr lang="en-US"/>
          </a:p>
        </p:txBody>
      </p:sp>
      <p:sp>
        <p:nvSpPr>
          <p:cNvPr id="1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262D17FA-6D6E-4157-A4E0-74DBEF67B9C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0027F8A-2D0B-4449-9785-443E41ADDE85}"/>
              </a:ext>
            </a:extLst>
          </p:cNvPr>
          <p:cNvGrpSpPr/>
          <p:nvPr/>
        </p:nvGrpSpPr>
        <p:grpSpPr>
          <a:xfrm>
            <a:off x="8167059" y="4975826"/>
            <a:ext cx="830638" cy="386966"/>
            <a:chOff x="8133802" y="1326921"/>
            <a:chExt cx="830638" cy="3869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1B2CCDB-EF1B-4578-8787-51BBD4F28A89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0" name="TextBox 19">
              <a:hlinkClick r:id="rId6"/>
              <a:extLst>
                <a:ext uri="{FF2B5EF4-FFF2-40B4-BE49-F238E27FC236}">
                  <a16:creationId xmlns:a16="http://schemas.microsoft.com/office/drawing/2014/main" id="{7A44EE4D-AF88-4290-976D-E05C89CB613A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B4C2746B-E370-4B93-BF78-CC2971C8A4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0382010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9208"/>
                  <a:gd name="adj2" fmla="val 20832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“i = 3”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4544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432897"/>
            <a:ext cx="5705685" cy="1631216"/>
            <a:chOff x="4773387" y="4473200"/>
            <a:chExt cx="5705685" cy="16312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473200"/>
              <a:ext cx="5005900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3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3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4075CA8-7840-4A2D-9139-5B47D8F79EFB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30" name="Rectangle 8">
              <a:extLst>
                <a:ext uri="{FF2B5EF4-FFF2-40B4-BE49-F238E27FC236}">
                  <a16:creationId xmlns:a16="http://schemas.microsoft.com/office/drawing/2014/main" id="{892521EE-7B80-4197-96B4-939A25104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 </a:t>
              </a:r>
              <a:r>
                <a:rPr lang="en-US" altLang="en-US" sz="2000" b="1" dirty="0"/>
                <a:t>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3</a:t>
              </a:r>
              <a:r>
                <a:rPr lang="en-US" altLang="en-US" sz="2000" b="1" dirty="0"/>
                <a:t> , 4 ] </a:t>
              </a:r>
            </a:p>
          </p:txBody>
        </p:sp>
        <p:sp>
          <p:nvSpPr>
            <p:cNvPr id="31" name="Text Box 9">
              <a:extLst>
                <a:ext uri="{FF2B5EF4-FFF2-40B4-BE49-F238E27FC236}">
                  <a16:creationId xmlns:a16="http://schemas.microsoft.com/office/drawing/2014/main" id="{15500C6F-6B07-4777-9951-E5D8D4779D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F211A2D-AEC6-44A9-976B-E50A6E150D4E}"/>
              </a:ext>
            </a:extLst>
          </p:cNvPr>
          <p:cNvCxnSpPr/>
          <p:nvPr/>
        </p:nvCxnSpPr>
        <p:spPr>
          <a:xfrm flipV="1">
            <a:off x="576032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F071231-AEBB-46E9-8F5A-F17C71517E0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82BCC99A-5E2D-4BF4-9374-D5E6F0CD5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59513E04-8C42-4429-AA6E-2FA3C1D938F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9A54A2-535A-4CD8-888A-499096EAC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80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72E4B9A4-408E-4B15-990B-2BAA28147E5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A88AE-96A0-4586-A297-7BC4B9C45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9 of 12</a:t>
            </a:r>
          </a:p>
        </p:txBody>
      </p:sp>
    </p:spTree>
    <p:extLst>
      <p:ext uri="{BB962C8B-B14F-4D97-AF65-F5344CB8AC3E}">
        <p14:creationId xmlns:p14="http://schemas.microsoft.com/office/powerpoint/2010/main" val="386670586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77984"/>
                  <a:gd name="adj2" fmla="val -27003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FFFFCC"/>
                    </a:highlight>
                    <a:latin typeface="+mn-lt"/>
                  </a:rPr>
                  <a:t>Loop #5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15983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432897"/>
            <a:ext cx="5705685" cy="1631216"/>
            <a:chOff x="4773387" y="4473200"/>
            <a:chExt cx="5705685" cy="163121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473200"/>
              <a:ext cx="5005900" cy="1631216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3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B582D3-6715-4A8B-B3D7-F8C4236608AD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2C82E02-6107-45FF-BEE0-867CC4D4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 </a:t>
              </a:r>
              <a:r>
                <a:rPr lang="en-US" altLang="en-US" sz="2000" b="1" dirty="0"/>
                <a:t>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4</a:t>
              </a:r>
              <a:r>
                <a:rPr lang="en-US" altLang="en-US" sz="2000" b="1" dirty="0"/>
                <a:t> 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F2E08C81-7075-4B05-95C8-0F27A6DF86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5C7BE5F-884E-45DB-9D57-CBE29BC75152}"/>
              </a:ext>
            </a:extLst>
          </p:cNvPr>
          <p:cNvCxnSpPr/>
          <p:nvPr/>
        </p:nvCxnSpPr>
        <p:spPr>
          <a:xfrm flipV="1">
            <a:off x="606512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9016F76-42E5-434C-843D-73018D00205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2A98ACF8-D3D0-4E65-98CD-28FA870BA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EC4FA9DD-E6C9-4482-9018-06D98D9E14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44D5CE-0117-4CE9-859C-2DE1947B7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81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4AB9AFB7-9C7C-46A4-BD17-29D2730A845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EB10EA-1102-4EDF-BF1D-7ED39AD19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10 of 12</a:t>
            </a:r>
          </a:p>
        </p:txBody>
      </p:sp>
    </p:spTree>
    <p:extLst>
      <p:ext uri="{BB962C8B-B14F-4D97-AF65-F5344CB8AC3E}">
        <p14:creationId xmlns:p14="http://schemas.microsoft.com/office/powerpoint/2010/main" val="339627022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82063"/>
                  <a:gd name="adj2" fmla="val 22482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“i = 4”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4544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279009"/>
            <a:ext cx="5705685" cy="1938992"/>
            <a:chOff x="4773387" y="4319312"/>
            <a:chExt cx="5705685" cy="1938992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319312"/>
              <a:ext cx="5005900" cy="193899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4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D11665-FA24-49A7-9A9A-5DBA1BF0367E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4237731B-39DC-4B1A-B642-6B4FC265A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4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B405C67-871A-40C9-A6B4-AA9709A6DD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053951-CF48-4EB4-839E-DB8E85242712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26" name="Rectangle 8">
              <a:extLst>
                <a:ext uri="{FF2B5EF4-FFF2-40B4-BE49-F238E27FC236}">
                  <a16:creationId xmlns:a16="http://schemas.microsoft.com/office/drawing/2014/main" id="{FD5B5DE8-DC2C-4AE0-B3FD-0FFA2D635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 </a:t>
              </a:r>
              <a:r>
                <a:rPr lang="en-US" altLang="en-US" sz="2000" b="1" dirty="0"/>
                <a:t>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rgbClr val="3333FF"/>
                  </a:solidFill>
                </a:rPr>
                <a:t>4</a:t>
              </a:r>
              <a:r>
                <a:rPr lang="en-US" altLang="en-US" sz="2000" b="1" dirty="0"/>
                <a:t> ] </a:t>
              </a:r>
            </a:p>
          </p:txBody>
        </p:sp>
        <p:sp>
          <p:nvSpPr>
            <p:cNvPr id="27" name="Text Box 9">
              <a:extLst>
                <a:ext uri="{FF2B5EF4-FFF2-40B4-BE49-F238E27FC236}">
                  <a16:creationId xmlns:a16="http://schemas.microsoft.com/office/drawing/2014/main" id="{2502C250-7B83-4DC3-BAE4-9A13DB54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A0080A-3DFA-4764-8E10-06A40FBF2C73}"/>
              </a:ext>
            </a:extLst>
          </p:cNvPr>
          <p:cNvCxnSpPr/>
          <p:nvPr/>
        </p:nvCxnSpPr>
        <p:spPr>
          <a:xfrm flipV="1">
            <a:off x="6065125" y="1615736"/>
            <a:ext cx="0" cy="301841"/>
          </a:xfrm>
          <a:prstGeom prst="straightConnector1">
            <a:avLst/>
          </a:prstGeom>
          <a:ln w="38100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CD81FAC-88FA-421F-81EA-C00CA1BBC90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0" name="Picture 29">
              <a:hlinkClick r:id="rId6" action="ppaction://hlinksldjump"/>
              <a:extLst>
                <a:ext uri="{FF2B5EF4-FFF2-40B4-BE49-F238E27FC236}">
                  <a16:creationId xmlns:a16="http://schemas.microsoft.com/office/drawing/2014/main" id="{2C3631DA-2791-45C3-888D-DAEBA5AE64A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1" name="Picture 30">
              <a:hlinkClick r:id="rId8" action="ppaction://hlinksldjump"/>
              <a:extLst>
                <a:ext uri="{FF2B5EF4-FFF2-40B4-BE49-F238E27FC236}">
                  <a16:creationId xmlns:a16="http://schemas.microsoft.com/office/drawing/2014/main" id="{DDD215A7-1551-4BD7-A4C8-C91F9F330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21AA9D3-32CD-496A-9DCC-D703C006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82</a:t>
            </a:fld>
            <a:endParaRPr lang="en-US" dirty="0"/>
          </a:p>
        </p:txBody>
      </p:sp>
      <p:sp>
        <p:nvSpPr>
          <p:cNvPr id="32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BE0107AE-73F1-43C8-AA72-8FC4E6B35F4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F55E3-D1AC-4525-B95D-3AB8AD30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11 of 12</a:t>
            </a:r>
          </a:p>
        </p:txBody>
      </p:sp>
    </p:spTree>
    <p:extLst>
      <p:ext uri="{BB962C8B-B14F-4D97-AF65-F5344CB8AC3E}">
        <p14:creationId xmlns:p14="http://schemas.microsoft.com/office/powerpoint/2010/main" val="423265987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5AC30-9863-453F-B224-9E3D47EA7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for Loop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8641AE6A-93F7-46FD-ACF0-C8482C6E6E8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56424690-5A6B-4F06-90F1-7E4C6F722A2F}"/>
              </a:ext>
            </a:extLst>
          </p:cNvPr>
          <p:cNvGrpSpPr/>
          <p:nvPr/>
        </p:nvGrpSpPr>
        <p:grpSpPr>
          <a:xfrm>
            <a:off x="242627" y="2497752"/>
            <a:ext cx="8666677" cy="1413353"/>
            <a:chOff x="242627" y="2786933"/>
            <a:chExt cx="8666677" cy="1413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497DDB0-8E46-4C8A-9F1E-78CA955E4D8B}"/>
                </a:ext>
              </a:extLst>
            </p:cNvPr>
            <p:cNvGrpSpPr/>
            <p:nvPr/>
          </p:nvGrpSpPr>
          <p:grpSpPr>
            <a:xfrm>
              <a:off x="242627" y="2786933"/>
              <a:ext cx="8666677" cy="1413353"/>
              <a:chOff x="242627" y="1712279"/>
              <a:chExt cx="8666677" cy="141335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BCAE5D58-93A7-43D6-A0EF-617D93C7D0EF}"/>
                  </a:ext>
                </a:extLst>
              </p:cNvPr>
              <p:cNvGrpSpPr/>
              <p:nvPr/>
            </p:nvGrpSpPr>
            <p:grpSpPr>
              <a:xfrm>
                <a:off x="242627" y="1712279"/>
                <a:ext cx="5705685" cy="1413353"/>
                <a:chOff x="150828" y="1612249"/>
                <a:chExt cx="4950789" cy="955521"/>
              </a:xfrm>
            </p:grpSpPr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D9FC208-A8B6-49EF-A5CB-640C12CEA5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744" y="1612249"/>
                  <a:ext cx="4457873" cy="95552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"Start ..."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</a:t>
                  </a:r>
                  <a:r>
                    <a:rPr lang="en-US" altLang="en-US" sz="20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"i ="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, i)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</a:t>
                  </a:r>
                  <a:r>
                    <a:rPr lang="en-US" altLang="en-US" sz="2000" dirty="0">
                      <a:solidFill>
                        <a:srgbClr val="008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"... End"</a:t>
                  </a:r>
                  <a:r>
                    <a:rPr lang="en-US" altLang="en-US" sz="20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)</a:t>
                  </a:r>
                  <a:endParaRPr lang="en-US" altLang="en-US" sz="20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649F543D-5540-4EFC-A7A5-D5589665C3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0828" y="1612249"/>
                  <a:ext cx="492917" cy="95552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2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4</a:t>
                  </a:r>
                </a:p>
              </p:txBody>
            </p:sp>
          </p:grpSp>
          <p:sp>
            <p:nvSpPr>
              <p:cNvPr id="11" name="AutoShape 5">
                <a:extLst>
                  <a:ext uri="{FF2B5EF4-FFF2-40B4-BE49-F238E27FC236}">
                    <a16:creationId xmlns:a16="http://schemas.microsoft.com/office/drawing/2014/main" id="{CAC58712-F840-462D-9A4D-E0293AFDC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8516" y="2106584"/>
                <a:ext cx="2490788" cy="615950"/>
              </a:xfrm>
              <a:prstGeom prst="wedgeRoundRectCallout">
                <a:avLst>
                  <a:gd name="adj1" fmla="val -83695"/>
                  <a:gd name="adj2" fmla="val 71966"/>
                  <a:gd name="adj3" fmla="val 16667"/>
                </a:avLst>
              </a:prstGeom>
              <a:ln>
                <a:solidFill>
                  <a:schemeClr val="accent2"/>
                </a:solidFill>
                <a:headEnd type="none" w="sm" len="sm"/>
                <a:tailEnd type="none" w="sm" len="sm"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spcBef>
                    <a:spcPct val="20000"/>
                  </a:spcBef>
                  <a:buClr>
                    <a:schemeClr val="tx2"/>
                  </a:buClr>
                  <a:buSzPct val="75000"/>
                  <a:buFont typeface="Monotype Sorts" pitchFamily="2" charset="2"/>
                  <a:buChar char="F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65000"/>
                  <a:buFont typeface="Monotype Sorts" pitchFamily="2" charset="2"/>
                  <a:buChar char="u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tx1"/>
                  </a:buClr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</a:rPr>
                  <a:t>Print </a:t>
                </a:r>
                <a:r>
                  <a:rPr lang="nl-NL" altLang="en-US" sz="1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highlight>
                      <a:srgbClr val="D9ECFF"/>
                    </a:highlight>
                    <a:latin typeface="+mn-lt"/>
                  </a:rPr>
                  <a:t>“... End”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EC6AF3-B819-4D61-B99E-62B9D32F0D59}"/>
                </a:ext>
              </a:extLst>
            </p:cNvPr>
            <p:cNvSpPr/>
            <p:nvPr/>
          </p:nvSpPr>
          <p:spPr>
            <a:xfrm>
              <a:off x="249936" y="3759277"/>
              <a:ext cx="5573711" cy="351601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0B599E-D743-48EB-B330-FA719369849E}"/>
              </a:ext>
            </a:extLst>
          </p:cNvPr>
          <p:cNvGrpSpPr/>
          <p:nvPr/>
        </p:nvGrpSpPr>
        <p:grpSpPr>
          <a:xfrm>
            <a:off x="249936" y="4125121"/>
            <a:ext cx="5705685" cy="2246769"/>
            <a:chOff x="4773387" y="4165424"/>
            <a:chExt cx="5705685" cy="224676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DA1FBA-FD55-4F70-B1D3-0F911EE5E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165424"/>
              <a:ext cx="5005900" cy="224676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 ...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i =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... End</a:t>
              </a:r>
            </a:p>
          </p:txBody>
        </p:sp>
        <p:pic>
          <p:nvPicPr>
            <p:cNvPr id="20" name="Picture 19" descr="A flat screen monitor&#10;&#10;Description automatically generated">
              <a:extLst>
                <a:ext uri="{FF2B5EF4-FFF2-40B4-BE49-F238E27FC236}">
                  <a16:creationId xmlns:a16="http://schemas.microsoft.com/office/drawing/2014/main" id="{DDED6E1E-7383-4B76-91CF-B8106F6C3D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49E7774-EEAD-4D97-AA6D-78DC0345FE60}"/>
              </a:ext>
            </a:extLst>
          </p:cNvPr>
          <p:cNvGrpSpPr/>
          <p:nvPr/>
        </p:nvGrpSpPr>
        <p:grpSpPr>
          <a:xfrm>
            <a:off x="2407313" y="1288007"/>
            <a:ext cx="4329374" cy="403600"/>
            <a:chOff x="2373267" y="1216983"/>
            <a:chExt cx="4329374" cy="403600"/>
          </a:xfrm>
        </p:grpSpPr>
        <p:sp>
          <p:nvSpPr>
            <p:cNvPr id="17" name="Rectangle 8">
              <a:extLst>
                <a:ext uri="{FF2B5EF4-FFF2-40B4-BE49-F238E27FC236}">
                  <a16:creationId xmlns:a16="http://schemas.microsoft.com/office/drawing/2014/main" id="{21A16ADC-C361-44DA-AD0B-A98E9F60E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4" y="1216983"/>
              <a:ext cx="2530137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/>
                <a:t>[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1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 </a:t>
              </a:r>
              <a:r>
                <a:rPr lang="en-US" altLang="en-US" sz="2000" b="1" dirty="0"/>
                <a:t>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3</a:t>
              </a:r>
              <a:r>
                <a:rPr lang="en-US" altLang="en-US" sz="2000" b="1" dirty="0"/>
                <a:t> , </a:t>
              </a:r>
              <a:r>
                <a:rPr lang="en-US" altLang="en-US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 </a:t>
              </a:r>
              <a:r>
                <a:rPr lang="en-US" altLang="en-US" sz="2000" b="1" dirty="0"/>
                <a:t>] </a:t>
              </a: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96CCE5D9-D0A6-4D28-886E-418D48409E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3267" y="1220473"/>
              <a:ext cx="1799237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2000" dirty="0"/>
                <a:t>Range (0, 5) →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B8D648D-2DA8-49E6-873C-22A76F5C888D}"/>
              </a:ext>
            </a:extLst>
          </p:cNvPr>
          <p:cNvGrpSpPr/>
          <p:nvPr/>
        </p:nvGrpSpPr>
        <p:grpSpPr>
          <a:xfrm>
            <a:off x="242627" y="1833199"/>
            <a:ext cx="1539237" cy="403600"/>
            <a:chOff x="3537603" y="1216983"/>
            <a:chExt cx="1539237" cy="403600"/>
          </a:xfrm>
        </p:grpSpPr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8FE712CB-72D5-4F9F-B46E-FD8289848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2505" y="1216983"/>
              <a:ext cx="904335" cy="40011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2000" b="1" dirty="0">
                  <a:solidFill>
                    <a:srgbClr val="3333FF"/>
                  </a:solidFill>
                </a:rPr>
                <a:t>4</a:t>
              </a:r>
            </a:p>
          </p:txBody>
        </p:sp>
        <p:sp>
          <p:nvSpPr>
            <p:cNvPr id="24" name="Text Box 9">
              <a:extLst>
                <a:ext uri="{FF2B5EF4-FFF2-40B4-BE49-F238E27FC236}">
                  <a16:creationId xmlns:a16="http://schemas.microsoft.com/office/drawing/2014/main" id="{38C603F6-03A2-4816-8BB1-D97523A57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603" y="1220473"/>
              <a:ext cx="634901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en-US" sz="2000" dirty="0"/>
                <a:t>i →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FF0A343-4637-4D94-92DE-9707CC96CFA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22933ADA-5D83-40A0-A348-DB81BD9CAB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9655B279-E61D-4DD3-91CA-6130E3A38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ABA82A-79FC-4013-ADFF-62D3212A0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pPr/>
              <a:t>83</a:t>
            </a:fld>
            <a:endParaRPr lang="en-US" dirty="0"/>
          </a:p>
        </p:txBody>
      </p:sp>
      <p:sp>
        <p:nvSpPr>
          <p:cNvPr id="28" name="Slide Number Placeholder 2">
            <a:hlinkClick r:id="rId9" action="ppaction://hlinksldjump"/>
            <a:extLst>
              <a:ext uri="{FF2B5EF4-FFF2-40B4-BE49-F238E27FC236}">
                <a16:creationId xmlns:a16="http://schemas.microsoft.com/office/drawing/2014/main" id="{4C684EB8-7B44-491D-B0AB-4ABF9E1FDC9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4E1B8-F822-4D28-ACCF-8314B187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12 of 12</a:t>
            </a:r>
          </a:p>
        </p:txBody>
      </p:sp>
    </p:spTree>
    <p:extLst>
      <p:ext uri="{BB962C8B-B14F-4D97-AF65-F5344CB8AC3E}">
        <p14:creationId xmlns:p14="http://schemas.microsoft.com/office/powerpoint/2010/main" val="251641211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BFE82-92A6-44DE-8F92-F6DD9311B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range Function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64BE05-BC39-4D4D-A260-C392C9987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range() </a:t>
            </a:r>
            <a:r>
              <a:rPr lang="en-US" dirty="0"/>
              <a:t>function returns a sequence of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 numbers, </a:t>
            </a:r>
            <a:r>
              <a:rPr lang="en-US" dirty="0">
                <a:solidFill>
                  <a:schemeClr val="accent2"/>
                </a:solidFill>
              </a:rPr>
              <a:t>starting from</a:t>
            </a:r>
            <a:r>
              <a:rPr lang="en-US" dirty="0"/>
              <a:t> </a:t>
            </a:r>
            <a:r>
              <a:rPr lang="en-US" b="1" dirty="0"/>
              <a:t>0</a:t>
            </a:r>
            <a:r>
              <a:rPr lang="en-US" dirty="0"/>
              <a:t> by </a:t>
            </a:r>
            <a:r>
              <a:rPr lang="en-US" dirty="0">
                <a:solidFill>
                  <a:schemeClr val="accent2"/>
                </a:solidFill>
              </a:rPr>
              <a:t>default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increments</a:t>
            </a:r>
            <a:r>
              <a:rPr lang="en-US" dirty="0"/>
              <a:t> by </a:t>
            </a:r>
            <a:r>
              <a:rPr lang="en-US" b="1" dirty="0"/>
              <a:t>1</a:t>
            </a:r>
            <a:r>
              <a:rPr lang="en-US" dirty="0"/>
              <a:t> (by </a:t>
            </a:r>
            <a:r>
              <a:rPr lang="en-US" dirty="0">
                <a:solidFill>
                  <a:schemeClr val="accent2"/>
                </a:solidFill>
              </a:rPr>
              <a:t>default</a:t>
            </a:r>
            <a:r>
              <a:rPr lang="en-US" dirty="0"/>
              <a:t>), and </a:t>
            </a:r>
            <a:r>
              <a:rPr lang="en-US" dirty="0">
                <a:solidFill>
                  <a:schemeClr val="accent2"/>
                </a:solidFill>
              </a:rPr>
              <a:t>ends</a:t>
            </a:r>
            <a:r>
              <a:rPr lang="en-US" dirty="0"/>
              <a:t> at a </a:t>
            </a:r>
            <a:r>
              <a:rPr lang="en-US" dirty="0">
                <a:solidFill>
                  <a:schemeClr val="accent2"/>
                </a:solidFill>
              </a:rPr>
              <a:t>specified number</a:t>
            </a:r>
            <a:r>
              <a:rPr lang="en-US" dirty="0"/>
              <a:t>.</a:t>
            </a:r>
          </a:p>
          <a:p>
            <a:r>
              <a:rPr lang="en-US" dirty="0"/>
              <a:t>Syntax:</a:t>
            </a:r>
          </a:p>
          <a:p>
            <a:pPr marL="91440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start</a:t>
            </a:r>
            <a:r>
              <a:rPr lang="en-US" dirty="0"/>
              <a:t>: an integer number specifying at which position to start. Default is 0.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stop</a:t>
            </a:r>
            <a:r>
              <a:rPr lang="en-US" dirty="0"/>
              <a:t>: an integer number specifying at which position to end.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step</a:t>
            </a:r>
            <a:r>
              <a:rPr lang="en-US" dirty="0"/>
              <a:t>: an integer number specifying the incrementation. Default is 1</a:t>
            </a:r>
          </a:p>
          <a:p>
            <a:r>
              <a:rPr lang="en-US" dirty="0"/>
              <a:t>It has </a:t>
            </a:r>
            <a:r>
              <a:rPr lang="en-US" dirty="0">
                <a:solidFill>
                  <a:schemeClr val="accent2"/>
                </a:solidFill>
              </a:rPr>
              <a:t>three versions</a:t>
            </a:r>
            <a:r>
              <a:rPr lang="en-US" dirty="0"/>
              <a:t>: 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>
                <a:solidFill>
                  <a:srgbClr val="7030A0"/>
                </a:solidFill>
              </a:rPr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03F34D-77B9-47B0-A3D0-E8354C196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2974848"/>
            <a:ext cx="8851392" cy="4114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range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start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stop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24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step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EDF7CBF0-4B35-4E13-BA67-56B270663D2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228F4A-197C-4B1F-A41E-0D53AE928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84</a:t>
            </a:fld>
            <a:endParaRPr lang="en-US"/>
          </a:p>
        </p:txBody>
      </p:sp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B776EF0-D7A3-48C7-9FA6-BE6AD501135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289524414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559EC8-1BE1-40DF-9A85-A4D062849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range(a, b)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88E5E4-202F-4ACA-951D-7BA68F682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function </a:t>
            </a:r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7030A0"/>
                </a:solidFill>
              </a:rPr>
              <a:t>) </a:t>
            </a:r>
            <a:r>
              <a:rPr lang="en-US" dirty="0">
                <a:solidFill>
                  <a:schemeClr val="accent2"/>
                </a:solidFill>
              </a:rPr>
              <a:t>returns</a:t>
            </a:r>
            <a:r>
              <a:rPr lang="en-US" dirty="0"/>
              <a:t> the </a:t>
            </a:r>
            <a:r>
              <a:rPr lang="en-US" dirty="0">
                <a:solidFill>
                  <a:schemeClr val="accent2"/>
                </a:solidFill>
              </a:rPr>
              <a:t>sequence of integers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a</a:t>
            </a:r>
            <a:r>
              <a:rPr lang="en-US" dirty="0">
                <a:highlight>
                  <a:srgbClr val="FFFFCC"/>
                </a:highlight>
              </a:rPr>
              <a:t>,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a</a:t>
            </a:r>
            <a:r>
              <a:rPr lang="en-US" dirty="0">
                <a:highlight>
                  <a:srgbClr val="FFFFCC"/>
                </a:highlight>
              </a:rPr>
              <a:t> + 1, ...,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b</a:t>
            </a:r>
            <a:r>
              <a:rPr lang="en-US" dirty="0">
                <a:highlight>
                  <a:srgbClr val="FFFFCC"/>
                </a:highlight>
              </a:rPr>
              <a:t> - 2, and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b</a:t>
            </a:r>
            <a:r>
              <a:rPr lang="en-US" dirty="0">
                <a:highlight>
                  <a:srgbClr val="FFFFCC"/>
                </a:highlight>
              </a:rPr>
              <a:t> - 1</a:t>
            </a:r>
            <a:r>
              <a:rPr lang="en-US" dirty="0"/>
              <a:t>. </a:t>
            </a:r>
          </a:p>
          <a:p>
            <a:r>
              <a:rPr lang="en-US" dirty="0"/>
              <a:t>For example: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F64454-F9CC-4961-B3C1-A992A85CBC81}"/>
              </a:ext>
            </a:extLst>
          </p:cNvPr>
          <p:cNvGrpSpPr/>
          <p:nvPr/>
        </p:nvGrpSpPr>
        <p:grpSpPr>
          <a:xfrm>
            <a:off x="146303" y="2859000"/>
            <a:ext cx="8851392" cy="651280"/>
            <a:chOff x="160238" y="3025439"/>
            <a:chExt cx="8851392" cy="27326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8E07DA-BD39-4667-99B6-59B67CD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"v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v)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5377E4-023D-4687-A2F2-EC836761B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1EF4B7-38F9-40FD-B684-663EF42A6D73}"/>
              </a:ext>
            </a:extLst>
          </p:cNvPr>
          <p:cNvGrpSpPr/>
          <p:nvPr/>
        </p:nvGrpSpPr>
        <p:grpSpPr>
          <a:xfrm>
            <a:off x="146303" y="3717385"/>
            <a:ext cx="8851391" cy="1323439"/>
            <a:chOff x="4773387" y="4627089"/>
            <a:chExt cx="8851391" cy="132343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A20FE1-CF9E-453F-862D-6723BAFAA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1" y="4627089"/>
              <a:ext cx="8151607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7</a:t>
              </a:r>
              <a:endPara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FD6C8A5F-9996-41B7-B877-5089AF176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85A5FD36-6271-415A-991F-5A2678D0509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622BF-F97B-4264-BD52-9AF8BF269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85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06B378B-5261-4E41-BE2D-E60F2B7FA7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413275570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559EC8-1BE1-40DF-9A85-A4D062849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range(a)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D88E5E4-202F-4ACA-951D-7BA68F682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function </a:t>
            </a:r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) </a:t>
            </a:r>
            <a:r>
              <a:rPr lang="en-US" dirty="0"/>
              <a:t>is the same as </a:t>
            </a:r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/>
              <a:t>0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)</a:t>
            </a:r>
            <a:r>
              <a:rPr lang="en-US" dirty="0"/>
              <a:t>.</a:t>
            </a:r>
            <a:r>
              <a:rPr lang="en-US" dirty="0">
                <a:solidFill>
                  <a:srgbClr val="7030A0"/>
                </a:solidFill>
              </a:rPr>
              <a:t> </a:t>
            </a:r>
          </a:p>
          <a:p>
            <a:r>
              <a:rPr lang="en-US" dirty="0"/>
              <a:t>For example: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F64454-F9CC-4961-B3C1-A992A85CBC81}"/>
              </a:ext>
            </a:extLst>
          </p:cNvPr>
          <p:cNvGrpSpPr/>
          <p:nvPr/>
        </p:nvGrpSpPr>
        <p:grpSpPr>
          <a:xfrm>
            <a:off x="146303" y="2477255"/>
            <a:ext cx="8851392" cy="651280"/>
            <a:chOff x="160238" y="3025439"/>
            <a:chExt cx="8851392" cy="27326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98E07DA-BD39-4667-99B6-59B67CDA4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"v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v)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B5377E4-023D-4687-A2F2-EC836761B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61EF4B7-38F9-40FD-B684-663EF42A6D73}"/>
              </a:ext>
            </a:extLst>
          </p:cNvPr>
          <p:cNvGrpSpPr/>
          <p:nvPr/>
        </p:nvGrpSpPr>
        <p:grpSpPr>
          <a:xfrm>
            <a:off x="146303" y="3329704"/>
            <a:ext cx="8851391" cy="1938992"/>
            <a:chOff x="4773387" y="4319313"/>
            <a:chExt cx="8851391" cy="19389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A20FE1-CF9E-453F-862D-6723BAFAA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1" y="4319313"/>
              <a:ext cx="8151607" cy="193899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5</a:t>
              </a:r>
              <a:endPara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FD6C8A5F-9996-41B7-B877-5089AF176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8BC18383-E7EF-43F9-8B29-B9D5A2928F7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65E308-57F0-410E-A79C-D44E42AD3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86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3BD98A5-03A2-454F-A22E-0A7076D86B5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280486222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F5F9-2AC0-4D8F-9C01-0AC59930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range(a, b, k)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A66D3-B4BB-4965-B1E8-0C9EBFB61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 is used as </a:t>
            </a:r>
            <a:r>
              <a:rPr lang="en-US" dirty="0">
                <a:solidFill>
                  <a:schemeClr val="accent2"/>
                </a:solidFill>
              </a:rPr>
              <a:t>step value </a:t>
            </a:r>
            <a:r>
              <a:rPr lang="en-US" dirty="0"/>
              <a:t>in </a:t>
            </a:r>
            <a:r>
              <a:rPr lang="en-US" dirty="0">
                <a:solidFill>
                  <a:srgbClr val="7030A0"/>
                </a:solidFill>
              </a:rPr>
              <a:t>range(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>
                <a:solidFill>
                  <a:srgbClr val="7030A0"/>
                </a:solidFill>
              </a:rPr>
              <a:t>,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>
                <a:solidFill>
                  <a:srgbClr val="7030A0"/>
                </a:solidFill>
              </a:rPr>
              <a:t>)</a:t>
            </a:r>
            <a:r>
              <a:rPr lang="en-US" dirty="0"/>
              <a:t>.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>
                <a:solidFill>
                  <a:schemeClr val="accent2"/>
                </a:solidFill>
              </a:rPr>
              <a:t>first number </a:t>
            </a:r>
            <a:r>
              <a:rPr lang="en-US" sz="2000" dirty="0"/>
              <a:t>in the sequence is </a:t>
            </a:r>
            <a:r>
              <a:rPr lang="en-US" sz="2000" dirty="0">
                <a:solidFill>
                  <a:srgbClr val="0070C0"/>
                </a:solidFill>
              </a:rPr>
              <a:t>a</a:t>
            </a:r>
            <a:r>
              <a:rPr lang="en-US" sz="2000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Each successive number in the sequence will </a:t>
            </a:r>
            <a:r>
              <a:rPr lang="en-US" sz="2000" dirty="0">
                <a:solidFill>
                  <a:schemeClr val="accent2"/>
                </a:solidFill>
              </a:rPr>
              <a:t>increase by</a:t>
            </a:r>
            <a:r>
              <a:rPr lang="en-US" sz="2000" dirty="0"/>
              <a:t> the </a:t>
            </a:r>
            <a:r>
              <a:rPr lang="en-US" sz="2000" dirty="0">
                <a:solidFill>
                  <a:schemeClr val="accent2"/>
                </a:solidFill>
              </a:rPr>
              <a:t>step</a:t>
            </a:r>
            <a:r>
              <a:rPr lang="en-US" sz="2000" dirty="0"/>
              <a:t> </a:t>
            </a:r>
            <a:r>
              <a:rPr lang="en-US" sz="2000" dirty="0">
                <a:solidFill>
                  <a:schemeClr val="accent2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k</a:t>
            </a:r>
            <a:r>
              <a:rPr lang="en-US" sz="2000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70C0"/>
                </a:solidFill>
              </a:rPr>
              <a:t>b</a:t>
            </a:r>
            <a:r>
              <a:rPr lang="en-US" sz="2000" dirty="0"/>
              <a:t> is the </a:t>
            </a:r>
            <a:r>
              <a:rPr lang="en-US" sz="2000" dirty="0">
                <a:solidFill>
                  <a:schemeClr val="accent2"/>
                </a:solidFill>
              </a:rPr>
              <a:t>limit</a:t>
            </a:r>
            <a:r>
              <a:rPr lang="en-US" sz="2000" dirty="0"/>
              <a:t>. 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sz="2000" dirty="0"/>
              <a:t>The </a:t>
            </a:r>
            <a:r>
              <a:rPr lang="en-US" sz="2000" dirty="0">
                <a:solidFill>
                  <a:schemeClr val="accent2"/>
                </a:solidFill>
              </a:rPr>
              <a:t>last number </a:t>
            </a:r>
            <a:r>
              <a:rPr lang="en-US" sz="2000" dirty="0"/>
              <a:t>in the </a:t>
            </a:r>
            <a:r>
              <a:rPr lang="en-US" sz="2000" dirty="0">
                <a:solidFill>
                  <a:schemeClr val="accent2"/>
                </a:solidFill>
              </a:rPr>
              <a:t>sequence</a:t>
            </a:r>
            <a:r>
              <a:rPr lang="en-US" sz="2000" dirty="0"/>
              <a:t> must </a:t>
            </a:r>
            <a:r>
              <a:rPr lang="en-US" sz="2000" dirty="0">
                <a:solidFill>
                  <a:schemeClr val="accent2"/>
                </a:solidFill>
              </a:rPr>
              <a:t>be less than </a:t>
            </a:r>
            <a:r>
              <a:rPr lang="en-US" sz="2000" dirty="0">
                <a:solidFill>
                  <a:srgbClr val="0070C0"/>
                </a:solidFill>
              </a:rPr>
              <a:t>b</a:t>
            </a:r>
            <a:r>
              <a:rPr lang="en-US" sz="2000" dirty="0"/>
              <a:t>.</a:t>
            </a:r>
            <a:endParaRPr lang="en-US" dirty="0"/>
          </a:p>
          <a:p>
            <a:pPr marL="342900" indent="-342900"/>
            <a:r>
              <a:rPr lang="en-US" dirty="0"/>
              <a:t>Example:</a:t>
            </a:r>
          </a:p>
          <a:p>
            <a:pPr marL="342900" indent="-342900"/>
            <a:endParaRPr lang="en-US" dirty="0"/>
          </a:p>
          <a:p>
            <a:pPr marL="342900" indent="-342900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800" dirty="0"/>
          </a:p>
          <a:p>
            <a:pPr marL="525780" lvl="1" indent="-342900"/>
            <a:r>
              <a:rPr lang="en-US" sz="1800" dirty="0"/>
              <a:t>The </a:t>
            </a:r>
            <a:r>
              <a:rPr lang="en-US" sz="1800" dirty="0">
                <a:solidFill>
                  <a:schemeClr val="accent2"/>
                </a:solidFill>
              </a:rPr>
              <a:t>step value </a:t>
            </a:r>
            <a:r>
              <a:rPr lang="en-US" sz="1800" dirty="0"/>
              <a:t>in </a:t>
            </a:r>
            <a:r>
              <a:rPr lang="en-US" sz="1800" dirty="0">
                <a:solidFill>
                  <a:srgbClr val="7030A0"/>
                </a:solidFill>
              </a:rPr>
              <a:t>range</a:t>
            </a:r>
            <a:r>
              <a:rPr lang="en-US" sz="1800" dirty="0"/>
              <a:t> (3, 9, 2) is </a:t>
            </a:r>
            <a:r>
              <a:rPr lang="en-US" sz="1800" b="1" dirty="0"/>
              <a:t>2</a:t>
            </a:r>
            <a:r>
              <a:rPr lang="en-US" sz="1800" dirty="0"/>
              <a:t>, and the </a:t>
            </a:r>
            <a:r>
              <a:rPr lang="en-US" sz="1800" dirty="0">
                <a:solidFill>
                  <a:schemeClr val="accent2"/>
                </a:solidFill>
              </a:rPr>
              <a:t>limit</a:t>
            </a:r>
            <a:r>
              <a:rPr lang="en-US" sz="1800" dirty="0"/>
              <a:t> is </a:t>
            </a:r>
            <a:r>
              <a:rPr lang="en-US" sz="1800" b="1" dirty="0"/>
              <a:t>9</a:t>
            </a:r>
            <a:r>
              <a:rPr lang="en-US" sz="1800" dirty="0"/>
              <a:t>. So, the </a:t>
            </a:r>
            <a:r>
              <a:rPr lang="en-US" sz="1800" dirty="0">
                <a:solidFill>
                  <a:schemeClr val="accent2"/>
                </a:solidFill>
              </a:rPr>
              <a:t>sequence</a:t>
            </a:r>
            <a:r>
              <a:rPr lang="en-US" sz="1800" dirty="0"/>
              <a:t> is </a:t>
            </a:r>
            <a:r>
              <a:rPr lang="en-US" sz="1800" dirty="0">
                <a:highlight>
                  <a:srgbClr val="FFFFCC"/>
                </a:highlight>
              </a:rPr>
              <a:t>3, 5, and 7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6F51C88-64F7-4BA0-88A0-855999E94837}"/>
              </a:ext>
            </a:extLst>
          </p:cNvPr>
          <p:cNvGrpSpPr/>
          <p:nvPr/>
        </p:nvGrpSpPr>
        <p:grpSpPr>
          <a:xfrm>
            <a:off x="146303" y="3835539"/>
            <a:ext cx="8851392" cy="651280"/>
            <a:chOff x="160238" y="3025439"/>
            <a:chExt cx="8851392" cy="273265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0D67685-F10A-4ECE-9D87-8C6442F98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"v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v)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89625C-15AF-4B55-971A-56B7AF065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855F729-7869-4620-8D75-4EA52E784E9D}"/>
              </a:ext>
            </a:extLst>
          </p:cNvPr>
          <p:cNvGrpSpPr/>
          <p:nvPr/>
        </p:nvGrpSpPr>
        <p:grpSpPr>
          <a:xfrm>
            <a:off x="146304" y="4671221"/>
            <a:ext cx="8851391" cy="1015663"/>
            <a:chOff x="4773387" y="4780977"/>
            <a:chExt cx="8851391" cy="10156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1C84657-0907-42BB-A811-04D445B02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1" y="4780977"/>
              <a:ext cx="8151607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7</a:t>
              </a:r>
              <a:endPara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B53ECB6C-9A72-49F7-93E5-E773B66BA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8BB2FC08-C60D-46B8-8C5D-095D309A9CE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9C9F4C1-6C09-43AF-94BB-E88AE95CE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87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0B25ACD-C15B-4EAA-8A7A-31E6B054416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340917698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1F5F9-2AC0-4D8F-9C01-0AC59930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range(a, b, k)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Count Backward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A66D3-B4BB-4965-B1E8-0C9EBFB61B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range</a:t>
            </a:r>
            <a:r>
              <a:rPr lang="en-US" dirty="0"/>
              <a:t>(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) function can </a:t>
            </a:r>
            <a:r>
              <a:rPr lang="en-US" dirty="0">
                <a:solidFill>
                  <a:schemeClr val="accent2"/>
                </a:solidFill>
              </a:rPr>
              <a:t>count backward </a:t>
            </a:r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negative</a:t>
            </a:r>
            <a:r>
              <a:rPr lang="en-US" dirty="0"/>
              <a:t>. </a:t>
            </a:r>
          </a:p>
          <a:p>
            <a:r>
              <a:rPr lang="en-US" dirty="0"/>
              <a:t>In this case, the sequence is still </a:t>
            </a:r>
            <a:r>
              <a:rPr lang="en-US" dirty="0">
                <a:highlight>
                  <a:srgbClr val="FFFFCC"/>
                </a:highlight>
              </a:rPr>
              <a:t>a, a +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k</a:t>
            </a:r>
            <a:r>
              <a:rPr lang="en-US" dirty="0">
                <a:highlight>
                  <a:srgbClr val="FFFFCC"/>
                </a:highlight>
              </a:rPr>
              <a:t>, a + 2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k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so on for a negative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k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last number </a:t>
            </a:r>
            <a:r>
              <a:rPr lang="en-US" dirty="0"/>
              <a:t>in the sequence </a:t>
            </a:r>
            <a:r>
              <a:rPr lang="en-US" dirty="0">
                <a:solidFill>
                  <a:schemeClr val="accent2"/>
                </a:solidFill>
              </a:rPr>
              <a:t>must be greater than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. </a:t>
            </a:r>
          </a:p>
          <a:p>
            <a:r>
              <a:rPr lang="en-US" dirty="0"/>
              <a:t>Example:</a:t>
            </a:r>
          </a:p>
          <a:p>
            <a:pPr marL="342900" indent="-34290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6F51C88-64F7-4BA0-88A0-855999E94837}"/>
              </a:ext>
            </a:extLst>
          </p:cNvPr>
          <p:cNvGrpSpPr/>
          <p:nvPr/>
        </p:nvGrpSpPr>
        <p:grpSpPr>
          <a:xfrm>
            <a:off x="146303" y="3835539"/>
            <a:ext cx="8851392" cy="651280"/>
            <a:chOff x="160238" y="3025439"/>
            <a:chExt cx="8851392" cy="273265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0D67685-F10A-4ECE-9D87-8C6442F98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"v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v)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89625C-15AF-4B55-971A-56B7AF065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855F729-7869-4620-8D75-4EA52E784E9D}"/>
              </a:ext>
            </a:extLst>
          </p:cNvPr>
          <p:cNvGrpSpPr/>
          <p:nvPr/>
        </p:nvGrpSpPr>
        <p:grpSpPr>
          <a:xfrm>
            <a:off x="146304" y="4606791"/>
            <a:ext cx="8851391" cy="1323439"/>
            <a:chOff x="4773387" y="4627089"/>
            <a:chExt cx="8851391" cy="132343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1C84657-0907-42BB-A811-04D445B02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1" y="4627089"/>
              <a:ext cx="8151607" cy="1323439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 = 2</a:t>
              </a:r>
              <a:endParaRPr lang="en-US" altLang="en-US" sz="2000" b="1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B53ECB6C-9A72-49F7-93E5-E773B66BA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4C67975B-31BB-4DD2-BF42-1A99251FA59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513790A-18BF-415E-96C9-0F055D080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88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D842BAF-2825-4A21-A7ED-04219A0F9BA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76693813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F976-850D-4FB7-AA1F-5E9F8BC75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D48539-0B8D-4577-8F8B-2C848FC441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numbers in the </a:t>
            </a:r>
            <a:r>
              <a:rPr lang="en-US" dirty="0">
                <a:solidFill>
                  <a:srgbClr val="7030A0"/>
                </a:solidFill>
              </a:rPr>
              <a:t>range</a:t>
            </a:r>
            <a:r>
              <a:rPr lang="en-US" dirty="0"/>
              <a:t> function </a:t>
            </a:r>
            <a:r>
              <a:rPr lang="en-US" dirty="0">
                <a:solidFill>
                  <a:schemeClr val="accent2"/>
                </a:solidFill>
              </a:rPr>
              <a:t>must be integers</a:t>
            </a:r>
            <a:r>
              <a:rPr lang="en-US" dirty="0"/>
              <a:t>. </a:t>
            </a:r>
          </a:p>
          <a:p>
            <a:r>
              <a:rPr lang="en-US" dirty="0"/>
              <a:t>For example, </a:t>
            </a:r>
            <a:r>
              <a:rPr lang="en-US" dirty="0">
                <a:solidFill>
                  <a:srgbClr val="7030A0"/>
                </a:solidFill>
              </a:rPr>
              <a:t>range</a:t>
            </a:r>
            <a:r>
              <a:rPr lang="en-US" dirty="0"/>
              <a:t>(1.5, 8.5), </a:t>
            </a:r>
            <a:r>
              <a:rPr lang="en-US" dirty="0">
                <a:solidFill>
                  <a:srgbClr val="7030A0"/>
                </a:solidFill>
              </a:rPr>
              <a:t>range</a:t>
            </a:r>
            <a:r>
              <a:rPr lang="en-US" dirty="0"/>
              <a:t>(8.5), or </a:t>
            </a:r>
            <a:r>
              <a:rPr lang="en-US" dirty="0">
                <a:solidFill>
                  <a:srgbClr val="7030A0"/>
                </a:solidFill>
              </a:rPr>
              <a:t>range</a:t>
            </a:r>
            <a:r>
              <a:rPr lang="en-US" dirty="0"/>
              <a:t>(1.5, 8.5, 1) </a:t>
            </a:r>
            <a:r>
              <a:rPr lang="en-US" dirty="0">
                <a:solidFill>
                  <a:srgbClr val="C00000"/>
                </a:solidFill>
              </a:rPr>
              <a:t>would be wrong</a:t>
            </a:r>
            <a:r>
              <a:rPr lang="en-US" dirty="0"/>
              <a:t>.</a:t>
            </a:r>
          </a:p>
          <a:p>
            <a:r>
              <a:rPr lang="en-US" dirty="0"/>
              <a:t>Example: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0CDF624-FEC8-4355-B39F-2DDE4890740B}"/>
              </a:ext>
            </a:extLst>
          </p:cNvPr>
          <p:cNvGrpSpPr/>
          <p:nvPr/>
        </p:nvGrpSpPr>
        <p:grpSpPr>
          <a:xfrm>
            <a:off x="146304" y="3354958"/>
            <a:ext cx="8851392" cy="651280"/>
            <a:chOff x="160238" y="3025439"/>
            <a:chExt cx="8851392" cy="273265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F70B302-84EF-45A7-A251-9B6B16C35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6.5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"v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v)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7F1FCFC-68CB-44AD-A618-394A8CEC9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47B993E-096D-4D1D-A686-BA9D7AD0DF06}"/>
              </a:ext>
            </a:extLst>
          </p:cNvPr>
          <p:cNvGrpSpPr/>
          <p:nvPr/>
        </p:nvGrpSpPr>
        <p:grpSpPr>
          <a:xfrm>
            <a:off x="146305" y="4273140"/>
            <a:ext cx="8851391" cy="1015663"/>
            <a:chOff x="4773387" y="4780977"/>
            <a:chExt cx="8851391" cy="101566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743E1FF-23DC-450D-9BAF-FA9D66D3C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1" y="4780977"/>
              <a:ext cx="8151607" cy="1015663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for v in range(6.5):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 err="1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TypeError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'float' object cannot be interpreted as an integer</a:t>
              </a: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75B6D5B0-69D8-406F-BBD2-903B7FC2C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013122"/>
              <a:ext cx="572603" cy="551364"/>
            </a:xfrm>
            <a:prstGeom prst="rect">
              <a:avLst/>
            </a:prstGeom>
          </p:spPr>
        </p:pic>
      </p:grp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75DFBEEB-D6E7-4A30-872A-599089D4030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5B534AE-1205-4E0A-BB39-87F5E8429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89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99D47CD-2723-41D0-8847-BA633CAB910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2210271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1C12DF-8F50-463F-BD0C-F041C90D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3FEE98-D211-40C4-92FF-10801C0B3D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Solution:</a:t>
            </a:r>
          </a:p>
          <a:p>
            <a:endParaRPr lang="en-US" sz="2800" dirty="0"/>
          </a:p>
          <a:p>
            <a:pPr marL="91440" indent="0">
              <a:buNone/>
            </a:pPr>
            <a:endParaRPr lang="en-US" sz="3600" dirty="0"/>
          </a:p>
          <a:p>
            <a:r>
              <a:rPr lang="en-US" dirty="0"/>
              <a:t>Details:</a:t>
            </a:r>
          </a:p>
          <a:p>
            <a:pPr lvl="1"/>
            <a:r>
              <a:rPr lang="en-US" dirty="0"/>
              <a:t>The variable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initially</a:t>
            </a:r>
            <a:r>
              <a:rPr lang="en-US" dirty="0"/>
              <a:t> </a:t>
            </a:r>
            <a:r>
              <a:rPr lang="en-US" b="1" dirty="0"/>
              <a:t>0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loop checks </a:t>
            </a:r>
            <a:r>
              <a:rPr lang="en-US" dirty="0"/>
              <a:t>whether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count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dirty="0">
                <a:solidFill>
                  <a:srgbClr val="C00000"/>
                </a:solidFill>
                <a:highlight>
                  <a:srgbClr val="FFFFCC"/>
                </a:highlight>
              </a:rPr>
              <a:t>&lt;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100</a:t>
            </a:r>
            <a:r>
              <a:rPr lang="en-US" dirty="0"/>
              <a:t> is </a:t>
            </a:r>
            <a:r>
              <a:rPr lang="en-US" dirty="0">
                <a:solidFill>
                  <a:srgbClr val="0033CC"/>
                </a:solidFill>
              </a:rPr>
              <a:t>True</a:t>
            </a:r>
            <a:r>
              <a:rPr lang="en-US" dirty="0"/>
              <a:t>.</a:t>
            </a:r>
          </a:p>
          <a:p>
            <a:pPr lvl="2"/>
            <a:r>
              <a:rPr lang="en-US" sz="2400" dirty="0">
                <a:solidFill>
                  <a:schemeClr val="accent2"/>
                </a:solidFill>
              </a:rPr>
              <a:t>If so</a:t>
            </a:r>
            <a:r>
              <a:rPr lang="en-US" sz="2400" dirty="0"/>
              <a:t>, the </a:t>
            </a:r>
            <a:r>
              <a:rPr lang="en-US" sz="2400" dirty="0">
                <a:solidFill>
                  <a:schemeClr val="accent2"/>
                </a:solidFill>
              </a:rPr>
              <a:t>loop body </a:t>
            </a:r>
            <a:r>
              <a:rPr lang="en-US" sz="2400" dirty="0"/>
              <a:t>is</a:t>
            </a:r>
            <a:r>
              <a:rPr lang="en-US" sz="2400" dirty="0">
                <a:solidFill>
                  <a:schemeClr val="accent2"/>
                </a:solidFill>
              </a:rPr>
              <a:t> executed.</a:t>
            </a:r>
          </a:p>
          <a:p>
            <a:pPr lvl="3"/>
            <a:r>
              <a:rPr lang="en-US" dirty="0">
                <a:highlight>
                  <a:srgbClr val="D9ECFF"/>
                </a:highlight>
              </a:rPr>
              <a:t>"Programming is fun!"</a:t>
            </a:r>
            <a:r>
              <a:rPr lang="en-US" dirty="0"/>
              <a:t> is printed.</a:t>
            </a:r>
          </a:p>
          <a:p>
            <a:pPr lvl="3"/>
            <a:r>
              <a:rPr lang="en-US" dirty="0"/>
              <a:t>Then,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incremented by</a:t>
            </a:r>
            <a:r>
              <a:rPr lang="en-US" dirty="0"/>
              <a:t> </a:t>
            </a:r>
            <a:r>
              <a:rPr lang="en-US" b="1" dirty="0"/>
              <a:t>1</a:t>
            </a:r>
            <a:r>
              <a:rPr lang="en-US" dirty="0"/>
              <a:t> (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count</a:t>
            </a:r>
            <a:r>
              <a:rPr lang="en-US" dirty="0">
                <a:highlight>
                  <a:srgbClr val="F3FFEF"/>
                </a:highlight>
              </a:rPr>
              <a:t> = </a:t>
            </a:r>
            <a:r>
              <a:rPr lang="en-US" dirty="0">
                <a:solidFill>
                  <a:srgbClr val="0070C0"/>
                </a:solidFill>
                <a:highlight>
                  <a:srgbClr val="F3FFEF"/>
                </a:highlight>
              </a:rPr>
              <a:t>count</a:t>
            </a:r>
            <a:r>
              <a:rPr lang="en-US" dirty="0">
                <a:highlight>
                  <a:srgbClr val="F3FFEF"/>
                </a:highlight>
              </a:rPr>
              <a:t> + </a:t>
            </a:r>
            <a:r>
              <a:rPr lang="en-US" b="1" dirty="0">
                <a:highlight>
                  <a:srgbClr val="F3FFEF"/>
                </a:highlight>
              </a:rPr>
              <a:t>1</a:t>
            </a:r>
            <a:r>
              <a:rPr lang="en-US" dirty="0"/>
              <a:t>).</a:t>
            </a:r>
          </a:p>
          <a:p>
            <a:pPr lvl="1"/>
            <a:r>
              <a:rPr lang="en-US" dirty="0"/>
              <a:t>When </a:t>
            </a:r>
            <a:r>
              <a:rPr lang="en-US" dirty="0">
                <a:solidFill>
                  <a:srgbClr val="0070C0"/>
                </a:solidFill>
                <a:highlight>
                  <a:srgbClr val="FFFFCC"/>
                </a:highlight>
              </a:rPr>
              <a:t>count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dirty="0">
                <a:solidFill>
                  <a:srgbClr val="C00000"/>
                </a:solidFill>
                <a:highlight>
                  <a:srgbClr val="FFFFCC"/>
                </a:highlight>
              </a:rPr>
              <a:t>&lt;</a:t>
            </a:r>
            <a:r>
              <a:rPr lang="en-US" dirty="0">
                <a:highlight>
                  <a:srgbClr val="FFFFCC"/>
                </a:highlight>
              </a:rPr>
              <a:t> </a:t>
            </a:r>
            <a:r>
              <a:rPr lang="en-US" b="1" dirty="0">
                <a:highlight>
                  <a:srgbClr val="FFFFCC"/>
                </a:highlight>
              </a:rPr>
              <a:t>100</a:t>
            </a:r>
            <a:r>
              <a:rPr lang="en-US" dirty="0"/>
              <a:t> is </a:t>
            </a:r>
            <a:r>
              <a:rPr lang="en-US" dirty="0">
                <a:solidFill>
                  <a:srgbClr val="0033CC"/>
                </a:solidFill>
              </a:rPr>
              <a:t>False</a:t>
            </a:r>
            <a:r>
              <a:rPr lang="en-US" dirty="0"/>
              <a:t>, the </a:t>
            </a:r>
            <a:r>
              <a:rPr lang="en-US" dirty="0">
                <a:solidFill>
                  <a:schemeClr val="accent2"/>
                </a:solidFill>
              </a:rPr>
              <a:t>loop will terminate</a:t>
            </a:r>
          </a:p>
          <a:p>
            <a:pPr lvl="2"/>
            <a:r>
              <a:rPr lang="en-US" sz="2400" dirty="0"/>
              <a:t>and the </a:t>
            </a:r>
            <a:r>
              <a:rPr lang="en-US" sz="2400" dirty="0">
                <a:solidFill>
                  <a:schemeClr val="accent2"/>
                </a:solidFill>
              </a:rPr>
              <a:t>next statement </a:t>
            </a:r>
            <a:r>
              <a:rPr lang="en-US" sz="2400" dirty="0"/>
              <a:t>after the </a:t>
            </a:r>
            <a:r>
              <a:rPr lang="en-US" sz="2400" dirty="0">
                <a:solidFill>
                  <a:schemeClr val="accent2"/>
                </a:solidFill>
              </a:rPr>
              <a:t>loop statement </a:t>
            </a:r>
            <a:r>
              <a:rPr lang="en-US" sz="2400" dirty="0"/>
              <a:t>is </a:t>
            </a:r>
            <a:r>
              <a:rPr lang="en-US" sz="2400" dirty="0">
                <a:solidFill>
                  <a:schemeClr val="accent2"/>
                </a:solidFill>
              </a:rPr>
              <a:t>executed</a:t>
            </a:r>
            <a:r>
              <a:rPr lang="en-US" sz="2400" dirty="0"/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E66DEC-7FAA-4E8C-9DC3-47AA50DAA0CC}"/>
              </a:ext>
            </a:extLst>
          </p:cNvPr>
          <p:cNvGrpSpPr/>
          <p:nvPr/>
        </p:nvGrpSpPr>
        <p:grpSpPr>
          <a:xfrm>
            <a:off x="146304" y="1895275"/>
            <a:ext cx="8851392" cy="1200330"/>
            <a:chOff x="1099832" y="5202236"/>
            <a:chExt cx="7771456" cy="120033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BE0DB3-F382-48CB-944D-CC83F0254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274" y="5202237"/>
              <a:ext cx="7384014" cy="12003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b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"Programming is fun!"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b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count = count +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50E118A-0DF2-49E4-B4D2-088EB7B04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9832" y="5202236"/>
              <a:ext cx="387441" cy="12003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sp>
        <p:nvSpPr>
          <p:cNvPr id="8" name="Right Brace 7">
            <a:extLst>
              <a:ext uri="{FF2B5EF4-FFF2-40B4-BE49-F238E27FC236}">
                <a16:creationId xmlns:a16="http://schemas.microsoft.com/office/drawing/2014/main" id="{D71CDAC0-708C-4946-8F29-DE1320A41539}"/>
              </a:ext>
            </a:extLst>
          </p:cNvPr>
          <p:cNvSpPr/>
          <p:nvPr/>
        </p:nvSpPr>
        <p:spPr>
          <a:xfrm>
            <a:off x="5327355" y="2539829"/>
            <a:ext cx="308266" cy="47858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F1FD0A-6C08-4A50-AEEA-05FA71F8569E}"/>
              </a:ext>
            </a:extLst>
          </p:cNvPr>
          <p:cNvSpPr txBox="1"/>
          <p:nvPr/>
        </p:nvSpPr>
        <p:spPr>
          <a:xfrm>
            <a:off x="5740261" y="2564511"/>
            <a:ext cx="1938927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The loop body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66CE5B-C3E0-4292-AC0A-7C1F2B84002E}"/>
              </a:ext>
            </a:extLst>
          </p:cNvPr>
          <p:cNvSpPr/>
          <p:nvPr/>
        </p:nvSpPr>
        <p:spPr>
          <a:xfrm>
            <a:off x="587586" y="2484120"/>
            <a:ext cx="4686418" cy="611484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hlinkClick r:id="rId3" action="ppaction://hlinksldjump"/>
            <a:extLst>
              <a:ext uri="{FF2B5EF4-FFF2-40B4-BE49-F238E27FC236}">
                <a16:creationId xmlns:a16="http://schemas.microsoft.com/office/drawing/2014/main" id="{DAD9E2D1-F7E5-47D3-9E05-C0D98D5B89C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36709-B5F9-4A20-8288-75FA4BAA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</a:t>
            </a:fld>
            <a:endParaRPr lang="en-US"/>
          </a:p>
        </p:txBody>
      </p:sp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97778F6-6C64-42DA-AA3D-37E58C15C2B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5.1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BA659D4-2B11-413B-9958-6468A4C5D656}"/>
              </a:ext>
            </a:extLst>
          </p:cNvPr>
          <p:cNvGrpSpPr/>
          <p:nvPr/>
        </p:nvGrpSpPr>
        <p:grpSpPr>
          <a:xfrm>
            <a:off x="8167059" y="1895275"/>
            <a:ext cx="830638" cy="386966"/>
            <a:chOff x="8133802" y="1326921"/>
            <a:chExt cx="830638" cy="386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CBF0801-763A-4B5E-A1C7-87C9998FDBA8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hlinkClick r:id="rId6"/>
              <a:extLst>
                <a:ext uri="{FF2B5EF4-FFF2-40B4-BE49-F238E27FC236}">
                  <a16:creationId xmlns:a16="http://schemas.microsoft.com/office/drawing/2014/main" id="{6851CEA1-1986-47CB-AD81-D4E5AE6B8CF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9BD0AD4-EBBE-41CA-BC8F-2D3359A11C7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112737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F976-850D-4FB7-AA1F-5E9F8BC75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75DFBEEB-D6E7-4A30-872A-599089D4030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587DD3B-719A-45C3-A85B-35493AD48A6E}"/>
              </a:ext>
            </a:extLst>
          </p:cNvPr>
          <p:cNvGrpSpPr/>
          <p:nvPr/>
        </p:nvGrpSpPr>
        <p:grpSpPr>
          <a:xfrm>
            <a:off x="282968" y="1449479"/>
            <a:ext cx="8613169" cy="477374"/>
            <a:chOff x="265415" y="1819120"/>
            <a:chExt cx="8613169" cy="65128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F70B302-84EF-45A7-A251-9B6B16C35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E1E19B4-68FA-4EFA-9BAB-2ED0D7536CCB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AE874CF-F5D1-4C3A-88B8-EDE0314EB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[0, 1]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6076931-8BC4-4F3E-9DCC-77A895E26E9F}"/>
              </a:ext>
            </a:extLst>
          </p:cNvPr>
          <p:cNvGrpSpPr/>
          <p:nvPr/>
        </p:nvGrpSpPr>
        <p:grpSpPr>
          <a:xfrm>
            <a:off x="274190" y="2076610"/>
            <a:ext cx="8613169" cy="477374"/>
            <a:chOff x="265415" y="1819120"/>
            <a:chExt cx="8613169" cy="65128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811CE62-605E-4122-93D4-EB302CEF2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424C1B7-53B5-4B90-A030-1D705ADD54A2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6EFDD78-AAE7-4E1F-9E56-AD81BDC37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[2]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68954A0-8E47-4B11-82CA-D0D9608BE1D6}"/>
              </a:ext>
            </a:extLst>
          </p:cNvPr>
          <p:cNvGrpSpPr/>
          <p:nvPr/>
        </p:nvGrpSpPr>
        <p:grpSpPr>
          <a:xfrm>
            <a:off x="278579" y="2703741"/>
            <a:ext cx="8613169" cy="477374"/>
            <a:chOff x="265415" y="1819120"/>
            <a:chExt cx="8613169" cy="65128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5DE155B-6115-4E3A-A4F0-5CC04A596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,-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96AE5A7-2007-4346-B6B7-E0227151E607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C5367BA-7D0B-4F33-8AB7-23DC7AFB8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[]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0BDE438-E25E-4539-A0E7-88A83401D8A7}"/>
              </a:ext>
            </a:extLst>
          </p:cNvPr>
          <p:cNvGrpSpPr/>
          <p:nvPr/>
        </p:nvGrpSpPr>
        <p:grpSpPr>
          <a:xfrm>
            <a:off x="291746" y="3330872"/>
            <a:ext cx="8613169" cy="477374"/>
            <a:chOff x="265415" y="1819120"/>
            <a:chExt cx="8613169" cy="651280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A77C6E3-7BA3-4E45-B695-A183A3238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,-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,-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2E5DC71-0976-42DB-A203-E1327AE8BF15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82D54C7-941E-4FCF-A7A0-D67CD95EC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[2, 1, 0, -1, -2]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E12DF5E-08FE-4BA6-93A0-9E7C8787B252}"/>
              </a:ext>
            </a:extLst>
          </p:cNvPr>
          <p:cNvGrpSpPr/>
          <p:nvPr/>
        </p:nvGrpSpPr>
        <p:grpSpPr>
          <a:xfrm>
            <a:off x="296134" y="3958003"/>
            <a:ext cx="8613169" cy="477374"/>
            <a:chOff x="265415" y="1819120"/>
            <a:chExt cx="8613169" cy="65128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9FDDE84-B46D-49BD-B711-642A4FBFA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4EC80EE-69F6-49E4-95F0-B7605769D2DC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755378F-3A5A-4251-8E05-A5195BF03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[]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7CB5B04-B39A-4E17-9419-95F0DB9B4326}"/>
              </a:ext>
            </a:extLst>
          </p:cNvPr>
          <p:cNvGrpSpPr/>
          <p:nvPr/>
        </p:nvGrpSpPr>
        <p:grpSpPr>
          <a:xfrm>
            <a:off x="287357" y="4585134"/>
            <a:ext cx="8613169" cy="477374"/>
            <a:chOff x="265415" y="1819120"/>
            <a:chExt cx="8613169" cy="651280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AE7625D-3682-4E37-B46C-6595184C9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2, 2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304F6AF-F9D9-4866-8D4D-9B4DF2265B74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BE514CF-6705-482D-8706-4102FE445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[1]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0527288-4149-4BB1-BC50-A367B91DB1E4}"/>
              </a:ext>
            </a:extLst>
          </p:cNvPr>
          <p:cNvGrpSpPr/>
          <p:nvPr/>
        </p:nvGrpSpPr>
        <p:grpSpPr>
          <a:xfrm>
            <a:off x="269801" y="5212265"/>
            <a:ext cx="8613169" cy="477374"/>
            <a:chOff x="265415" y="1819120"/>
            <a:chExt cx="8613169" cy="651280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26FC6C34-FD87-4DA7-97AE-B2CABC9D3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2,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69E3EE57-BC08-42B5-A1AF-193DEAFBCBF0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F11CE68-B9F1-46AD-B364-EA5B21340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[]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47D58DD8-A68E-4183-BC86-F6ADE567EF53}"/>
              </a:ext>
            </a:extLst>
          </p:cNvPr>
          <p:cNvGrpSpPr/>
          <p:nvPr/>
        </p:nvGrpSpPr>
        <p:grpSpPr>
          <a:xfrm>
            <a:off x="265412" y="5839397"/>
            <a:ext cx="8613169" cy="477374"/>
            <a:chOff x="265415" y="1819120"/>
            <a:chExt cx="8613169" cy="651280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BBF40DE-E454-4068-AC96-64331B4C1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415" y="1819120"/>
              <a:ext cx="3214632" cy="65128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2,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71B8FE0-A602-4E37-BE0F-0C5669AA5F47}"/>
                </a:ext>
              </a:extLst>
            </p:cNvPr>
            <p:cNvCxnSpPr/>
            <p:nvPr/>
          </p:nvCxnSpPr>
          <p:spPr>
            <a:xfrm>
              <a:off x="3577701" y="2144760"/>
              <a:ext cx="852256" cy="0"/>
            </a:xfrm>
            <a:prstGeom prst="straightConnector1">
              <a:avLst/>
            </a:prstGeom>
            <a:ln w="57150">
              <a:headEnd type="none" w="med" len="med"/>
              <a:tailEnd type="arrow" w="med" len="med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AE50728-4877-4FCA-B6A9-5C1978E63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999" y="1819120"/>
              <a:ext cx="4306585" cy="6512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ysClr val="windowText" lastClr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[5, 4, 3]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7603B-1751-43D4-B80D-BACD2B7BA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90</a:t>
            </a:fld>
            <a:endParaRPr lang="en-US"/>
          </a:p>
        </p:txBody>
      </p:sp>
      <p:sp>
        <p:nvSpPr>
          <p:cNvPr id="4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E2DA9CC-C2F9-4DF5-AD72-B0229797E6E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347039691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3934B-9A06-426E-B290-D048E352B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#5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7D042F-F5A6-4A10-91A7-F2BFF3519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Suppose the </a:t>
            </a:r>
            <a:r>
              <a:rPr lang="en-US" dirty="0">
                <a:solidFill>
                  <a:schemeClr val="accent2"/>
                </a:solidFill>
              </a:rPr>
              <a:t>input</a:t>
            </a:r>
            <a:r>
              <a:rPr lang="en-US" dirty="0"/>
              <a:t> is </a:t>
            </a:r>
            <a:r>
              <a:rPr lang="en-US" dirty="0">
                <a:highlight>
                  <a:srgbClr val="FFFFCC"/>
                </a:highlight>
              </a:rPr>
              <a:t>2 3 4 5 0</a:t>
            </a:r>
            <a:r>
              <a:rPr lang="en-US" dirty="0"/>
              <a:t> (</a:t>
            </a:r>
            <a:r>
              <a:rPr lang="en-US" dirty="0">
                <a:solidFill>
                  <a:schemeClr val="accent2"/>
                </a:solidFill>
              </a:rPr>
              <a:t>one number per line</a:t>
            </a:r>
            <a:r>
              <a:rPr lang="en-US" dirty="0"/>
              <a:t>). What is the </a:t>
            </a:r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 of the following code?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6980588-7588-4D02-948E-CED849E9B23D}"/>
              </a:ext>
            </a:extLst>
          </p:cNvPr>
          <p:cNvGrpSpPr/>
          <p:nvPr/>
        </p:nvGrpSpPr>
        <p:grpSpPr>
          <a:xfrm>
            <a:off x="146304" y="2308005"/>
            <a:ext cx="8851392" cy="2033176"/>
            <a:chOff x="160238" y="3025439"/>
            <a:chExt cx="8851392" cy="273265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D3BC64F-C86E-45D2-A211-900CEFF98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8403807" cy="273265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ar-SA" altLang="en-US" sz="1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count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number =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integer: 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+= number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"count is"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count)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2669C9-FBFD-4211-A181-85186BCA9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B35FED8-DD59-42F6-930F-E222E7724AA7}"/>
              </a:ext>
            </a:extLst>
          </p:cNvPr>
          <p:cNvGrpSpPr/>
          <p:nvPr/>
        </p:nvGrpSpPr>
        <p:grpSpPr>
          <a:xfrm>
            <a:off x="146304" y="4629421"/>
            <a:ext cx="8851392" cy="1600438"/>
            <a:chOff x="4773387" y="4720602"/>
            <a:chExt cx="8851392" cy="160043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0BE1F33-2A45-4ABC-BA20-F54E100A0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2" y="4720602"/>
              <a:ext cx="8151607" cy="1600438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4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is 14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count is 4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6BEBD015-254D-43D9-8280-C4C7227E3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A1ADA07F-E7E8-4F79-85D4-004F43DC95B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FCAA98-BCE5-49FA-A28C-CCC09231F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91</a:t>
            </a:fld>
            <a:endParaRPr lang="en-US"/>
          </a:p>
        </p:txBody>
      </p:sp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087F5F5-749F-4098-A730-A2E6BC7605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BBD17C2-54DB-4C6E-BDD5-37374E3F9C46}"/>
              </a:ext>
            </a:extLst>
          </p:cNvPr>
          <p:cNvGrpSpPr/>
          <p:nvPr/>
        </p:nvGrpSpPr>
        <p:grpSpPr>
          <a:xfrm>
            <a:off x="8170324" y="2308004"/>
            <a:ext cx="830638" cy="386966"/>
            <a:chOff x="8133802" y="1326921"/>
            <a:chExt cx="830638" cy="38696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138D9C9-EFE6-40B8-9B78-A7729954CEFD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7" name="TextBox 16">
              <a:hlinkClick r:id="rId7"/>
              <a:extLst>
                <a:ext uri="{FF2B5EF4-FFF2-40B4-BE49-F238E27FC236}">
                  <a16:creationId xmlns:a16="http://schemas.microsoft.com/office/drawing/2014/main" id="{1C58C286-E349-491C-88E2-250B2EBAACE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ED60C2-5210-4128-B8D3-FE33F61130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699283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6A5BA-52F2-495F-945F-5667B6ABC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#6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EE3CD2-C854-4DFD-BD94-0C098746E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Can you convert any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to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? List the advantages of using for loops.</a:t>
            </a:r>
          </a:p>
          <a:p>
            <a:pPr marL="0" indent="0" algn="l">
              <a:buNone/>
            </a:pPr>
            <a:endParaRPr lang="en-US" dirty="0"/>
          </a:p>
          <a:p>
            <a:pPr indent="-365760" algn="l">
              <a:buFont typeface="Wingdings" panose="05000000000000000000" pitchFamily="2" charset="2"/>
              <a:buChar char="Ø"/>
            </a:pPr>
            <a:r>
              <a:rPr lang="en-US" dirty="0"/>
              <a:t>Answers:</a:t>
            </a:r>
          </a:p>
          <a:p>
            <a:pPr lvl="1" indent="-365760" algn="l">
              <a:buFont typeface="Wingdings" panose="05000000000000000000" pitchFamily="2" charset="2"/>
              <a:buChar char="Ø"/>
            </a:pPr>
            <a:r>
              <a:rPr lang="en-US" dirty="0"/>
              <a:t>Yes, we can convert any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to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.</a:t>
            </a:r>
          </a:p>
          <a:p>
            <a:pPr lvl="1" indent="-365760" algn="l">
              <a:buFont typeface="Wingdings" panose="05000000000000000000" pitchFamily="2" charset="2"/>
              <a:buChar char="Ø"/>
            </a:pPr>
            <a:r>
              <a:rPr lang="en-US" dirty="0"/>
              <a:t>Advantages: </a:t>
            </a:r>
          </a:p>
          <a:p>
            <a:pPr lvl="2" indent="-365760" algn="l"/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number of repetitions </a:t>
            </a:r>
            <a:r>
              <a:rPr lang="en-US" dirty="0"/>
              <a:t>is </a:t>
            </a:r>
            <a:r>
              <a:rPr lang="en-US" dirty="0">
                <a:solidFill>
                  <a:schemeClr val="accent2"/>
                </a:solidFill>
              </a:rPr>
              <a:t>specified explicitly </a:t>
            </a:r>
            <a:r>
              <a:rPr lang="en-US" dirty="0"/>
              <a:t>in </a:t>
            </a:r>
            <a:r>
              <a:rPr lang="en-US" dirty="0">
                <a:solidFill>
                  <a:schemeClr val="accent2"/>
                </a:solidFill>
              </a:rPr>
              <a:t>advance</a:t>
            </a:r>
            <a:r>
              <a:rPr lang="en-US" dirty="0"/>
              <a:t>.</a:t>
            </a:r>
          </a:p>
          <a:p>
            <a:pPr lvl="2" indent="-365760" algn="l"/>
            <a:r>
              <a:rPr lang="en-US" dirty="0"/>
              <a:t>When using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, programmers often </a:t>
            </a:r>
            <a:r>
              <a:rPr lang="en-US" dirty="0">
                <a:solidFill>
                  <a:schemeClr val="accent2"/>
                </a:solidFill>
              </a:rPr>
              <a:t>forget to adjust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control variable</a:t>
            </a:r>
            <a:r>
              <a:rPr lang="en-US" dirty="0"/>
              <a:t> such as (</a:t>
            </a:r>
            <a:r>
              <a:rPr lang="en-US" dirty="0">
                <a:solidFill>
                  <a:srgbClr val="0070C0"/>
                </a:solidFill>
              </a:rPr>
              <a:t>i </a:t>
            </a:r>
            <a:r>
              <a:rPr lang="en-US" dirty="0"/>
              <a:t>+= 1). Using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can </a:t>
            </a:r>
            <a:r>
              <a:rPr lang="en-US" dirty="0">
                <a:solidFill>
                  <a:schemeClr val="accent2"/>
                </a:solidFill>
              </a:rPr>
              <a:t>avoid this error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BDF2A39B-7C21-47F0-B215-9194491F96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66A9F-5905-4A77-B8D0-079E3065E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92</a:t>
            </a:fld>
            <a:endParaRPr lang="en-US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0703699-BCE4-471E-A9EB-613F950C1A8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81898239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9EF55-0CFC-4C61-9619-4766D4DFE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#7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69C35-5802-48F6-A3A6-7691F12017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Convert the following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statement to a </a:t>
            </a:r>
            <a:r>
              <a:rPr lang="en-US" dirty="0">
                <a:solidFill>
                  <a:schemeClr val="accent2"/>
                </a:solidFill>
              </a:rPr>
              <a:t>while loop</a:t>
            </a:r>
            <a:r>
              <a:rPr lang="en-US" dirty="0"/>
              <a:t>: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ED8FDBF-FDA0-406F-BCA9-61DD4266C4D8}"/>
              </a:ext>
            </a:extLst>
          </p:cNvPr>
          <p:cNvGrpSpPr/>
          <p:nvPr/>
        </p:nvGrpSpPr>
        <p:grpSpPr>
          <a:xfrm>
            <a:off x="146304" y="2006164"/>
            <a:ext cx="4425696" cy="1292345"/>
            <a:chOff x="160238" y="3025439"/>
            <a:chExt cx="4425696" cy="273265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71F5272-C8D8-42AB-9696-132979BB6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3978111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i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CB57D93-FA28-4F2A-90F1-ECDABEAB5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FEDA2EE-70C2-4B6D-A790-F32084F9039D}"/>
              </a:ext>
            </a:extLst>
          </p:cNvPr>
          <p:cNvGrpSpPr/>
          <p:nvPr/>
        </p:nvGrpSpPr>
        <p:grpSpPr>
          <a:xfrm>
            <a:off x="146304" y="4060092"/>
            <a:ext cx="4425696" cy="1790292"/>
            <a:chOff x="160238" y="3025439"/>
            <a:chExt cx="4425696" cy="273265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0D7BF61-7886-4640-BE1C-491D819F3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3978111" cy="27326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&lt;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1001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="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FFD9084-62D4-4134-99F4-67329CEF5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33CE43-64F0-48C4-8396-E7082B079506}"/>
              </a:ext>
            </a:extLst>
          </p:cNvPr>
          <p:cNvGrpSpPr/>
          <p:nvPr/>
        </p:nvGrpSpPr>
        <p:grpSpPr>
          <a:xfrm>
            <a:off x="4718303" y="2376654"/>
            <a:ext cx="4279392" cy="551364"/>
            <a:chOff x="4773387" y="5245137"/>
            <a:chExt cx="4279392" cy="5513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07E0E70-2959-418B-B097-5DAD5F856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3579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= 500500</a:t>
              </a:r>
            </a:p>
          </p:txBody>
        </p:sp>
        <p:pic>
          <p:nvPicPr>
            <p:cNvPr id="16" name="Picture 15" descr="A flat screen monitor&#10;&#10;Description automatically generated">
              <a:extLst>
                <a:ext uri="{FF2B5EF4-FFF2-40B4-BE49-F238E27FC236}">
                  <a16:creationId xmlns:a16="http://schemas.microsoft.com/office/drawing/2014/main" id="{2EFFDB09-A84F-404A-ADD8-A2AED04119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20014E0-450E-451E-9D81-1A7F0588B9BC}"/>
              </a:ext>
            </a:extLst>
          </p:cNvPr>
          <p:cNvGrpSpPr/>
          <p:nvPr/>
        </p:nvGrpSpPr>
        <p:grpSpPr>
          <a:xfrm>
            <a:off x="4718303" y="4679555"/>
            <a:ext cx="4279392" cy="551364"/>
            <a:chOff x="4773387" y="5245137"/>
            <a:chExt cx="4279392" cy="55136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A372A0-7036-4E31-86EB-3F4A97BFD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3579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= 500500</a:t>
              </a:r>
            </a:p>
          </p:txBody>
        </p:sp>
        <p:pic>
          <p:nvPicPr>
            <p:cNvPr id="19" name="Picture 18" descr="A flat screen monitor&#10;&#10;Description automatically generated">
              <a:extLst>
                <a:ext uri="{FF2B5EF4-FFF2-40B4-BE49-F238E27FC236}">
                  <a16:creationId xmlns:a16="http://schemas.microsoft.com/office/drawing/2014/main" id="{CA589FDA-5EF6-412C-A146-F345C1F86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20" name="Picture 19">
            <a:hlinkClick r:id="rId4" action="ppaction://hlinksldjump"/>
            <a:extLst>
              <a:ext uri="{FF2B5EF4-FFF2-40B4-BE49-F238E27FC236}">
                <a16:creationId xmlns:a16="http://schemas.microsoft.com/office/drawing/2014/main" id="{028A2D98-8DB2-4A3F-B256-187CC18EBF4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002616-0544-4FB8-8B96-C45A8C9C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93</a:t>
            </a:fld>
            <a:endParaRPr lang="en-US"/>
          </a:p>
        </p:txBody>
      </p:sp>
      <p:sp>
        <p:nvSpPr>
          <p:cNvPr id="2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B414C89-0F6F-4A64-8065-9DD7E7EAA8A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649803399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55638-B3CB-4149-B2DE-5A4C026F5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#8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DB66A4-DC78-4072-8E56-CBD7DA0EAE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Can you always convert any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into a </a:t>
            </a:r>
            <a:r>
              <a:rPr lang="en-US" dirty="0">
                <a:solidFill>
                  <a:schemeClr val="accent2"/>
                </a:solidFill>
              </a:rPr>
              <a:t>for loop</a:t>
            </a:r>
            <a:r>
              <a:rPr lang="en-US" dirty="0"/>
              <a:t>? Convert the following while loop into a for loop.</a:t>
            </a:r>
          </a:p>
          <a:p>
            <a:pPr marL="91440" indent="0">
              <a:buNone/>
            </a:pPr>
            <a:endParaRPr lang="en-US" sz="1600" dirty="0"/>
          </a:p>
          <a:p>
            <a:pPr marL="91440" indent="0">
              <a:buNone/>
            </a:pPr>
            <a:endParaRPr lang="en-US" dirty="0"/>
          </a:p>
          <a:p>
            <a:pPr indent="-365760" algn="l">
              <a:buFont typeface="Wingdings" panose="05000000000000000000" pitchFamily="2" charset="2"/>
              <a:buChar char="Ø"/>
            </a:pPr>
            <a:endParaRPr lang="en-US" dirty="0"/>
          </a:p>
          <a:p>
            <a:pPr indent="-365760" algn="l">
              <a:buFont typeface="Wingdings" panose="05000000000000000000" pitchFamily="2" charset="2"/>
              <a:buChar char="Ø"/>
            </a:pPr>
            <a:r>
              <a:rPr lang="en-US" dirty="0"/>
              <a:t>Answers:</a:t>
            </a:r>
          </a:p>
          <a:p>
            <a:pPr lvl="1" indent="-365760">
              <a:buFont typeface="Wingdings" panose="05000000000000000000" pitchFamily="2" charset="2"/>
              <a:buChar char="Ø"/>
            </a:pPr>
            <a:r>
              <a:rPr lang="en-US" dirty="0"/>
              <a:t>No, we </a:t>
            </a:r>
            <a:r>
              <a:rPr lang="en-US" dirty="0">
                <a:solidFill>
                  <a:schemeClr val="accent2"/>
                </a:solidFill>
              </a:rPr>
              <a:t>cannot always convert </a:t>
            </a:r>
            <a:r>
              <a:rPr lang="en-US" dirty="0"/>
              <a:t>any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into a </a:t>
            </a:r>
            <a:r>
              <a:rPr lang="en-US" dirty="0">
                <a:solidFill>
                  <a:schemeClr val="accent2"/>
                </a:solidFill>
              </a:rPr>
              <a:t>for loop </a:t>
            </a:r>
            <a:r>
              <a:rPr lang="en-US" dirty="0"/>
              <a:t>especially for the </a:t>
            </a:r>
            <a:r>
              <a:rPr lang="en-US" dirty="0">
                <a:solidFill>
                  <a:schemeClr val="accent2"/>
                </a:solidFill>
              </a:rPr>
              <a:t>while loop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is not based</a:t>
            </a:r>
            <a:r>
              <a:rPr lang="en-US" dirty="0"/>
              <a:t> on the </a:t>
            </a:r>
            <a:r>
              <a:rPr lang="en-US" dirty="0">
                <a:solidFill>
                  <a:schemeClr val="accent2"/>
                </a:solidFill>
              </a:rPr>
              <a:t>counter variable (counter-controlled loop)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92639AE-B444-437D-BB01-FF5875BEC056}"/>
              </a:ext>
            </a:extLst>
          </p:cNvPr>
          <p:cNvGrpSpPr/>
          <p:nvPr/>
        </p:nvGrpSpPr>
        <p:grpSpPr>
          <a:xfrm>
            <a:off x="146303" y="2316883"/>
            <a:ext cx="4425698" cy="1393984"/>
            <a:chOff x="160238" y="3025439"/>
            <a:chExt cx="4425698" cy="273265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DEFBA98-A86B-4C5F-BDAA-3B651BA7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25439"/>
              <a:ext cx="3978112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&lt;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10000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</a:t>
              </a:r>
              <a:r>
                <a:rPr lang="en-US" altLang="en-US" sz="14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i +=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="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F3DA9B-7BE0-4CBC-9861-A60E53E03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D4B43B4-F14A-424E-93DC-3748106415E7}"/>
              </a:ext>
            </a:extLst>
          </p:cNvPr>
          <p:cNvGrpSpPr/>
          <p:nvPr/>
        </p:nvGrpSpPr>
        <p:grpSpPr>
          <a:xfrm>
            <a:off x="4718303" y="2738193"/>
            <a:ext cx="4279392" cy="551364"/>
            <a:chOff x="4773387" y="5245137"/>
            <a:chExt cx="4279392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F0C45B1-A2AC-4334-BD42-A903FAEE9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3579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= 10011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9408A132-AFBB-4D2E-836E-D46BF1928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F6E489A-DA40-4C81-813A-3F8CD5183DF0}"/>
              </a:ext>
            </a:extLst>
          </p:cNvPr>
          <p:cNvGrpSpPr/>
          <p:nvPr/>
        </p:nvGrpSpPr>
        <p:grpSpPr>
          <a:xfrm>
            <a:off x="146303" y="5344170"/>
            <a:ext cx="4425698" cy="967855"/>
            <a:chOff x="160238" y="3025439"/>
            <a:chExt cx="4425698" cy="273265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CCA4124-C23F-43E1-A05E-898BFF8B8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25439"/>
              <a:ext cx="3978112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142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sum = sum + 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"sum ="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sum)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8B72EE1-CA25-4787-90B8-2228C6F9A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5730414-309E-4888-8217-B95946AF0240}"/>
              </a:ext>
            </a:extLst>
          </p:cNvPr>
          <p:cNvGrpSpPr/>
          <p:nvPr/>
        </p:nvGrpSpPr>
        <p:grpSpPr>
          <a:xfrm>
            <a:off x="4718303" y="5552416"/>
            <a:ext cx="4279392" cy="551364"/>
            <a:chOff x="4773387" y="5245137"/>
            <a:chExt cx="4279392" cy="55136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ADABDD5-26CD-4DE9-AF0A-0C572E891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3579606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sum = 10011</a:t>
              </a:r>
            </a:p>
          </p:txBody>
        </p:sp>
        <p:pic>
          <p:nvPicPr>
            <p:cNvPr id="18" name="Picture 17" descr="A flat screen monitor&#10;&#10;Description automatically generated">
              <a:extLst>
                <a:ext uri="{FF2B5EF4-FFF2-40B4-BE49-F238E27FC236}">
                  <a16:creationId xmlns:a16="http://schemas.microsoft.com/office/drawing/2014/main" id="{6FF0D670-7F52-4D98-8D4C-E68E1A409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pic>
        <p:nvPicPr>
          <p:cNvPr id="19" name="Picture 18">
            <a:hlinkClick r:id="rId4" action="ppaction://hlinksldjump"/>
            <a:extLst>
              <a:ext uri="{FF2B5EF4-FFF2-40B4-BE49-F238E27FC236}">
                <a16:creationId xmlns:a16="http://schemas.microsoft.com/office/drawing/2014/main" id="{916DEA36-58FE-4C24-B63B-E567C6ED17F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303D400-9213-4A6C-9945-A54FFF9D2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94</a:t>
            </a:fld>
            <a:endParaRPr lang="en-US"/>
          </a:p>
        </p:txBody>
      </p:sp>
      <p:sp>
        <p:nvSpPr>
          <p:cNvPr id="2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00ACB25-2BC9-4BB7-AF2D-660CEBA5668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111663933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70F0D-5AE0-4A17-B43F-89284274A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#9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784A3E-6581-449A-A737-4BB2E8885E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How </a:t>
            </a:r>
            <a:r>
              <a:rPr lang="en-US" dirty="0">
                <a:solidFill>
                  <a:schemeClr val="accent2"/>
                </a:solidFill>
              </a:rPr>
              <a:t>many times </a:t>
            </a:r>
            <a:r>
              <a:rPr lang="en-US" dirty="0"/>
              <a:t>are the following </a:t>
            </a:r>
            <a:r>
              <a:rPr lang="en-US" dirty="0">
                <a:solidFill>
                  <a:schemeClr val="accent2"/>
                </a:solidFill>
              </a:rPr>
              <a:t>loop bodies repeated</a:t>
            </a:r>
            <a:r>
              <a:rPr lang="en-US" dirty="0"/>
              <a:t>? What is the </a:t>
            </a:r>
            <a:r>
              <a:rPr lang="en-US" dirty="0">
                <a:solidFill>
                  <a:schemeClr val="accent2"/>
                </a:solidFill>
              </a:rPr>
              <a:t>printout of each loop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965579-6E01-494D-9938-5FA920A40BB8}"/>
              </a:ext>
            </a:extLst>
          </p:cNvPr>
          <p:cNvGrpSpPr/>
          <p:nvPr/>
        </p:nvGrpSpPr>
        <p:grpSpPr>
          <a:xfrm>
            <a:off x="251022" y="2523752"/>
            <a:ext cx="3977196" cy="1647356"/>
            <a:chOff x="143569" y="2523752"/>
            <a:chExt cx="3977196" cy="164735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3FE10A1-57CB-44B1-BBCA-EDD238325B1C}"/>
                </a:ext>
              </a:extLst>
            </p:cNvPr>
            <p:cNvGrpSpPr/>
            <p:nvPr/>
          </p:nvGrpSpPr>
          <p:grpSpPr>
            <a:xfrm>
              <a:off x="146302" y="2523752"/>
              <a:ext cx="3974463" cy="1245088"/>
              <a:chOff x="146302" y="2553244"/>
              <a:chExt cx="3974463" cy="1245088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21F52D60-511E-4422-A902-EE47B44FECBC}"/>
                  </a:ext>
                </a:extLst>
              </p:cNvPr>
              <p:cNvGrpSpPr/>
              <p:nvPr/>
            </p:nvGrpSpPr>
            <p:grpSpPr>
              <a:xfrm>
                <a:off x="149616" y="2553244"/>
                <a:ext cx="3971149" cy="875758"/>
                <a:chOff x="160239" y="3030453"/>
                <a:chExt cx="3971149" cy="619748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524A02D3-2DEC-482C-A3DE-B599439E6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983" y="3030453"/>
                  <a:ext cx="3608405" cy="6197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0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while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&lt; n: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count +=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5D78F4D2-43E1-4E46-B160-9D2B823B91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9" y="3030455"/>
                  <a:ext cx="362744" cy="619746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</p:txBody>
            </p:sp>
          </p:grp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280A915-3336-48D8-ABCB-35A9BD7671A2}"/>
                  </a:ext>
                </a:extLst>
              </p:cNvPr>
              <p:cNvSpPr txBox="1"/>
              <p:nvPr/>
            </p:nvSpPr>
            <p:spPr>
              <a:xfrm>
                <a:off x="146302" y="3429000"/>
                <a:ext cx="39744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(a)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07509AA-82D8-40F5-B0AC-83ACD5FC61A6}"/>
                </a:ext>
              </a:extLst>
            </p:cNvPr>
            <p:cNvSpPr txBox="1"/>
            <p:nvPr/>
          </p:nvSpPr>
          <p:spPr>
            <a:xfrm>
              <a:off x="143569" y="3801776"/>
              <a:ext cx="397719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n</a:t>
              </a:r>
              <a:r>
                <a:rPr lang="en-US" dirty="0"/>
                <a:t> Times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68DBD49-4EAA-4E8E-977B-108CDA7A042A}"/>
              </a:ext>
            </a:extLst>
          </p:cNvPr>
          <p:cNvGrpSpPr/>
          <p:nvPr/>
        </p:nvGrpSpPr>
        <p:grpSpPr>
          <a:xfrm>
            <a:off x="4915781" y="2523752"/>
            <a:ext cx="3977197" cy="1603147"/>
            <a:chOff x="2848075" y="2564516"/>
            <a:chExt cx="3977197" cy="160314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A93EBB2-E1B7-4CBB-8002-27ABACBCA6B7}"/>
                </a:ext>
              </a:extLst>
            </p:cNvPr>
            <p:cNvGrpSpPr/>
            <p:nvPr/>
          </p:nvGrpSpPr>
          <p:grpSpPr>
            <a:xfrm>
              <a:off x="2848076" y="2564516"/>
              <a:ext cx="3977196" cy="1233815"/>
              <a:chOff x="3153645" y="2553242"/>
              <a:chExt cx="3977196" cy="1233815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F522AD26-406D-4EB0-8D08-19C2AC96DE0C}"/>
                  </a:ext>
                </a:extLst>
              </p:cNvPr>
              <p:cNvGrpSpPr/>
              <p:nvPr/>
            </p:nvGrpSpPr>
            <p:grpSpPr>
              <a:xfrm>
                <a:off x="3153646" y="2553242"/>
                <a:ext cx="3977195" cy="864484"/>
                <a:chOff x="160239" y="3030453"/>
                <a:chExt cx="3977195" cy="611770"/>
              </a:xfrm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A3B880BF-D43B-4143-BC7C-A998FA5F6D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983" y="3030453"/>
                  <a:ext cx="3614451" cy="611769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for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in range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(n):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</a:t>
                  </a: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print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(count)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5B5E41E-32A5-48DB-A246-9361045A54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9" y="3030455"/>
                  <a:ext cx="362744" cy="611768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</p:txBody>
            </p:sp>
          </p:grp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0552E0F-ACC0-48B3-82E3-7374716B93AF}"/>
                  </a:ext>
                </a:extLst>
              </p:cNvPr>
              <p:cNvSpPr txBox="1"/>
              <p:nvPr/>
            </p:nvSpPr>
            <p:spPr>
              <a:xfrm>
                <a:off x="3153645" y="3417725"/>
                <a:ext cx="39771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(b)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8F9DAC7-14CB-4A71-B23A-48062310D08D}"/>
                </a:ext>
              </a:extLst>
            </p:cNvPr>
            <p:cNvSpPr txBox="1"/>
            <p:nvPr/>
          </p:nvSpPr>
          <p:spPr>
            <a:xfrm>
              <a:off x="2848075" y="3798331"/>
              <a:ext cx="397719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n</a:t>
              </a:r>
              <a:r>
                <a:rPr lang="en-US" dirty="0"/>
                <a:t> Times</a:t>
              </a:r>
            </a:p>
          </p:txBody>
        </p:sp>
      </p:grpSp>
      <p:pic>
        <p:nvPicPr>
          <p:cNvPr id="63" name="Picture 62">
            <a:hlinkClick r:id="rId3" action="ppaction://hlinksldjump"/>
            <a:extLst>
              <a:ext uri="{FF2B5EF4-FFF2-40B4-BE49-F238E27FC236}">
                <a16:creationId xmlns:a16="http://schemas.microsoft.com/office/drawing/2014/main" id="{EE877C5E-A2AC-4A59-85FC-6C88ADA9FE2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66373938-F80B-48A4-9F63-D2EA7D05AED6}"/>
              </a:ext>
            </a:extLst>
          </p:cNvPr>
          <p:cNvGrpSpPr/>
          <p:nvPr/>
        </p:nvGrpSpPr>
        <p:grpSpPr>
          <a:xfrm>
            <a:off x="251022" y="4593215"/>
            <a:ext cx="3977196" cy="1647356"/>
            <a:chOff x="143569" y="2523752"/>
            <a:chExt cx="3977196" cy="164735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6B4D1F95-E8B4-4BE3-A48D-0427E9432A74}"/>
                </a:ext>
              </a:extLst>
            </p:cNvPr>
            <p:cNvGrpSpPr/>
            <p:nvPr/>
          </p:nvGrpSpPr>
          <p:grpSpPr>
            <a:xfrm>
              <a:off x="146302" y="2523752"/>
              <a:ext cx="3974463" cy="1245088"/>
              <a:chOff x="146302" y="2553244"/>
              <a:chExt cx="3974463" cy="1245088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7EDD7AD8-9C32-45C5-9E0F-1210762E87A3}"/>
                  </a:ext>
                </a:extLst>
              </p:cNvPr>
              <p:cNvGrpSpPr/>
              <p:nvPr/>
            </p:nvGrpSpPr>
            <p:grpSpPr>
              <a:xfrm>
                <a:off x="149616" y="2553244"/>
                <a:ext cx="3971149" cy="875758"/>
                <a:chOff x="160239" y="3030453"/>
                <a:chExt cx="3971149" cy="619748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F392CE24-3F7F-4056-B7BB-16C69E56B6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983" y="3030453"/>
                  <a:ext cx="3608405" cy="6197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while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&lt; n: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count +=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CB4C436B-A011-4BFD-BAB4-DD8BA93E0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9" y="3030455"/>
                  <a:ext cx="362744" cy="619746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059FA09-9D8E-4E89-B618-DF31BE425AD1}"/>
                  </a:ext>
                </a:extLst>
              </p:cNvPr>
              <p:cNvSpPr txBox="1"/>
              <p:nvPr/>
            </p:nvSpPr>
            <p:spPr>
              <a:xfrm>
                <a:off x="146302" y="3429000"/>
                <a:ext cx="39744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(c)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23F8FF6-B4EF-4A4C-8336-F7C35636CBE8}"/>
                </a:ext>
              </a:extLst>
            </p:cNvPr>
            <p:cNvSpPr txBox="1"/>
            <p:nvPr/>
          </p:nvSpPr>
          <p:spPr>
            <a:xfrm>
              <a:off x="143569" y="3801776"/>
              <a:ext cx="397719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(</a:t>
              </a:r>
              <a:r>
                <a:rPr lang="en-US" dirty="0">
                  <a:solidFill>
                    <a:srgbClr val="0070C0"/>
                  </a:solidFill>
                </a:rPr>
                <a:t>n</a:t>
              </a:r>
              <a:r>
                <a:rPr lang="en-US" dirty="0"/>
                <a:t> – </a:t>
              </a:r>
              <a:r>
                <a:rPr lang="en-US" dirty="0">
                  <a:solidFill>
                    <a:srgbClr val="0070C0"/>
                  </a:solidFill>
                </a:rPr>
                <a:t>count</a:t>
              </a:r>
              <a:r>
                <a:rPr lang="en-US" dirty="0"/>
                <a:t>) Times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5E852A4-BD30-463A-A829-11A326A22038}"/>
              </a:ext>
            </a:extLst>
          </p:cNvPr>
          <p:cNvGrpSpPr/>
          <p:nvPr/>
        </p:nvGrpSpPr>
        <p:grpSpPr>
          <a:xfrm>
            <a:off x="4915780" y="4593215"/>
            <a:ext cx="3977196" cy="1647356"/>
            <a:chOff x="143569" y="2523752"/>
            <a:chExt cx="3977196" cy="1647356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4AE0FDB-C1F3-49DE-847E-64BF2AA15D6C}"/>
                </a:ext>
              </a:extLst>
            </p:cNvPr>
            <p:cNvGrpSpPr/>
            <p:nvPr/>
          </p:nvGrpSpPr>
          <p:grpSpPr>
            <a:xfrm>
              <a:off x="146302" y="2523752"/>
              <a:ext cx="3974463" cy="1245088"/>
              <a:chOff x="146302" y="2553244"/>
              <a:chExt cx="3974463" cy="1245088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1660A352-FE71-40DC-AD8A-5B85E057DB39}"/>
                  </a:ext>
                </a:extLst>
              </p:cNvPr>
              <p:cNvGrpSpPr/>
              <p:nvPr/>
            </p:nvGrpSpPr>
            <p:grpSpPr>
              <a:xfrm>
                <a:off x="149616" y="2553244"/>
                <a:ext cx="3971149" cy="875758"/>
                <a:chOff x="160239" y="3030453"/>
                <a:chExt cx="3971149" cy="619748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D0EC408B-B383-472E-8E40-0E6FF7FBDD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2983" y="3030453"/>
                  <a:ext cx="3608405" cy="619747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5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8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while </a:t>
                  </a: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count &lt; n:</a:t>
                  </a:r>
                </a:p>
                <a:p>
                  <a:pPr lvl="0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rgbClr val="000000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    count += </a:t>
                  </a:r>
                  <a:r>
                    <a:rPr lang="en-US" altLang="en-US" sz="1600" dirty="0">
                      <a:solidFill>
                        <a:srgbClr val="0000FF"/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  <a:endParaRPr lang="en-US" altLang="en-US" sz="1600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9E7E1F7F-D6C9-4B03-B7F2-6B32CB2CC6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0239" y="3030455"/>
                  <a:ext cx="362744" cy="619746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1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2</a:t>
                  </a:r>
                </a:p>
                <a:p>
                  <a:pPr lvl="0" algn="ctr"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ourier New" panose="02070309020205020404" pitchFamily="49" charset="0"/>
                      <a:cs typeface="Courier New" panose="02070309020205020404" pitchFamily="49" charset="0"/>
                    </a:rPr>
                    <a:t>3</a:t>
                  </a:r>
                </a:p>
              </p:txBody>
            </p: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68A53F7-22E5-4C5A-B5E5-89BACE251D38}"/>
                  </a:ext>
                </a:extLst>
              </p:cNvPr>
              <p:cNvSpPr txBox="1"/>
              <p:nvPr/>
            </p:nvSpPr>
            <p:spPr>
              <a:xfrm>
                <a:off x="146302" y="3429000"/>
                <a:ext cx="397446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(d)</a:t>
                </a: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6301F37-5035-4D74-B67D-A22558BB1C17}"/>
                </a:ext>
              </a:extLst>
            </p:cNvPr>
            <p:cNvSpPr txBox="1"/>
            <p:nvPr/>
          </p:nvSpPr>
          <p:spPr>
            <a:xfrm>
              <a:off x="143569" y="3801776"/>
              <a:ext cx="397719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(The ceiling of (</a:t>
              </a:r>
              <a:r>
                <a:rPr lang="en-US" dirty="0">
                  <a:solidFill>
                    <a:srgbClr val="0070C0"/>
                  </a:solidFill>
                </a:rPr>
                <a:t>n</a:t>
              </a:r>
              <a:r>
                <a:rPr lang="en-US" dirty="0"/>
                <a:t> - 5) / 3) Times</a:t>
              </a:r>
            </a:p>
          </p:txBody>
        </p:sp>
      </p:grp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1DDC398-677E-45E1-B166-05A5B3404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95</a:t>
            </a:fld>
            <a:endParaRPr lang="en-US"/>
          </a:p>
        </p:txBody>
      </p:sp>
      <p:sp>
        <p:nvSpPr>
          <p:cNvPr id="4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559A2B8-7EF3-41FB-8DBC-5FF2B10A817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5.3</a:t>
            </a:r>
          </a:p>
        </p:txBody>
      </p:sp>
    </p:spTree>
    <p:extLst>
      <p:ext uri="{BB962C8B-B14F-4D97-AF65-F5344CB8AC3E}">
        <p14:creationId xmlns:p14="http://schemas.microsoft.com/office/powerpoint/2010/main" val="391617232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5232728-3484-4716-BF3A-54405E9F5493}"/>
              </a:ext>
            </a:extLst>
          </p:cNvPr>
          <p:cNvGrpSpPr/>
          <p:nvPr/>
        </p:nvGrpSpPr>
        <p:grpSpPr>
          <a:xfrm>
            <a:off x="609600" y="2670535"/>
            <a:ext cx="8388095" cy="413819"/>
            <a:chOff x="609599" y="1589109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DFA8DE9-2AAF-4D2D-87C9-C454BCFFC351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801DD5C8-5842-4A93-AF04-A43ADB17D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AFB16DB-C1BC-4C14-A6C5-E9C14F281126}"/>
              </a:ext>
            </a:extLst>
          </p:cNvPr>
          <p:cNvGrpSpPr/>
          <p:nvPr/>
        </p:nvGrpSpPr>
        <p:grpSpPr>
          <a:xfrm>
            <a:off x="609600" y="3287279"/>
            <a:ext cx="8388095" cy="413819"/>
            <a:chOff x="609599" y="1589109"/>
            <a:chExt cx="8388095" cy="413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E0866F3-9F54-40AD-A7D9-7614919F031C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3" name="Picture 12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F9BEA2B3-1FD4-4729-A5C5-5B2E3706B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35DB0B-88F1-4CD3-B562-AAEF6552C3D8}"/>
              </a:ext>
            </a:extLst>
          </p:cNvPr>
          <p:cNvGrpSpPr/>
          <p:nvPr/>
        </p:nvGrpSpPr>
        <p:grpSpPr>
          <a:xfrm>
            <a:off x="609600" y="3905907"/>
            <a:ext cx="8388095" cy="413819"/>
            <a:chOff x="609599" y="1589109"/>
            <a:chExt cx="838809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AABE740-6335-4DE4-9E5A-E6BC9AE993AC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6" name="Picture 15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6EDBEE36-60BF-4330-9F38-7829049B00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6" name="Title 5">
            <a:extLst>
              <a:ext uri="{FF2B5EF4-FFF2-40B4-BE49-F238E27FC236}">
                <a16:creationId xmlns:a16="http://schemas.microsoft.com/office/drawing/2014/main" id="{5848D39A-4E97-4EB0-8FB1-300395285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5.4. </a:t>
            </a:r>
            <a:r>
              <a:rPr lang="en-US" dirty="0"/>
              <a:t>Nested Loops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7D6A6F-26D3-4301-B42B-3B93356F9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6" action="ppaction://hlinksldjump"/>
              </a:rPr>
              <a:t>Trace Nested Loops</a:t>
            </a:r>
            <a:endParaRPr lang="en-US" dirty="0">
              <a:hlinkClick r:id="rId7" action="ppaction://hlinksldjump"/>
            </a:endParaRPr>
          </a:p>
          <a:p>
            <a:r>
              <a:rPr lang="en-US" dirty="0">
                <a:hlinkClick r:id="rId7" action="ppaction://hlinksldjump"/>
              </a:rPr>
              <a:t>Program 6: Multiplication Table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Check Point #10 - #16</a:t>
            </a:r>
            <a:endParaRPr lang="en-US" dirty="0"/>
          </a:p>
        </p:txBody>
      </p:sp>
      <p:pic>
        <p:nvPicPr>
          <p:cNvPr id="8" name="Picture 7">
            <a:hlinkClick r:id="rId9" action="ppaction://hlinksldjump"/>
            <a:extLst>
              <a:ext uri="{FF2B5EF4-FFF2-40B4-BE49-F238E27FC236}">
                <a16:creationId xmlns:a16="http://schemas.microsoft.com/office/drawing/2014/main" id="{7D1F302F-6980-41DD-A5D8-38C916569BB4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273463-4D93-48DF-A792-DD32531C6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96</a:t>
            </a:fld>
            <a:endParaRPr lang="en-US"/>
          </a:p>
        </p:txBody>
      </p:sp>
      <p:pic>
        <p:nvPicPr>
          <p:cNvPr id="3" name="Picture 2" descr="A close up of a sig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069B191-8EF9-40E3-AB2F-3D8564646652}"/>
              </a:ext>
            </a:extLst>
          </p:cNvPr>
          <p:cNvPicPr>
            <a:picLocks noChangeAspect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8872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0122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E13BC1D-A6E5-4DCB-BC87-AE0BB1DEA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Nested Loops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FF0FA6-30DC-4219-82B9-C678BA47D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 can be </a:t>
            </a:r>
            <a:r>
              <a:rPr lang="en-US" dirty="0">
                <a:solidFill>
                  <a:schemeClr val="accent2"/>
                </a:solidFill>
              </a:rPr>
              <a:t>nested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inside</a:t>
            </a:r>
            <a:r>
              <a:rPr lang="en-US" dirty="0"/>
              <a:t> another </a:t>
            </a:r>
            <a:r>
              <a:rPr lang="en-US" dirty="0">
                <a:solidFill>
                  <a:schemeClr val="accent2"/>
                </a:solidFill>
              </a:rPr>
              <a:t>loop</a:t>
            </a:r>
            <a:r>
              <a:rPr lang="en-US" dirty="0"/>
              <a:t>.</a:t>
            </a:r>
          </a:p>
          <a:p>
            <a:r>
              <a:rPr lang="en-US" dirty="0">
                <a:solidFill>
                  <a:schemeClr val="accent2"/>
                </a:solidFill>
              </a:rPr>
              <a:t>Nested loops </a:t>
            </a:r>
            <a:r>
              <a:rPr lang="en-US" dirty="0"/>
              <a:t>consist of an </a:t>
            </a:r>
            <a:r>
              <a:rPr lang="en-US" dirty="0">
                <a:solidFill>
                  <a:schemeClr val="accent2"/>
                </a:solidFill>
              </a:rPr>
              <a:t>outer loop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one or more inner loops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accent2"/>
                </a:solidFill>
              </a:rPr>
              <a:t>Each time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outer loop </a:t>
            </a:r>
            <a:r>
              <a:rPr lang="en-US" dirty="0"/>
              <a:t>is repeated, the </a:t>
            </a:r>
            <a:r>
              <a:rPr lang="en-US" dirty="0">
                <a:solidFill>
                  <a:schemeClr val="accent2"/>
                </a:solidFill>
              </a:rPr>
              <a:t>inner loops </a:t>
            </a:r>
            <a:r>
              <a:rPr lang="en-US" dirty="0"/>
              <a:t>are </a:t>
            </a:r>
            <a:r>
              <a:rPr lang="en-US" dirty="0">
                <a:solidFill>
                  <a:schemeClr val="accent2"/>
                </a:solidFill>
              </a:rPr>
              <a:t>reentered </a:t>
            </a:r>
            <a:r>
              <a:rPr lang="en-US" dirty="0"/>
              <a:t>and</a:t>
            </a:r>
            <a:r>
              <a:rPr lang="en-US" dirty="0">
                <a:solidFill>
                  <a:schemeClr val="accent2"/>
                </a:solidFill>
              </a:rPr>
              <a:t> started anew</a:t>
            </a:r>
            <a:r>
              <a:rPr lang="en-US" dirty="0"/>
              <a:t>.</a:t>
            </a:r>
          </a:p>
          <a:p>
            <a:r>
              <a:rPr lang="en-US" dirty="0"/>
              <a:t>Example:</a:t>
            </a:r>
          </a:p>
          <a:p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9D101FB-49C0-4F4A-A88A-AA0BAB2E05A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7B67FC0-5BB7-4F40-8667-02E51D439FF9}"/>
              </a:ext>
            </a:extLst>
          </p:cNvPr>
          <p:cNvGrpSpPr/>
          <p:nvPr/>
        </p:nvGrpSpPr>
        <p:grpSpPr>
          <a:xfrm>
            <a:off x="4718303" y="3637508"/>
            <a:ext cx="4279392" cy="2862322"/>
            <a:chOff x="4773387" y="4089662"/>
            <a:chExt cx="4279392" cy="2862322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945FCB-6E03-4671-BEE7-698CF3DC8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4089662"/>
              <a:ext cx="3579606" cy="286232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Start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----- x = 1 -----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----- x = 2 -----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----- x = 3 -----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s-E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y = 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s-ES" altLang="en-US" sz="12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End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B7BC2567-480B-440D-BDEA-D9AE55B35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E937FE9-4739-42B0-893E-E04AE00EAB47}"/>
              </a:ext>
            </a:extLst>
          </p:cNvPr>
          <p:cNvGrpSpPr/>
          <p:nvPr/>
        </p:nvGrpSpPr>
        <p:grpSpPr>
          <a:xfrm>
            <a:off x="146303" y="4225582"/>
            <a:ext cx="4425698" cy="2255117"/>
            <a:chOff x="160238" y="3025439"/>
            <a:chExt cx="4425698" cy="273265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E5D284-E89C-45D1-B0BA-EAA198447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4" y="3025439"/>
              <a:ext cx="3978112" cy="273265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"Start"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"----- x ="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x, 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"-----"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"y ="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y)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"End"</a:t>
              </a:r>
              <a:r>
                <a:rPr lang="en-US" altLang="en-US" sz="1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2E71D7A-6857-48D8-95F8-F833480D7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0"/>
              <a:ext cx="447585" cy="273265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817DB9A1-AC63-4641-B804-1FD2CA4A3ADB}"/>
              </a:ext>
            </a:extLst>
          </p:cNvPr>
          <p:cNvSpPr/>
          <p:nvPr/>
        </p:nvSpPr>
        <p:spPr>
          <a:xfrm>
            <a:off x="1083076" y="5353140"/>
            <a:ext cx="2476870" cy="426223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2B7B6EA-69B9-4212-9025-5438EFC2175C}"/>
              </a:ext>
            </a:extLst>
          </p:cNvPr>
          <p:cNvSpPr/>
          <p:nvPr/>
        </p:nvSpPr>
        <p:spPr>
          <a:xfrm>
            <a:off x="636559" y="4852015"/>
            <a:ext cx="3770849" cy="1211434"/>
          </a:xfrm>
          <a:prstGeom prst="rect">
            <a:avLst/>
          </a:prstGeom>
          <a:noFill/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99D25480-5B1D-475B-B8E8-C56BD22A77D1}"/>
              </a:ext>
            </a:extLst>
          </p:cNvPr>
          <p:cNvSpPr/>
          <p:nvPr/>
        </p:nvSpPr>
        <p:spPr>
          <a:xfrm>
            <a:off x="2176986" y="3856534"/>
            <a:ext cx="1382960" cy="341376"/>
          </a:xfrm>
          <a:prstGeom prst="wedgeRectCallout">
            <a:avLst>
              <a:gd name="adj1" fmla="val 11297"/>
              <a:gd name="adj2" fmla="val 24328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Outer Loop </a:t>
            </a:r>
          </a:p>
        </p:txBody>
      </p:sp>
      <p:sp>
        <p:nvSpPr>
          <p:cNvPr id="16" name="Speech Bubble: Rectangle 15">
            <a:extLst>
              <a:ext uri="{FF2B5EF4-FFF2-40B4-BE49-F238E27FC236}">
                <a16:creationId xmlns:a16="http://schemas.microsoft.com/office/drawing/2014/main" id="{2A0DF633-F147-4CDD-B9E8-9B76A9F41841}"/>
              </a:ext>
            </a:extLst>
          </p:cNvPr>
          <p:cNvSpPr/>
          <p:nvPr/>
        </p:nvSpPr>
        <p:spPr>
          <a:xfrm>
            <a:off x="3024448" y="6201349"/>
            <a:ext cx="1382960" cy="341376"/>
          </a:xfrm>
          <a:prstGeom prst="wedgeRectCallout">
            <a:avLst>
              <a:gd name="adj1" fmla="val -23485"/>
              <a:gd name="adj2" fmla="val -261309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Inner Loop 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09685EC-91EB-46FC-91AC-18E678F98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97</a:t>
            </a:fld>
            <a:endParaRPr lang="en-US"/>
          </a:p>
        </p:txBody>
      </p:sp>
      <p:sp>
        <p:nvSpPr>
          <p:cNvPr id="1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5E1CAF1-9E5F-4317-8B33-53BC0558809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048AD1-D25E-4192-819B-77D980A5B163}"/>
              </a:ext>
            </a:extLst>
          </p:cNvPr>
          <p:cNvGrpSpPr/>
          <p:nvPr/>
        </p:nvGrpSpPr>
        <p:grpSpPr>
          <a:xfrm>
            <a:off x="3744810" y="4225581"/>
            <a:ext cx="830638" cy="386966"/>
            <a:chOff x="8133802" y="1326921"/>
            <a:chExt cx="830638" cy="38696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0832EA3-5797-46BE-B7B4-C989BD0C0236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1" name="TextBox 20">
              <a:hlinkClick r:id="rId7"/>
              <a:extLst>
                <a:ext uri="{FF2B5EF4-FFF2-40B4-BE49-F238E27FC236}">
                  <a16:creationId xmlns:a16="http://schemas.microsoft.com/office/drawing/2014/main" id="{17CDE160-AD4F-4D45-BDE5-A181E172A034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B2688250-6F05-470E-BAB1-E596BFEB102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394739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6C7C7C9C-ACA1-4989-A35E-E45AB2561B8B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91C8961-5667-4024-8DBF-0C953FC38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F0188AC-DC8B-49BE-92AE-53D69BCD4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98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884326"/>
              </p:ext>
            </p:extLst>
          </p:nvPr>
        </p:nvGraphicFramePr>
        <p:xfrm>
          <a:off x="6090081" y="2166039"/>
          <a:ext cx="290761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286" y="1750949"/>
            <a:ext cx="4880868" cy="615950"/>
          </a:xfrm>
          <a:prstGeom prst="wedgeRoundRectCallout">
            <a:avLst>
              <a:gd name="adj1" fmla="val 64506"/>
              <a:gd name="adj2" fmla="val 32379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Draw a table and put each variable in a column.  </a:t>
            </a:r>
            <a:endParaRPr lang="en-US" altLang="en-US" sz="1800" dirty="0">
              <a:solidFill>
                <a:srgbClr val="0070C0"/>
              </a:solidFill>
              <a:highlight>
                <a:srgbClr val="D9ECFF"/>
              </a:highlight>
              <a:latin typeface="+mn-lt"/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ABF4D06-77DC-40B2-83FC-63CE35BB856F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E672BA1-A64B-4481-82F5-4EF7E1F1F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36" name="Picture 35" descr="A flat screen monitor&#10;&#10;Description automatically generated">
              <a:extLst>
                <a:ext uri="{FF2B5EF4-FFF2-40B4-BE49-F238E27FC236}">
                  <a16:creationId xmlns:a16="http://schemas.microsoft.com/office/drawing/2014/main" id="{38D6C063-BAF5-49BD-A6D7-E3B808976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939FE72-EC92-40F2-8B86-A39ECDB6BBC8}"/>
              </a:ext>
            </a:extLst>
          </p:cNvPr>
          <p:cNvCxnSpPr>
            <a:cxnSpLocks/>
          </p:cNvCxnSpPr>
          <p:nvPr/>
        </p:nvCxnSpPr>
        <p:spPr>
          <a:xfrm flipH="1">
            <a:off x="1503680" y="2413451"/>
            <a:ext cx="6543088" cy="1015549"/>
          </a:xfrm>
          <a:prstGeom prst="straightConnector1">
            <a:avLst/>
          </a:prstGeom>
          <a:ln w="19050">
            <a:solidFill>
              <a:srgbClr val="C00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032EE5-0611-461B-A2C8-223473D9AC81}"/>
              </a:ext>
            </a:extLst>
          </p:cNvPr>
          <p:cNvCxnSpPr>
            <a:cxnSpLocks/>
          </p:cNvCxnSpPr>
          <p:nvPr/>
        </p:nvCxnSpPr>
        <p:spPr>
          <a:xfrm flipH="1">
            <a:off x="1503680" y="2428240"/>
            <a:ext cx="5191760" cy="670560"/>
          </a:xfrm>
          <a:prstGeom prst="straightConnector1">
            <a:avLst/>
          </a:prstGeom>
          <a:ln w="19050">
            <a:solidFill>
              <a:srgbClr val="C00000">
                <a:alpha val="5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31F2EF1-0E41-43A9-A6B0-C5CCB408A9C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1" name="Picture 40">
              <a:hlinkClick r:id="rId7" action="ppaction://hlinksldjump"/>
              <a:extLst>
                <a:ext uri="{FF2B5EF4-FFF2-40B4-BE49-F238E27FC236}">
                  <a16:creationId xmlns:a16="http://schemas.microsoft.com/office/drawing/2014/main" id="{B1677D50-FA25-4971-9DB4-6498CEBBF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2" name="Picture 41">
              <a:hlinkClick r:id="rId9" action="ppaction://hlinksldjump"/>
              <a:extLst>
                <a:ext uri="{FF2B5EF4-FFF2-40B4-BE49-F238E27FC236}">
                  <a16:creationId xmlns:a16="http://schemas.microsoft.com/office/drawing/2014/main" id="{7E9CEE8D-4745-438F-93F5-EDC1C61B71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3C500B6D-9EB4-46C6-80C2-F41ADA016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486466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3A0E14D4-B942-4D73-8939-9D442FD80A48}"/>
              </a:ext>
            </a:extLst>
          </p:cNvPr>
          <p:cNvGrpSpPr/>
          <p:nvPr/>
        </p:nvGrpSpPr>
        <p:grpSpPr>
          <a:xfrm>
            <a:off x="146304" y="2865120"/>
            <a:ext cx="5304584" cy="2292805"/>
            <a:chOff x="160238" y="3025439"/>
            <a:chExt cx="5304584" cy="309342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953F76D-E92F-4FFC-92BB-EC95A350C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823" y="3025439"/>
              <a:ext cx="4856999" cy="309342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 range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j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while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j &lt; i: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(j, </a:t>
              </a:r>
              <a:r>
                <a:rPr lang="en-US" altLang="en-US" sz="2000" dirty="0">
                  <a:solidFill>
                    <a:srgbClr val="660099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end 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=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  j +=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"Done"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C462E4C-5BD0-46C0-BF38-6512EE69D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5441"/>
              <a:ext cx="447585" cy="309341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7080F552-9893-43AC-8725-583CB6BB0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Nested Loops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178A2E-50D5-49F5-BEE1-CCD9C2DA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99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9CB71D4-BE56-46CE-8411-480A45527A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428367"/>
              </p:ext>
            </p:extLst>
          </p:nvPr>
        </p:nvGraphicFramePr>
        <p:xfrm>
          <a:off x="6090081" y="2166039"/>
          <a:ext cx="290761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3807">
                  <a:extLst>
                    <a:ext uri="{9D8B030D-6E8A-4147-A177-3AD203B41FA5}">
                      <a16:colId xmlns:a16="http://schemas.microsoft.com/office/drawing/2014/main" val="363449790"/>
                    </a:ext>
                  </a:extLst>
                </a:gridCol>
                <a:gridCol w="1453807">
                  <a:extLst>
                    <a:ext uri="{9D8B030D-6E8A-4147-A177-3AD203B41FA5}">
                      <a16:colId xmlns:a16="http://schemas.microsoft.com/office/drawing/2014/main" val="3032275630"/>
                    </a:ext>
                  </a:extLst>
                </a:gridCol>
              </a:tblGrid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1080041"/>
                  </a:ext>
                </a:extLst>
              </a:tr>
              <a:tr h="26698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13921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305E283-6BF1-4280-A80C-5FAF69D6A032}"/>
              </a:ext>
            </a:extLst>
          </p:cNvPr>
          <p:cNvSpPr txBox="1"/>
          <p:nvPr/>
        </p:nvSpPr>
        <p:spPr>
          <a:xfrm>
            <a:off x="6090081" y="1796707"/>
            <a:ext cx="2907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Program Trace</a:t>
            </a:r>
          </a:p>
        </p:txBody>
      </p:sp>
      <p:pic>
        <p:nvPicPr>
          <p:cNvPr id="15" name="Picture 14">
            <a:hlinkClick r:id="rId3" action="ppaction://hlinksldjump"/>
            <a:extLst>
              <a:ext uri="{FF2B5EF4-FFF2-40B4-BE49-F238E27FC236}">
                <a16:creationId xmlns:a16="http://schemas.microsoft.com/office/drawing/2014/main" id="{7556DB04-99D9-41DB-8C16-166041D8F05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B4BF55-BC9E-4A38-ABC5-2EF33CBDA0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5.4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000677D-1234-4EB9-A04D-ACC5C0B7A28E}"/>
              </a:ext>
            </a:extLst>
          </p:cNvPr>
          <p:cNvSpPr/>
          <p:nvPr/>
        </p:nvSpPr>
        <p:spPr>
          <a:xfrm>
            <a:off x="593889" y="2913733"/>
            <a:ext cx="4856999" cy="35160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utoShape 5">
            <a:extLst>
              <a:ext uri="{FF2B5EF4-FFF2-40B4-BE49-F238E27FC236}">
                <a16:creationId xmlns:a16="http://schemas.microsoft.com/office/drawing/2014/main" id="{B0BC7D8D-A29D-48B6-BA17-B5895FB1F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6340" y="1865711"/>
            <a:ext cx="4530618" cy="864683"/>
          </a:xfrm>
          <a:prstGeom prst="wedgeRoundRectCallout">
            <a:avLst>
              <a:gd name="adj1" fmla="val 36202"/>
              <a:gd name="adj2" fmla="val 88687"/>
              <a:gd name="adj3" fmla="val 16667"/>
            </a:avLst>
          </a:prstGeom>
          <a:ln>
            <a:solidFill>
              <a:schemeClr val="accent2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Loop 3 times, and the sequence is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CC"/>
                </a:highlight>
                <a:latin typeface="+mn-lt"/>
              </a:rPr>
              <a:t>[1, 2, 3]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So, the first item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 now </a:t>
            </a:r>
            <a:r>
              <a:rPr lang="en-US" altLang="en-US" sz="1800" dirty="0" err="1">
                <a:solidFill>
                  <a:srgbClr val="0070C0"/>
                </a:solidFill>
                <a:latin typeface="+mn-lt"/>
              </a:rPr>
              <a:t>i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07C9FC-BA49-45B5-A43F-1D583E070F0D}"/>
              </a:ext>
            </a:extLst>
          </p:cNvPr>
          <p:cNvGrpSpPr/>
          <p:nvPr/>
        </p:nvGrpSpPr>
        <p:grpSpPr>
          <a:xfrm>
            <a:off x="146304" y="5618013"/>
            <a:ext cx="5304584" cy="551364"/>
            <a:chOff x="4773387" y="5245137"/>
            <a:chExt cx="5304584" cy="551364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27737F9-5A4C-4E85-A8C2-6F26EA130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3173" y="5320766"/>
              <a:ext cx="4604798" cy="40011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29" name="Picture 28" descr="A flat screen monitor&#10;&#10;Description automatically generated">
              <a:extLst>
                <a:ext uri="{FF2B5EF4-FFF2-40B4-BE49-F238E27FC236}">
                  <a16:creationId xmlns:a16="http://schemas.microsoft.com/office/drawing/2014/main" id="{68DAF4BB-485C-4A06-A2DE-F20475B02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3387" y="5245137"/>
              <a:ext cx="572603" cy="551364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2FBC25C-81CE-4250-AC15-C10B265C170A}"/>
              </a:ext>
            </a:extLst>
          </p:cNvPr>
          <p:cNvGrpSpPr/>
          <p:nvPr/>
        </p:nvGrpSpPr>
        <p:grpSpPr>
          <a:xfrm>
            <a:off x="2407313" y="1189906"/>
            <a:ext cx="4329374" cy="615911"/>
            <a:chOff x="2407313" y="1189906"/>
            <a:chExt cx="4329374" cy="615911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1305B14-8767-4797-A884-A00AAC763356}"/>
                </a:ext>
              </a:extLst>
            </p:cNvPr>
            <p:cNvGrpSpPr/>
            <p:nvPr/>
          </p:nvGrpSpPr>
          <p:grpSpPr>
            <a:xfrm>
              <a:off x="2407313" y="1189906"/>
              <a:ext cx="4329374" cy="403600"/>
              <a:chOff x="2373267" y="1216983"/>
              <a:chExt cx="4329374" cy="403600"/>
            </a:xfrm>
          </p:grpSpPr>
          <p:sp>
            <p:nvSpPr>
              <p:cNvPr id="33" name="Rectangle 8">
                <a:extLst>
                  <a:ext uri="{FF2B5EF4-FFF2-40B4-BE49-F238E27FC236}">
                    <a16:creationId xmlns:a16="http://schemas.microsoft.com/office/drawing/2014/main" id="{3993EA2B-73E0-4C9C-9685-E50E3B35F8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2504" y="1216983"/>
                <a:ext cx="2530137" cy="400110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lIns="9144" tIns="9144" rIns="9144" bIns="9144" anchor="ctr"/>
              <a:lstStyle/>
              <a:p>
                <a:pPr algn="ctr"/>
                <a:r>
                  <a:rPr lang="en-US" altLang="en-US" sz="2000" b="1" dirty="0"/>
                  <a:t>[ </a:t>
                </a:r>
                <a:r>
                  <a:rPr lang="en-US" altLang="en-US" sz="2000" b="1" dirty="0">
                    <a:solidFill>
                      <a:srgbClr val="3333FF"/>
                    </a:solidFill>
                  </a:rPr>
                  <a:t>1</a:t>
                </a:r>
                <a:r>
                  <a:rPr lang="en-US" altLang="en-US" sz="2000" b="1" dirty="0"/>
                  <a:t> , 2 , 3 ] </a:t>
                </a:r>
              </a:p>
            </p:txBody>
          </p:sp>
          <p:sp>
            <p:nvSpPr>
              <p:cNvPr id="34" name="Text Box 9">
                <a:extLst>
                  <a:ext uri="{FF2B5EF4-FFF2-40B4-BE49-F238E27FC236}">
                    <a16:creationId xmlns:a16="http://schemas.microsoft.com/office/drawing/2014/main" id="{6B15D55F-BC74-4592-8F80-7A2A763DF13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73267" y="1220473"/>
                <a:ext cx="1799237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altLang="en-US" sz="2000" dirty="0"/>
                  <a:t>Range (1, 4) → </a:t>
                </a:r>
              </a:p>
            </p:txBody>
          </p:sp>
        </p:grp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B8D4F9D6-554E-4EA7-8F96-E83EDD564098}"/>
                </a:ext>
              </a:extLst>
            </p:cNvPr>
            <p:cNvCxnSpPr/>
            <p:nvPr/>
          </p:nvCxnSpPr>
          <p:spPr>
            <a:xfrm flipV="1">
              <a:off x="5137807" y="1503976"/>
              <a:ext cx="0" cy="301841"/>
            </a:xfrm>
            <a:prstGeom prst="straightConnector1">
              <a:avLst/>
            </a:prstGeom>
            <a:ln w="38100">
              <a:solidFill>
                <a:srgbClr val="C0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F0BB911-32E3-4AB7-A7BD-5EFD16279AC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7" action="ppaction://hlinksldjump"/>
              <a:extLst>
                <a:ext uri="{FF2B5EF4-FFF2-40B4-BE49-F238E27FC236}">
                  <a16:creationId xmlns:a16="http://schemas.microsoft.com/office/drawing/2014/main" id="{2221CF81-7A9B-4C47-B5E3-9FFA1CE82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0" name="Picture 39">
              <a:hlinkClick r:id="rId9" action="ppaction://hlinksldjump"/>
              <a:extLst>
                <a:ext uri="{FF2B5EF4-FFF2-40B4-BE49-F238E27FC236}">
                  <a16:creationId xmlns:a16="http://schemas.microsoft.com/office/drawing/2014/main" id="{C27044E0-125B-497D-8767-26F1314378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405D13-F6EF-4BD5-B7E9-87E3447AF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 of 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276883"/>
      </p:ext>
    </p:extLst>
  </p:cSld>
  <p:clrMapOvr>
    <a:masterClrMapping/>
  </p:clrMapOvr>
</p:sld>
</file>

<file path=ppt/theme/theme1.xml><?xml version="1.0" encoding="utf-8"?>
<a:theme xmlns:a="http://schemas.openxmlformats.org/drawingml/2006/main" name="CPIT110 Theme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PIT110 Theme" id="{7F851ECE-C9E5-4B48-9C00-6B96AC59D65D}" vid="{07FDD12F-4459-4626-BB03-B88531E1F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CPIT110 Theme</Template>
  <TotalTime>11537</TotalTime>
  <Words>28435</Words>
  <Application>Microsoft Office PowerPoint</Application>
  <PresentationFormat>On-screen Show (4:3)</PresentationFormat>
  <Paragraphs>7575</Paragraphs>
  <Slides>227</Slides>
  <Notes>167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227</vt:i4>
      </vt:variant>
    </vt:vector>
  </HeadingPairs>
  <TitlesOfParts>
    <vt:vector size="234" baseType="lpstr">
      <vt:lpstr>Arial</vt:lpstr>
      <vt:lpstr>Calibri</vt:lpstr>
      <vt:lpstr>Calibri Light</vt:lpstr>
      <vt:lpstr>Courier New</vt:lpstr>
      <vt:lpstr>Times New Roman</vt:lpstr>
      <vt:lpstr>Wingdings</vt:lpstr>
      <vt:lpstr>CPIT110 Theme</vt:lpstr>
      <vt:lpstr>Chapter 5 Loops</vt:lpstr>
      <vt:lpstr>Sections</vt:lpstr>
      <vt:lpstr>Programs</vt:lpstr>
      <vt:lpstr>Check Points</vt:lpstr>
      <vt:lpstr>Objectives</vt:lpstr>
      <vt:lpstr>5.1. Motivations</vt:lpstr>
      <vt:lpstr>Motivations</vt:lpstr>
      <vt:lpstr>Motivations</vt:lpstr>
      <vt:lpstr>Motivations</vt:lpstr>
      <vt:lpstr>Loops</vt:lpstr>
      <vt:lpstr>5.2. The while Loop</vt:lpstr>
      <vt:lpstr>The while Loop</vt:lpstr>
      <vt:lpstr>The while Loop</vt:lpstr>
      <vt:lpstr>The while Loop</vt:lpstr>
      <vt:lpstr>Trace while Loop</vt:lpstr>
      <vt:lpstr>Trace while Loop</vt:lpstr>
      <vt:lpstr>Trace while Loop</vt:lpstr>
      <vt:lpstr>Trace while Loop</vt:lpstr>
      <vt:lpstr>Trace while Loop</vt:lpstr>
      <vt:lpstr>Trace while Loop</vt:lpstr>
      <vt:lpstr>Trace while Loop</vt:lpstr>
      <vt:lpstr>Trace while Loop</vt:lpstr>
      <vt:lpstr>Trace while Loop</vt:lpstr>
      <vt:lpstr>The while Loop</vt:lpstr>
      <vt:lpstr>Infinite Loop</vt:lpstr>
      <vt:lpstr>Note</vt:lpstr>
      <vt:lpstr>Caution</vt:lpstr>
      <vt:lpstr>Subtraction Quiz Program 1</vt:lpstr>
      <vt:lpstr>Subtraction Quiz Phase 1: Problem-solving</vt:lpstr>
      <vt:lpstr>Subtraction Quiz Phase 2: Implementation</vt:lpstr>
      <vt:lpstr>Subtraction Quiz Example Runs of The Program</vt:lpstr>
      <vt:lpstr>Guessing Game Program 2</vt:lpstr>
      <vt:lpstr>Guessing Game Phase 1: Problem-solving</vt:lpstr>
      <vt:lpstr>Guessing Game Phase 1: Problem-solving</vt:lpstr>
      <vt:lpstr>Guessing Game Phase 1: Problem-solving</vt:lpstr>
      <vt:lpstr>Guessing Game Phase 2: Implementation (1st Draft)</vt:lpstr>
      <vt:lpstr>Guessing Game Phase 1: Problem-solving</vt:lpstr>
      <vt:lpstr>Guessing Game Phase 2: Implementation (2nd  Draft)</vt:lpstr>
      <vt:lpstr>Guessing Game Phase 1: Problem-solving</vt:lpstr>
      <vt:lpstr>Guessing Game Phase 1: Problem-solving</vt:lpstr>
      <vt:lpstr>Guessing Game Phase 2: Implementation (Final)</vt:lpstr>
      <vt:lpstr>Guessing Game Trace The Program Execution</vt:lpstr>
      <vt:lpstr>Guessing Game Discussion</vt:lpstr>
      <vt:lpstr>Loop Design Strategies</vt:lpstr>
      <vt:lpstr>Multiple Subtraction Quiz Program 3 </vt:lpstr>
      <vt:lpstr>Multiple Subtraction Quiz Phase 1: Problem-solving </vt:lpstr>
      <vt:lpstr>Multiple Subtraction Quiz Phase 2: Implementation </vt:lpstr>
      <vt:lpstr>Multiple Subtraction Quiz Phase 2: Implementation </vt:lpstr>
      <vt:lpstr>Multiple Subtraction Quiz Discussion</vt:lpstr>
      <vt:lpstr>Controlling a Loop with User Confirmation</vt:lpstr>
      <vt:lpstr>Advanced Multiple Subtraction Quiz Program 4</vt:lpstr>
      <vt:lpstr>Advanced Multiple Subtraction Quiz Phase 1: Problem-solving</vt:lpstr>
      <vt:lpstr>Advanced Multiple Subtraction Quiz Phase 2: Implementation </vt:lpstr>
      <vt:lpstr>Advanced Multiple Subtraction Quiz Phase 2: Implementation </vt:lpstr>
      <vt:lpstr>Controlling a Loop with a Sentinel Value</vt:lpstr>
      <vt:lpstr>Sentinel Value Program 5</vt:lpstr>
      <vt:lpstr>Sentinel Value Phase 1: Problem-solving</vt:lpstr>
      <vt:lpstr>Sentinel Value Phase 2: Implementation</vt:lpstr>
      <vt:lpstr>Sentinel Value Trace The Program Execution</vt:lpstr>
      <vt:lpstr>Sentinel Value Discussion</vt:lpstr>
      <vt:lpstr>Caution</vt:lpstr>
      <vt:lpstr>Caution</vt:lpstr>
      <vt:lpstr>Check Point #1</vt:lpstr>
      <vt:lpstr>Check Point #2</vt:lpstr>
      <vt:lpstr>Check Point #3</vt:lpstr>
      <vt:lpstr>Check Point #4</vt:lpstr>
      <vt:lpstr>5.3. The for Loop</vt:lpstr>
      <vt:lpstr>The for Loop</vt:lpstr>
      <vt:lpstr>The for Loop</vt:lpstr>
      <vt:lpstr>The for Loop Flowchart</vt:lpstr>
      <vt:lpstr>The for Loop Example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Trace for Loop</vt:lpstr>
      <vt:lpstr>The range Function</vt:lpstr>
      <vt:lpstr>range(a, b)</vt:lpstr>
      <vt:lpstr>range(a)</vt:lpstr>
      <vt:lpstr>range(a, b, k)</vt:lpstr>
      <vt:lpstr>range(a, b, k) Count Backward</vt:lpstr>
      <vt:lpstr>Note</vt:lpstr>
      <vt:lpstr>Note</vt:lpstr>
      <vt:lpstr>Check Point #5</vt:lpstr>
      <vt:lpstr>Check Point #6</vt:lpstr>
      <vt:lpstr>Check Point #7</vt:lpstr>
      <vt:lpstr>Check Point #8</vt:lpstr>
      <vt:lpstr>Check Point #9</vt:lpstr>
      <vt:lpstr>5.4. Nested Loops</vt:lpstr>
      <vt:lpstr>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Trace Nested Loops</vt:lpstr>
      <vt:lpstr>Multiplication Table Program 6</vt:lpstr>
      <vt:lpstr>Multiplication Table Phase 1: Problem-solving</vt:lpstr>
      <vt:lpstr>Multiplication Table Phase 1: Problem-solving</vt:lpstr>
      <vt:lpstr>Multiplication Table Phase 2: Implementation</vt:lpstr>
      <vt:lpstr>Multiplication Table Discussion</vt:lpstr>
      <vt:lpstr>Multiplication Table Discussion</vt:lpstr>
      <vt:lpstr>Note</vt:lpstr>
      <vt:lpstr>Check Point #10</vt:lpstr>
      <vt:lpstr>Check Point #11</vt:lpstr>
      <vt:lpstr>Check Point #12</vt:lpstr>
      <vt:lpstr>Check Point #13</vt:lpstr>
      <vt:lpstr>Check Point #14</vt:lpstr>
      <vt:lpstr>Check Point #15</vt:lpstr>
      <vt:lpstr>Check Point #16</vt:lpstr>
      <vt:lpstr>5.5. Minimizing Numerical Errors</vt:lpstr>
      <vt:lpstr>Minimizing Numerical Errors</vt:lpstr>
      <vt:lpstr>Minimizing Numerical Errors Example</vt:lpstr>
      <vt:lpstr>Minimizing Numerical Errors Example</vt:lpstr>
      <vt:lpstr>Minimizing Numerical Errors Example</vt:lpstr>
      <vt:lpstr>Minimizing Numerical Errors Example</vt:lpstr>
      <vt:lpstr>5.6. Case Studies</vt:lpstr>
      <vt:lpstr>Finding the GCD Program 7</vt:lpstr>
      <vt:lpstr>Finding the GCD Phase 1: Problem-solving</vt:lpstr>
      <vt:lpstr>Finding the GCD Phase 1: Problem-solving</vt:lpstr>
      <vt:lpstr>Finding the GCD Phase 2: Implementation</vt:lpstr>
      <vt:lpstr>Predicting The Future Tuition  Program 8</vt:lpstr>
      <vt:lpstr>Information Calculating Increasing/Decreasing By %</vt:lpstr>
      <vt:lpstr>Predicting The Future Tuition  Phase 1: Problem-solving</vt:lpstr>
      <vt:lpstr>Predicting The Future Tuition  Phase 1: Problem-solving</vt:lpstr>
      <vt:lpstr>Predicting The Future Tuition  Phase 2: Implementation</vt:lpstr>
      <vt:lpstr>5.7. Keywords break and continue</vt:lpstr>
      <vt:lpstr>Keywords break and continue</vt:lpstr>
      <vt:lpstr>break Keyword</vt:lpstr>
      <vt:lpstr>break Keyword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Trace break Statement</vt:lpstr>
      <vt:lpstr>continue Keyword</vt:lpstr>
      <vt:lpstr>continue Keyword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Trace continue Statement</vt:lpstr>
      <vt:lpstr>When to Use break or continue?</vt:lpstr>
      <vt:lpstr>Information Factors of a Number</vt:lpstr>
      <vt:lpstr>When to Use break or continue?</vt:lpstr>
      <vt:lpstr>Check Point #17</vt:lpstr>
      <vt:lpstr>Check Point #18</vt:lpstr>
      <vt:lpstr>Check Point #18</vt:lpstr>
      <vt:lpstr>Check Point #19</vt:lpstr>
      <vt:lpstr>Check Point #20</vt:lpstr>
      <vt:lpstr>Check Point #21</vt:lpstr>
      <vt:lpstr>Check Point #22</vt:lpstr>
      <vt:lpstr>5.8. Case Study: Displaying Prime Numbers</vt:lpstr>
      <vt:lpstr>Prime Number Program 9</vt:lpstr>
      <vt:lpstr>Prime Number Phase 1: Problem-solving</vt:lpstr>
      <vt:lpstr>Prime Number Phase 1: Problem-solving</vt:lpstr>
      <vt:lpstr>Prime Number Phase 2: Implementation (1st Draft)</vt:lpstr>
      <vt:lpstr>Prime Number Phase 1: Problem-solving</vt:lpstr>
      <vt:lpstr>Prime Number Phase 1: Problem-solving</vt:lpstr>
      <vt:lpstr>Prime Number Phase 1: Problem-solving</vt:lpstr>
      <vt:lpstr>Prime Number Phase 2: Implementation (Final)</vt:lpstr>
      <vt:lpstr>Prime Number Phase 2: Implementation (Final)</vt:lpstr>
      <vt:lpstr>Coding with Loops</vt:lpstr>
      <vt:lpstr>End</vt:lpstr>
      <vt:lpstr>Test Questions</vt:lpstr>
      <vt:lpstr>Programming Exercises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Loops</dc:title>
  <dc:creator>HANI JAMAL JAMIL SULAIMANI</dc:creator>
  <cp:lastModifiedBy>Owner</cp:lastModifiedBy>
  <cp:revision>1484</cp:revision>
  <dcterms:created xsi:type="dcterms:W3CDTF">2019-06-30T05:30:37Z</dcterms:created>
  <dcterms:modified xsi:type="dcterms:W3CDTF">2022-01-05T11:10:09Z</dcterms:modified>
</cp:coreProperties>
</file>