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98.xml" ContentType="application/vnd.openxmlformats-officedocument.presentationml.notesSlide+xml"/>
  <Override PartName="/ppt/notesSlides/notesSlide99.xml" ContentType="application/vnd.openxmlformats-officedocument.presentationml.notesSlide+xml"/>
  <Override PartName="/ppt/notesSlides/notesSlide100.xml" ContentType="application/vnd.openxmlformats-officedocument.presentationml.notesSlide+xml"/>
  <Override PartName="/ppt/notesSlides/notesSlide101.xml" ContentType="application/vnd.openxmlformats-officedocument.presentationml.notesSlide+xml"/>
  <Override PartName="/ppt/notesSlides/notesSlide102.xml" ContentType="application/vnd.openxmlformats-officedocument.presentationml.notesSlide+xml"/>
  <Override PartName="/ppt/notesSlides/notesSlide103.xml" ContentType="application/vnd.openxmlformats-officedocument.presentationml.notesSlide+xml"/>
  <Override PartName="/ppt/notesSlides/notesSlide104.xml" ContentType="application/vnd.openxmlformats-officedocument.presentationml.notesSlide+xml"/>
  <Override PartName="/ppt/notesSlides/notesSlide105.xml" ContentType="application/vnd.openxmlformats-officedocument.presentationml.notesSlide+xml"/>
  <Override PartName="/ppt/notesSlides/notesSlide106.xml" ContentType="application/vnd.openxmlformats-officedocument.presentationml.notesSlide+xml"/>
  <Override PartName="/ppt/notesSlides/notesSlide107.xml" ContentType="application/vnd.openxmlformats-officedocument.presentationml.notesSlide+xml"/>
  <Override PartName="/ppt/notesSlides/notesSlide108.xml" ContentType="application/vnd.openxmlformats-officedocument.presentationml.notesSlide+xml"/>
  <Override PartName="/ppt/notesSlides/notesSlide109.xml" ContentType="application/vnd.openxmlformats-officedocument.presentationml.notesSlide+xml"/>
  <Override PartName="/ppt/notesSlides/notesSlide110.xml" ContentType="application/vnd.openxmlformats-officedocument.presentationml.notesSlide+xml"/>
  <Override PartName="/ppt/notesSlides/notesSlide111.xml" ContentType="application/vnd.openxmlformats-officedocument.presentationml.notesSlide+xml"/>
  <Override PartName="/ppt/notesSlides/notesSlide112.xml" ContentType="application/vnd.openxmlformats-officedocument.presentationml.notesSlide+xml"/>
  <Override PartName="/ppt/notesSlides/notesSlide1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69"/>
  </p:notesMasterIdLst>
  <p:sldIdLst>
    <p:sldId id="330" r:id="rId2"/>
    <p:sldId id="773" r:id="rId3"/>
    <p:sldId id="774" r:id="rId4"/>
    <p:sldId id="972" r:id="rId5"/>
    <p:sldId id="375" r:id="rId6"/>
    <p:sldId id="775" r:id="rId7"/>
    <p:sldId id="973" r:id="rId8"/>
    <p:sldId id="994" r:id="rId9"/>
    <p:sldId id="995" r:id="rId10"/>
    <p:sldId id="996" r:id="rId11"/>
    <p:sldId id="997" r:id="rId12"/>
    <p:sldId id="998" r:id="rId13"/>
    <p:sldId id="999" r:id="rId14"/>
    <p:sldId id="974" r:id="rId15"/>
    <p:sldId id="975" r:id="rId16"/>
    <p:sldId id="1000" r:id="rId17"/>
    <p:sldId id="1001" r:id="rId18"/>
    <p:sldId id="1002" r:id="rId19"/>
    <p:sldId id="1003" r:id="rId20"/>
    <p:sldId id="1005" r:id="rId21"/>
    <p:sldId id="1004" r:id="rId22"/>
    <p:sldId id="1006" r:id="rId23"/>
    <p:sldId id="1007" r:id="rId24"/>
    <p:sldId id="1011" r:id="rId25"/>
    <p:sldId id="1008" r:id="rId26"/>
    <p:sldId id="1009" r:id="rId27"/>
    <p:sldId id="1012" r:id="rId28"/>
    <p:sldId id="1013" r:id="rId29"/>
    <p:sldId id="976" r:id="rId30"/>
    <p:sldId id="1014" r:id="rId31"/>
    <p:sldId id="977" r:id="rId32"/>
    <p:sldId id="1015" r:id="rId33"/>
    <p:sldId id="1016" r:id="rId34"/>
    <p:sldId id="1018" r:id="rId35"/>
    <p:sldId id="1020" r:id="rId36"/>
    <p:sldId id="1021" r:id="rId37"/>
    <p:sldId id="1022" r:id="rId38"/>
    <p:sldId id="1019" r:id="rId39"/>
    <p:sldId id="1023" r:id="rId40"/>
    <p:sldId id="1024" r:id="rId41"/>
    <p:sldId id="1025" r:id="rId42"/>
    <p:sldId id="1026" r:id="rId43"/>
    <p:sldId id="1027" r:id="rId44"/>
    <p:sldId id="1030" r:id="rId45"/>
    <p:sldId id="1031" r:id="rId46"/>
    <p:sldId id="1032" r:id="rId47"/>
    <p:sldId id="1033" r:id="rId48"/>
    <p:sldId id="1034" r:id="rId49"/>
    <p:sldId id="1035" r:id="rId50"/>
    <p:sldId id="1036" r:id="rId51"/>
    <p:sldId id="1037" r:id="rId52"/>
    <p:sldId id="1038" r:id="rId53"/>
    <p:sldId id="1039" r:id="rId54"/>
    <p:sldId id="1040" r:id="rId55"/>
    <p:sldId id="1041" r:id="rId56"/>
    <p:sldId id="1042" r:id="rId57"/>
    <p:sldId id="1043" r:id="rId58"/>
    <p:sldId id="1044" r:id="rId59"/>
    <p:sldId id="1045" r:id="rId60"/>
    <p:sldId id="1046" r:id="rId61"/>
    <p:sldId id="1047" r:id="rId62"/>
    <p:sldId id="1048" r:id="rId63"/>
    <p:sldId id="1049" r:id="rId64"/>
    <p:sldId id="1050" r:id="rId65"/>
    <p:sldId id="1051" r:id="rId66"/>
    <p:sldId id="1052" r:id="rId67"/>
    <p:sldId id="1053" r:id="rId68"/>
    <p:sldId id="1054" r:id="rId69"/>
    <p:sldId id="1055" r:id="rId70"/>
    <p:sldId id="1056" r:id="rId71"/>
    <p:sldId id="1057" r:id="rId72"/>
    <p:sldId id="1058" r:id="rId73"/>
    <p:sldId id="1059" r:id="rId74"/>
    <p:sldId id="1060" r:id="rId75"/>
    <p:sldId id="1061" r:id="rId76"/>
    <p:sldId id="978" r:id="rId77"/>
    <p:sldId id="979" r:id="rId78"/>
    <p:sldId id="1062" r:id="rId79"/>
    <p:sldId id="1063" r:id="rId80"/>
    <p:sldId id="1064" r:id="rId81"/>
    <p:sldId id="1065" r:id="rId82"/>
    <p:sldId id="1066" r:id="rId83"/>
    <p:sldId id="1067" r:id="rId84"/>
    <p:sldId id="1068" r:id="rId85"/>
    <p:sldId id="1069" r:id="rId86"/>
    <p:sldId id="1070" r:id="rId87"/>
    <p:sldId id="1071" r:id="rId88"/>
    <p:sldId id="1072" r:id="rId89"/>
    <p:sldId id="1073" r:id="rId90"/>
    <p:sldId id="1074" r:id="rId91"/>
    <p:sldId id="1075" r:id="rId92"/>
    <p:sldId id="1076" r:id="rId93"/>
    <p:sldId id="1077" r:id="rId94"/>
    <p:sldId id="1078" r:id="rId95"/>
    <p:sldId id="1079" r:id="rId96"/>
    <p:sldId id="1080" r:id="rId97"/>
    <p:sldId id="1081" r:id="rId98"/>
    <p:sldId id="1082" r:id="rId99"/>
    <p:sldId id="1083" r:id="rId100"/>
    <p:sldId id="980" r:id="rId101"/>
    <p:sldId id="981" r:id="rId102"/>
    <p:sldId id="1084" r:id="rId103"/>
    <p:sldId id="1085" r:id="rId104"/>
    <p:sldId id="1087" r:id="rId105"/>
    <p:sldId id="1088" r:id="rId106"/>
    <p:sldId id="1089" r:id="rId107"/>
    <p:sldId id="982" r:id="rId108"/>
    <p:sldId id="983" r:id="rId109"/>
    <p:sldId id="1090" r:id="rId110"/>
    <p:sldId id="1091" r:id="rId111"/>
    <p:sldId id="1092" r:id="rId112"/>
    <p:sldId id="1093" r:id="rId113"/>
    <p:sldId id="1095" r:id="rId114"/>
    <p:sldId id="1094" r:id="rId115"/>
    <p:sldId id="984" r:id="rId116"/>
    <p:sldId id="985" r:id="rId117"/>
    <p:sldId id="1096" r:id="rId118"/>
    <p:sldId id="1098" r:id="rId119"/>
    <p:sldId id="1097" r:id="rId120"/>
    <p:sldId id="1099" r:id="rId121"/>
    <p:sldId id="1100" r:id="rId122"/>
    <p:sldId id="1103" r:id="rId123"/>
    <p:sldId id="1116" r:id="rId124"/>
    <p:sldId id="1101" r:id="rId125"/>
    <p:sldId id="1104" r:id="rId126"/>
    <p:sldId id="1105" r:id="rId127"/>
    <p:sldId id="1106" r:id="rId128"/>
    <p:sldId id="1107" r:id="rId129"/>
    <p:sldId id="1108" r:id="rId130"/>
    <p:sldId id="1109" r:id="rId131"/>
    <p:sldId id="1110" r:id="rId132"/>
    <p:sldId id="1111" r:id="rId133"/>
    <p:sldId id="1113" r:id="rId134"/>
    <p:sldId id="1115" r:id="rId135"/>
    <p:sldId id="1114" r:id="rId136"/>
    <p:sldId id="1102" r:id="rId137"/>
    <p:sldId id="986" r:id="rId138"/>
    <p:sldId id="987" r:id="rId139"/>
    <p:sldId id="1117" r:id="rId140"/>
    <p:sldId id="1119" r:id="rId141"/>
    <p:sldId id="1120" r:id="rId142"/>
    <p:sldId id="1121" r:id="rId143"/>
    <p:sldId id="1122" r:id="rId144"/>
    <p:sldId id="1125" r:id="rId145"/>
    <p:sldId id="1124" r:id="rId146"/>
    <p:sldId id="1123" r:id="rId147"/>
    <p:sldId id="1126" r:id="rId148"/>
    <p:sldId id="1127" r:id="rId149"/>
    <p:sldId id="1128" r:id="rId150"/>
    <p:sldId id="1129" r:id="rId151"/>
    <p:sldId id="1130" r:id="rId152"/>
    <p:sldId id="1131" r:id="rId153"/>
    <p:sldId id="988" r:id="rId154"/>
    <p:sldId id="989" r:id="rId155"/>
    <p:sldId id="1133" r:id="rId156"/>
    <p:sldId id="1132" r:id="rId157"/>
    <p:sldId id="1137" r:id="rId158"/>
    <p:sldId id="1138" r:id="rId159"/>
    <p:sldId id="1134" r:id="rId160"/>
    <p:sldId id="1135" r:id="rId161"/>
    <p:sldId id="1136" r:id="rId162"/>
    <p:sldId id="990" r:id="rId163"/>
    <p:sldId id="991" r:id="rId164"/>
    <p:sldId id="1139" r:id="rId165"/>
    <p:sldId id="600" r:id="rId166"/>
    <p:sldId id="601" r:id="rId167"/>
    <p:sldId id="602" r:id="rId16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AES" cryptAlgorithmClass="hash" cryptAlgorithmType="typeAny" cryptAlgorithmSid="14" spinCount="100000" saltData="lNTRwe2fp82v2TcJXvYG3Q==" hashData="mlpPJTxvIwd6Ig7LW7G7cQagC4yKNgyaMKY5gHO2WSsFjczl6NStWXoaeV8vjQKQmS+8LXyvd8izwtBQPUfAAw=="/>
  <p:extLst>
    <p:ext uri="{521415D9-36F7-43E2-AB2F-B90AF26B5E84}">
      <p14:sectionLst xmlns:p14="http://schemas.microsoft.com/office/powerpoint/2010/main">
        <p14:section name="Chapter 4 Objectives" id="{7BD87CA5-A61D-4103-BD56-062A2E166110}">
          <p14:sldIdLst>
            <p14:sldId id="330"/>
            <p14:sldId id="773"/>
            <p14:sldId id="774"/>
            <p14:sldId id="972"/>
            <p14:sldId id="375"/>
          </p14:sldIdLst>
        </p14:section>
        <p14:section name="5.1. Motivations" id="{2686F981-7B87-4672-9667-FCEDE6AB57E2}">
          <p14:sldIdLst>
            <p14:sldId id="775"/>
            <p14:sldId id="973"/>
            <p14:sldId id="994"/>
            <p14:sldId id="995"/>
            <p14:sldId id="996"/>
            <p14:sldId id="997"/>
            <p14:sldId id="998"/>
            <p14:sldId id="999"/>
          </p14:sldIdLst>
        </p14:section>
        <p14:section name="6.2. Defining a Function" id="{B287DF27-1351-49AF-BD7F-CDCD8473C2BE}">
          <p14:sldIdLst>
            <p14:sldId id="974"/>
            <p14:sldId id="975"/>
            <p14:sldId id="1000"/>
            <p14:sldId id="1001"/>
            <p14:sldId id="1002"/>
            <p14:sldId id="1003"/>
            <p14:sldId id="1005"/>
            <p14:sldId id="1004"/>
            <p14:sldId id="1006"/>
            <p14:sldId id="1007"/>
            <p14:sldId id="1011"/>
            <p14:sldId id="1008"/>
            <p14:sldId id="1009"/>
            <p14:sldId id="1012"/>
            <p14:sldId id="1013"/>
          </p14:sldIdLst>
        </p14:section>
        <p14:section name="6.3. Calling a Function" id="{AD378588-4952-4968-9765-C604EE1A904D}">
          <p14:sldIdLst>
            <p14:sldId id="976"/>
            <p14:sldId id="1014"/>
            <p14:sldId id="977"/>
            <p14:sldId id="1015"/>
            <p14:sldId id="1016"/>
            <p14:sldId id="1018"/>
            <p14:sldId id="1020"/>
            <p14:sldId id="1021"/>
            <p14:sldId id="1022"/>
            <p14:sldId id="1019"/>
            <p14:sldId id="1023"/>
            <p14:sldId id="1024"/>
            <p14:sldId id="1025"/>
            <p14:sldId id="1026"/>
            <p14:sldId id="1027"/>
            <p14:sldId id="1030"/>
            <p14:sldId id="1031"/>
            <p14:sldId id="1032"/>
            <p14:sldId id="1033"/>
            <p14:sldId id="1034"/>
            <p14:sldId id="1035"/>
            <p14:sldId id="1036"/>
            <p14:sldId id="1037"/>
            <p14:sldId id="1038"/>
            <p14:sldId id="1039"/>
            <p14:sldId id="1040"/>
            <p14:sldId id="1041"/>
            <p14:sldId id="1042"/>
            <p14:sldId id="1043"/>
            <p14:sldId id="1044"/>
            <p14:sldId id="1045"/>
            <p14:sldId id="1046"/>
            <p14:sldId id="1047"/>
            <p14:sldId id="1048"/>
            <p14:sldId id="1049"/>
            <p14:sldId id="1050"/>
            <p14:sldId id="1051"/>
            <p14:sldId id="1052"/>
            <p14:sldId id="1053"/>
            <p14:sldId id="1054"/>
            <p14:sldId id="1055"/>
            <p14:sldId id="1056"/>
            <p14:sldId id="1057"/>
            <p14:sldId id="1058"/>
            <p14:sldId id="1059"/>
            <p14:sldId id="1060"/>
            <p14:sldId id="1061"/>
          </p14:sldIdLst>
        </p14:section>
        <p14:section name="6.4. Functions with/without Return Values" id="{0C8214CF-E6A6-454F-B413-308CD044766E}">
          <p14:sldIdLst>
            <p14:sldId id="978"/>
            <p14:sldId id="979"/>
            <p14:sldId id="1062"/>
            <p14:sldId id="1063"/>
            <p14:sldId id="1064"/>
            <p14:sldId id="1065"/>
            <p14:sldId id="1066"/>
            <p14:sldId id="1067"/>
            <p14:sldId id="1068"/>
            <p14:sldId id="1069"/>
            <p14:sldId id="1070"/>
            <p14:sldId id="1071"/>
            <p14:sldId id="1072"/>
            <p14:sldId id="1073"/>
            <p14:sldId id="1074"/>
            <p14:sldId id="1075"/>
            <p14:sldId id="1076"/>
            <p14:sldId id="1077"/>
            <p14:sldId id="1078"/>
            <p14:sldId id="1079"/>
            <p14:sldId id="1080"/>
            <p14:sldId id="1081"/>
            <p14:sldId id="1082"/>
            <p14:sldId id="1083"/>
          </p14:sldIdLst>
        </p14:section>
        <p14:section name="6.5. Positional and Keyword Arguments" id="{B01260A0-F5F4-4E35-896B-37C03FE3FB92}">
          <p14:sldIdLst>
            <p14:sldId id="980"/>
            <p14:sldId id="981"/>
            <p14:sldId id="1084"/>
            <p14:sldId id="1085"/>
            <p14:sldId id="1087"/>
            <p14:sldId id="1088"/>
            <p14:sldId id="1089"/>
          </p14:sldIdLst>
        </p14:section>
        <p14:section name="6.6. Passing Arguments by Reference Values" id="{AD3289EF-597E-4ED1-A1F3-CCD5733B4FBB}">
          <p14:sldIdLst>
            <p14:sldId id="982"/>
            <p14:sldId id="983"/>
            <p14:sldId id="1090"/>
            <p14:sldId id="1091"/>
            <p14:sldId id="1092"/>
            <p14:sldId id="1093"/>
            <p14:sldId id="1095"/>
            <p14:sldId id="1094"/>
          </p14:sldIdLst>
        </p14:section>
        <p14:section name="6.7. Modularizing Code" id="{85079598-EED1-4E5F-AE25-6648E604DE02}">
          <p14:sldIdLst>
            <p14:sldId id="984"/>
            <p14:sldId id="985"/>
            <p14:sldId id="1096"/>
            <p14:sldId id="1098"/>
            <p14:sldId id="1097"/>
            <p14:sldId id="1099"/>
            <p14:sldId id="1100"/>
            <p14:sldId id="1103"/>
            <p14:sldId id="1116"/>
            <p14:sldId id="1101"/>
            <p14:sldId id="1104"/>
            <p14:sldId id="1105"/>
            <p14:sldId id="1106"/>
            <p14:sldId id="1107"/>
            <p14:sldId id="1108"/>
            <p14:sldId id="1109"/>
            <p14:sldId id="1110"/>
            <p14:sldId id="1111"/>
            <p14:sldId id="1113"/>
            <p14:sldId id="1115"/>
            <p14:sldId id="1114"/>
            <p14:sldId id="1102"/>
          </p14:sldIdLst>
        </p14:section>
        <p14:section name="6.9. The Scope of Variables" id="{EDD0124D-1277-4521-9868-75E3EADDDA27}">
          <p14:sldIdLst>
            <p14:sldId id="986"/>
            <p14:sldId id="987"/>
            <p14:sldId id="1117"/>
            <p14:sldId id="1119"/>
            <p14:sldId id="1120"/>
            <p14:sldId id="1121"/>
            <p14:sldId id="1122"/>
            <p14:sldId id="1125"/>
            <p14:sldId id="1124"/>
            <p14:sldId id="1123"/>
            <p14:sldId id="1126"/>
            <p14:sldId id="1127"/>
            <p14:sldId id="1128"/>
            <p14:sldId id="1129"/>
            <p14:sldId id="1130"/>
            <p14:sldId id="1131"/>
          </p14:sldIdLst>
        </p14:section>
        <p14:section name="6.10. Default Arguments" id="{73B850B4-6035-4A1B-9F6D-9BF86FA0D3C4}">
          <p14:sldIdLst>
            <p14:sldId id="988"/>
            <p14:sldId id="989"/>
            <p14:sldId id="1133"/>
            <p14:sldId id="1132"/>
            <p14:sldId id="1137"/>
            <p14:sldId id="1138"/>
            <p14:sldId id="1134"/>
            <p14:sldId id="1135"/>
            <p14:sldId id="1136"/>
          </p14:sldIdLst>
        </p14:section>
        <p14:section name="6.11. Returning Multiple Values" id="{FDFFD7E6-92E0-449C-8323-BA9469CC17A4}">
          <p14:sldIdLst>
            <p14:sldId id="990"/>
            <p14:sldId id="991"/>
            <p14:sldId id="1139"/>
          </p14:sldIdLst>
        </p14:section>
        <p14:section name="End" id="{BE2791CC-2CA3-4B45-9CFE-DFBE39309C89}">
          <p14:sldIdLst>
            <p14:sldId id="600"/>
            <p14:sldId id="601"/>
            <p14:sldId id="60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80"/>
    <a:srgbClr val="000080"/>
    <a:srgbClr val="72A42F"/>
    <a:srgbClr val="3333FF"/>
    <a:srgbClr val="FFFFCC"/>
    <a:srgbClr val="E7FFE7"/>
    <a:srgbClr val="FFE5E5"/>
    <a:srgbClr val="CC6600"/>
    <a:srgbClr val="0000FF"/>
    <a:srgbClr val="D9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76" autoAdjust="0"/>
    <p:restoredTop sz="79092" autoAdjust="0"/>
  </p:normalViewPr>
  <p:slideViewPr>
    <p:cSldViewPr snapToGrid="0">
      <p:cViewPr varScale="1">
        <p:scale>
          <a:sx n="61" d="100"/>
          <a:sy n="61" d="100"/>
        </p:scale>
        <p:origin x="1902" y="66"/>
      </p:cViewPr>
      <p:guideLst>
        <p:guide orient="horz" pos="216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38" Type="http://schemas.openxmlformats.org/officeDocument/2006/relationships/slide" Target="slides/slide137.xml"/><Relationship Id="rId154" Type="http://schemas.openxmlformats.org/officeDocument/2006/relationships/slide" Target="slides/slide153.xml"/><Relationship Id="rId159" Type="http://schemas.openxmlformats.org/officeDocument/2006/relationships/slide" Target="slides/slide158.xml"/><Relationship Id="rId170" Type="http://schemas.openxmlformats.org/officeDocument/2006/relationships/presProps" Target="presProps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144" Type="http://schemas.openxmlformats.org/officeDocument/2006/relationships/slide" Target="slides/slide143.xml"/><Relationship Id="rId149" Type="http://schemas.openxmlformats.org/officeDocument/2006/relationships/slide" Target="slides/slide14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60" Type="http://schemas.openxmlformats.org/officeDocument/2006/relationships/slide" Target="slides/slide159.xml"/><Relationship Id="rId165" Type="http://schemas.openxmlformats.org/officeDocument/2006/relationships/slide" Target="slides/slide16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slide" Target="slides/slide13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55" Type="http://schemas.openxmlformats.org/officeDocument/2006/relationships/slide" Target="slides/slide154.xml"/><Relationship Id="rId171" Type="http://schemas.openxmlformats.org/officeDocument/2006/relationships/viewProps" Target="viewProp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40" Type="http://schemas.openxmlformats.org/officeDocument/2006/relationships/slide" Target="slides/slide139.xml"/><Relationship Id="rId145" Type="http://schemas.openxmlformats.org/officeDocument/2006/relationships/slide" Target="slides/slide144.xml"/><Relationship Id="rId161" Type="http://schemas.openxmlformats.org/officeDocument/2006/relationships/slide" Target="slides/slide160.xml"/><Relationship Id="rId166" Type="http://schemas.openxmlformats.org/officeDocument/2006/relationships/slide" Target="slides/slide16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151" Type="http://schemas.openxmlformats.org/officeDocument/2006/relationships/slide" Target="slides/slide150.xml"/><Relationship Id="rId156" Type="http://schemas.openxmlformats.org/officeDocument/2006/relationships/slide" Target="slides/slide155.xml"/><Relationship Id="rId164" Type="http://schemas.openxmlformats.org/officeDocument/2006/relationships/slide" Target="slides/slide163.xml"/><Relationship Id="rId16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72" Type="http://schemas.openxmlformats.org/officeDocument/2006/relationships/theme" Target="theme/theme1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slide" Target="slides/slide145.xml"/><Relationship Id="rId167" Type="http://schemas.openxmlformats.org/officeDocument/2006/relationships/slide" Target="slides/slide166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162" Type="http://schemas.openxmlformats.org/officeDocument/2006/relationships/slide" Target="slides/slide16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157" Type="http://schemas.openxmlformats.org/officeDocument/2006/relationships/slide" Target="slides/slide15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slide" Target="slides/slide151.xml"/><Relationship Id="rId173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168" Type="http://schemas.openxmlformats.org/officeDocument/2006/relationships/slide" Target="slides/slide16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163" Type="http://schemas.openxmlformats.org/officeDocument/2006/relationships/slide" Target="slides/slide162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158" Type="http://schemas.openxmlformats.org/officeDocument/2006/relationships/slide" Target="slides/slide157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3" Type="http://schemas.openxmlformats.org/officeDocument/2006/relationships/slide" Target="slides/slide15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2D8536-CCD6-4506-AF9C-89FA36900E7D}" type="datetimeFigureOut">
              <a:rPr lang="en-US" smtClean="0"/>
              <a:t>1/5/2022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05864E-7A5F-48DE-85C4-A584977C81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010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8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0.xml"/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1.xml"/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2.xml"/><Relationship Id="rId1" Type="http://schemas.openxmlformats.org/officeDocument/2006/relationships/notesMaster" Target="../notesMasters/notesMaster1.xml"/></Relationships>
</file>

<file path=ppt/notesSlides/_rels/notesSlide10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4.xml"/><Relationship Id="rId1" Type="http://schemas.openxmlformats.org/officeDocument/2006/relationships/notesMaster" Target="../notesMasters/notesMaster1.xml"/></Relationships>
</file>

<file path=ppt/notesSlides/_rels/notesSlide10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5.xml"/><Relationship Id="rId1" Type="http://schemas.openxmlformats.org/officeDocument/2006/relationships/notesMaster" Target="../notesMasters/notesMaster1.xml"/></Relationships>
</file>

<file path=ppt/notesSlides/_rels/notesSlide10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6.xml"/><Relationship Id="rId1" Type="http://schemas.openxmlformats.org/officeDocument/2006/relationships/notesMaster" Target="../notesMasters/notesMaster1.xml"/></Relationships>
</file>

<file path=ppt/notesSlides/_rels/notesSlide10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7.xml"/><Relationship Id="rId1" Type="http://schemas.openxmlformats.org/officeDocument/2006/relationships/notesMaster" Target="../notesMasters/notesMaster1.xml"/></Relationships>
</file>

<file path=ppt/notesSlides/_rels/notesSlide10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8.xml"/><Relationship Id="rId1" Type="http://schemas.openxmlformats.org/officeDocument/2006/relationships/notesMaster" Target="../notesMasters/notesMaster1.xml"/></Relationships>
</file>

<file path=ppt/notesSlides/_rels/notesSlide10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0.xml"/><Relationship Id="rId1" Type="http://schemas.openxmlformats.org/officeDocument/2006/relationships/notesMaster" Target="../notesMasters/notesMaster1.xml"/></Relationships>
</file>

<file path=ppt/notesSlides/_rels/notesSlide1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1.xml"/><Relationship Id="rId1" Type="http://schemas.openxmlformats.org/officeDocument/2006/relationships/notesMaster" Target="../notesMasters/notesMaster1.xml"/></Relationships>
</file>

<file path=ppt/notesSlides/_rels/notesSlide1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3.xml"/><Relationship Id="rId1" Type="http://schemas.openxmlformats.org/officeDocument/2006/relationships/notesMaster" Target="../notesMasters/notesMaster1.xml"/></Relationships>
</file>

<file path=ppt/notesSlides/_rels/notesSlide1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3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4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9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0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1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2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5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6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8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9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1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3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4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6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0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1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2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3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4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6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AC9B6E0E-3217-4A19-A07B-3D01EE03876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1FDB8EE8-7C53-490C-9686-35338E0B09C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en-US" dirty="0"/>
              <a:t>By: Ahmad Tayeb (@ahmad_tayeb)</a:t>
            </a:r>
          </a:p>
          <a:p>
            <a:r>
              <a:rPr lang="en-US" altLang="en-US" dirty="0"/>
              <a:t>https://ajtayeb.kau.edu.sa</a:t>
            </a:r>
          </a:p>
          <a:p>
            <a:endParaRPr lang="en-US" altLang="en-US" dirty="0"/>
          </a:p>
          <a:p>
            <a:r>
              <a:rPr lang="en-US" altLang="en-US" dirty="0"/>
              <a:t>Last Update: 29/8/2020</a:t>
            </a:r>
          </a:p>
          <a:p>
            <a:r>
              <a:rPr lang="en-US" altLang="en-US" dirty="0"/>
              <a:t>Version 2.0</a:t>
            </a:r>
          </a:p>
          <a:p>
            <a:endParaRPr lang="en-US" altLang="en-US" dirty="0"/>
          </a:p>
          <a:p>
            <a:r>
              <a:rPr lang="en-US" altLang="en-US" dirty="0"/>
              <a:t>Textbook:</a:t>
            </a:r>
          </a:p>
          <a:p>
            <a:r>
              <a:rPr lang="en-US" altLang="en-US" dirty="0"/>
              <a:t>Introduction to Programming Using Python, By: Y. Daniel Liang 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max(num1, num2):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num1 &gt; num2: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result</a:t>
            </a:r>
            <a:endParaRPr lang="en-US" altLang="en-US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525271"/>
      </p:ext>
    </p:extLst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f1():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global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Make y as a global variable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 = x + x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(x)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Displays: 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(y)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Displays: 4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(x)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Displays: 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(y)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Causes an error (</a:t>
            </a:r>
            <a:r>
              <a:rPr lang="en-US" altLang="en-US" sz="1200" dirty="0" err="1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NameError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f1()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07979"/>
      </p:ext>
    </p:extLst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# A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function(x):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(x)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4.5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3.4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(y)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function(x)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(x)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(y)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# B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f(x, y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z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 + y + z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(f(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(f(</a:t>
            </a:r>
            <a:r>
              <a:rPr lang="en-US" altLang="en-US" sz="1200" dirty="0">
                <a:solidFill>
                  <a:srgbClr val="6600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6600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6600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z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(f(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6600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z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59124"/>
      </p:ext>
    </p:extLst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function():</a:t>
            </a:r>
            <a:endParaRPr lang="ar-SA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x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4.5</a:t>
            </a:r>
            <a:endParaRPr lang="ar-SA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3.4</a:t>
            </a:r>
            <a:endParaRPr lang="ar-SA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(x)</a:t>
            </a:r>
            <a:endParaRPr lang="ar-SA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(y)</a:t>
            </a:r>
            <a:endParaRPr lang="ar-SA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function()</a:t>
            </a:r>
            <a:endParaRPr lang="ar-SA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FFE5E5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x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ar-SA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FFE5E5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y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ar-SA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371244"/>
      </p:ext>
    </p:extLst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x = 10</a:t>
            </a:r>
          </a:p>
          <a:p>
            <a:endParaRPr lang="es-ES" dirty="0"/>
          </a:p>
          <a:p>
            <a:r>
              <a:rPr lang="es-ES" dirty="0" err="1"/>
              <a:t>if</a:t>
            </a:r>
            <a:r>
              <a:rPr lang="es-ES" dirty="0"/>
              <a:t> x &lt; 0:</a:t>
            </a:r>
          </a:p>
          <a:p>
            <a:r>
              <a:rPr lang="es-ES" dirty="0"/>
              <a:t>    y = -1</a:t>
            </a:r>
          </a:p>
          <a:p>
            <a:r>
              <a:rPr lang="es-ES" dirty="0" err="1"/>
              <a:t>else</a:t>
            </a:r>
            <a:r>
              <a:rPr lang="es-ES" dirty="0"/>
              <a:t>:</a:t>
            </a:r>
          </a:p>
          <a:p>
            <a:r>
              <a:rPr lang="es-ES" dirty="0"/>
              <a:t>    y = 1</a:t>
            </a:r>
          </a:p>
          <a:p>
            <a:endParaRPr lang="es-ES" dirty="0"/>
          </a:p>
          <a:p>
            <a:r>
              <a:rPr lang="es-ES" dirty="0" err="1"/>
              <a:t>print</a:t>
            </a:r>
            <a:r>
              <a:rPr lang="es-ES" dirty="0"/>
              <a:t>("y </a:t>
            </a:r>
            <a:r>
              <a:rPr lang="es-ES" dirty="0" err="1"/>
              <a:t>is</a:t>
            </a:r>
            <a:r>
              <a:rPr lang="es-ES" dirty="0"/>
              <a:t>", y)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228751"/>
      </p:ext>
    </p:extLst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printArea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E7FFE7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width = </a:t>
            </a:r>
            <a:r>
              <a:rPr lang="en-US" altLang="en-US" sz="1200" dirty="0">
                <a:solidFill>
                  <a:srgbClr val="0000FF"/>
                </a:solidFill>
                <a:highlight>
                  <a:srgbClr val="E7FFE7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E7FFE7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height = </a:t>
            </a:r>
            <a:r>
              <a:rPr lang="en-US" altLang="en-US" sz="1200" dirty="0">
                <a:solidFill>
                  <a:srgbClr val="0000FF"/>
                </a:solidFill>
                <a:highlight>
                  <a:srgbClr val="E7FFE7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area = width * height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"width:"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width,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\</a:t>
            </a:r>
            <a:r>
              <a:rPr lang="en-US" altLang="en-US" sz="1200" dirty="0" err="1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</a:t>
            </a:r>
            <a:r>
              <a:rPr lang="en-US" altLang="en-US" sz="1200" dirty="0" err="1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height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height,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\</a:t>
            </a:r>
            <a:r>
              <a:rPr lang="en-US" altLang="en-US" sz="1200" dirty="0" err="1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</a:t>
            </a:r>
            <a:r>
              <a:rPr lang="en-US" altLang="en-US" sz="1200" dirty="0" err="1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area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area)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printArea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Default arguments width = 1 and height = 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printArea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FF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2.5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Positional arguments width = 4 and height = 2.5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printArea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660099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height 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altLang="en-US" sz="1200" dirty="0">
                <a:solidFill>
                  <a:srgbClr val="0000FF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660099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width 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altLang="en-US" sz="1200" dirty="0">
                <a:solidFill>
                  <a:srgbClr val="0000FF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Keyword arguments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printArea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660099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width 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altLang="en-US" sz="1200" dirty="0">
                <a:solidFill>
                  <a:srgbClr val="0000FF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1.2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Default height = 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printArea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660099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height 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altLang="en-US" sz="1200" dirty="0">
                <a:solidFill>
                  <a:srgbClr val="0000FF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6.2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Default width = 1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711825"/>
      </p:ext>
    </p:extLst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printArea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(width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height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area = width * height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"width:"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width,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\</a:t>
            </a:r>
            <a:r>
              <a:rPr lang="en-US" altLang="en-US" sz="1200" dirty="0" err="1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</a:t>
            </a:r>
            <a:r>
              <a:rPr lang="en-US" altLang="en-US" sz="1200" dirty="0" err="1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height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height,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\</a:t>
            </a:r>
            <a:r>
              <a:rPr lang="en-US" altLang="en-US" sz="1200" dirty="0" err="1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</a:t>
            </a:r>
            <a:r>
              <a:rPr lang="en-US" altLang="en-US" sz="1200" dirty="0" err="1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area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area)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printArea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Default arguments width = 1 and height = 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printArea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2.5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Positional arguments width = 4 and height = 2.5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printArea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6600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height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6600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width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Keyword arguments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printArea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6600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width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1.2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Default height = 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printArea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6600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height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6.2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Default width = 1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403622"/>
      </p:ext>
    </p:extLst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printArea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(width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height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area = width * height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"width:"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width,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\</a:t>
            </a:r>
            <a:r>
              <a:rPr lang="en-US" altLang="en-US" sz="1200" dirty="0" err="1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</a:t>
            </a:r>
            <a:r>
              <a:rPr lang="en-US" altLang="en-US" sz="1200" dirty="0" err="1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height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height,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\</a:t>
            </a:r>
            <a:r>
              <a:rPr lang="en-US" altLang="en-US" sz="1200" dirty="0" err="1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</a:t>
            </a:r>
            <a:r>
              <a:rPr lang="en-US" altLang="en-US" sz="1200" dirty="0" err="1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area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area)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printArea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Default arguments width = 1 and height = 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printArea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2.5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Positional arguments width = 4 and height = 2.5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printArea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6600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height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6600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width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Keyword arguments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printArea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6600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width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1.2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Default height = 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printArea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6600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height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6.2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Default width = 1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711003"/>
      </p:ext>
    </p:extLst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printInfo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(name, age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25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city =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"Jeddah"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"Name:"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name,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"Age:"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age,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"City:"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city)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printInfo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"Ahmad"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Displays: Name: Ahmad Age: 25 City: Jeddah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#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printInfo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age = </a:t>
            </a:r>
            <a:r>
              <a:rPr lang="en-US" altLang="en-US" sz="1200" dirty="0">
                <a:solidFill>
                  <a:srgbClr val="0000FF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25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FFE5E5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name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FFE5E5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city = </a:t>
            </a:r>
            <a:r>
              <a:rPr lang="en-US" altLang="en-US" sz="1200" dirty="0">
                <a:solidFill>
                  <a:srgbClr val="008080"/>
                </a:solidFill>
                <a:highlight>
                  <a:srgbClr val="FFE5E5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"Jeddah"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"Name:"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name,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"Age:"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age,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"City:"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city)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351799"/>
      </p:ext>
    </p:extLst>
  </p:cSld>
  <p:clrMapOvr>
    <a:masterClrMapping/>
  </p:clrMapOvr>
</p:notes>
</file>

<file path=ppt/notesSlides/notesSlide10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printInfo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(name, age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age &gt;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"Name:"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name,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# Age:"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age)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"Hello"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name)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printInfo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"Ahmad"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printInfo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"Jamal"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23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997215"/>
      </p:ext>
    </p:extLst>
  </p:cSld>
  <p:clrMapOvr>
    <a:masterClrMapping/>
  </p:clrMapOvr>
</p:notes>
</file>

<file path=ppt/notesSlides/notesSlide10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f(w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h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(w, h)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f()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f(</a:t>
            </a:r>
            <a:r>
              <a:rPr lang="en-US" altLang="en-US" sz="1200" dirty="0">
                <a:solidFill>
                  <a:srgbClr val="6600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f(</a:t>
            </a:r>
            <a:r>
              <a:rPr lang="en-US" altLang="en-US" sz="1200" dirty="0">
                <a:solidFill>
                  <a:srgbClr val="6600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24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806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max(num1, num2):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num1 &gt; num2: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result</a:t>
            </a:r>
            <a:endParaRPr lang="en-US" altLang="en-US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912430"/>
      </p:ext>
    </p:extLst>
  </p:cSld>
  <p:clrMapOvr>
    <a:masterClrMapping/>
  </p:clrMapOvr>
</p:notes>
</file>

<file path=ppt/notesSlides/notesSlide1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# Q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nPrintln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nPrintln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message = </a:t>
            </a:r>
            <a:r>
              <a:rPr lang="en-US" altLang="en-US" sz="1200" dirty="0">
                <a:solidFill>
                  <a:srgbClr val="00808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"Welcome to Python!"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FFE5E5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n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(n):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(message)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main function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  <a:p>
            <a:r>
              <a:rPr lang="en-US" dirty="0"/>
              <a:t># 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nPrintln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nPrintln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E7FFE7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n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E7FFE7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message = </a:t>
            </a:r>
            <a:r>
              <a:rPr lang="en-US" altLang="en-US" sz="1200" dirty="0">
                <a:solidFill>
                  <a:srgbClr val="008080"/>
                </a:solidFill>
                <a:highlight>
                  <a:srgbClr val="E7FFE7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"Welcome to Python!"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(n):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(message)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main function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245778"/>
      </p:ext>
    </p:extLst>
  </p:cSld>
  <p:clrMapOvr>
    <a:masterClrMapping/>
  </p:clrMapOvr>
</p:notes>
</file>

<file path=ppt/notesSlides/notesSlide1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hello():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8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"Hello"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hello(name =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8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"Ahmad"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8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"Hi"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name)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hello()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48421"/>
      </p:ext>
    </p:extLst>
  </p:cSld>
  <p:clrMapOvr>
    <a:masterClrMapping/>
  </p:clrMapOvr>
</p:notes>
</file>

<file path=ppt/notesSlides/notesSlide1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sort(number1, number2):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number1 &lt; number2: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number1, number2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number2, number1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n1, n2 = sort(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"n1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n1)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"n2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n2)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386632"/>
      </p:ext>
    </p:extLst>
  </p:cSld>
  <p:clrMapOvr>
    <a:masterClrMapping/>
  </p:clrMapOvr>
</p:notes>
</file>

<file path=ppt/notesSlides/notesSlide1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f(x, y):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 + y, x - y, x * y, x / y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t1, t2, t3, t4 = f(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9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(t1, t2, t3, t4)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0801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max(num1, num2):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num1 &gt; num2: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result</a:t>
            </a:r>
            <a:endParaRPr lang="en-US" altLang="en-US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4100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max(num1, num2):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num1 &gt; num2: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result</a:t>
            </a:r>
            <a:endParaRPr lang="en-US" altLang="en-US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7656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max(num1, num2):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num1 &gt; num2: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result</a:t>
            </a:r>
            <a:endParaRPr lang="en-US" altLang="en-US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0854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larger = max(3, 4)</a:t>
            </a:r>
          </a:p>
          <a:p>
            <a:endParaRPr lang="en-US" dirty="0"/>
          </a:p>
          <a:p>
            <a:r>
              <a:rPr lang="en-US" dirty="0"/>
              <a:t>print(max(3, 4))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4292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print("This is a parameter!")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45754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max(3, 4)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9580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Return the max between two numbers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max(num1, num2):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num1 &gt; num2: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result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 = max(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j)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max function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maximum between"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"and"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j,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k)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main function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46623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Return the max between two numbers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max(num1, num2):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num1 &gt; num2: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result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 = max(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j)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max function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maximum between"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"and"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j,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k)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"Start ..."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main function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"... End"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6718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# Sum from 1 to 10</a:t>
            </a:r>
          </a:p>
          <a:p>
            <a:r>
              <a:rPr lang="en-US" dirty="0"/>
              <a:t>sum = 0</a:t>
            </a:r>
          </a:p>
          <a:p>
            <a:r>
              <a:rPr lang="en-US" dirty="0"/>
              <a:t>for </a:t>
            </a:r>
            <a:r>
              <a:rPr lang="en-US" dirty="0" err="1"/>
              <a:t>i</a:t>
            </a:r>
            <a:r>
              <a:rPr lang="en-US" dirty="0"/>
              <a:t> in range(1, 11):</a:t>
            </a:r>
          </a:p>
          <a:p>
            <a:r>
              <a:rPr lang="en-US" dirty="0"/>
              <a:t>    sum += </a:t>
            </a:r>
            <a:r>
              <a:rPr lang="en-US" dirty="0" err="1"/>
              <a:t>i</a:t>
            </a:r>
            <a:endParaRPr lang="en-US" dirty="0"/>
          </a:p>
          <a:p>
            <a:r>
              <a:rPr lang="en-US" dirty="0"/>
              <a:t>print("Sum from 1 to 10 is", sum)</a:t>
            </a:r>
          </a:p>
          <a:p>
            <a:endParaRPr lang="en-US" dirty="0"/>
          </a:p>
          <a:p>
            <a:r>
              <a:rPr lang="en-US" dirty="0"/>
              <a:t># Sum from 20 to 37</a:t>
            </a:r>
          </a:p>
          <a:p>
            <a:r>
              <a:rPr lang="en-US" dirty="0"/>
              <a:t>sum = 0</a:t>
            </a:r>
          </a:p>
          <a:p>
            <a:r>
              <a:rPr lang="en-US" dirty="0"/>
              <a:t>for </a:t>
            </a:r>
            <a:r>
              <a:rPr lang="en-US" dirty="0" err="1"/>
              <a:t>i</a:t>
            </a:r>
            <a:r>
              <a:rPr lang="en-US" dirty="0"/>
              <a:t> in range(20, 38):</a:t>
            </a:r>
          </a:p>
          <a:p>
            <a:r>
              <a:rPr lang="en-US" dirty="0"/>
              <a:t>    sum += </a:t>
            </a:r>
            <a:r>
              <a:rPr lang="en-US" dirty="0" err="1"/>
              <a:t>i</a:t>
            </a:r>
            <a:endParaRPr lang="en-US" dirty="0"/>
          </a:p>
          <a:p>
            <a:r>
              <a:rPr lang="en-US" dirty="0"/>
              <a:t>print("Sum from 20 to 37 is", sum)</a:t>
            </a:r>
          </a:p>
          <a:p>
            <a:endParaRPr lang="en-US" dirty="0"/>
          </a:p>
          <a:p>
            <a:r>
              <a:rPr lang="en-US" dirty="0"/>
              <a:t># Sum from 35 to 49</a:t>
            </a:r>
          </a:p>
          <a:p>
            <a:r>
              <a:rPr lang="en-US" dirty="0"/>
              <a:t>sum = 0</a:t>
            </a:r>
          </a:p>
          <a:p>
            <a:r>
              <a:rPr lang="en-US" dirty="0"/>
              <a:t>for </a:t>
            </a:r>
            <a:r>
              <a:rPr lang="en-US" dirty="0" err="1"/>
              <a:t>i</a:t>
            </a:r>
            <a:r>
              <a:rPr lang="en-US" dirty="0"/>
              <a:t> in range(35, 50):</a:t>
            </a:r>
          </a:p>
          <a:p>
            <a:r>
              <a:rPr lang="en-US" dirty="0"/>
              <a:t>    sum += </a:t>
            </a:r>
            <a:r>
              <a:rPr lang="en-US" dirty="0" err="1"/>
              <a:t>i</a:t>
            </a:r>
            <a:endParaRPr lang="en-US" dirty="0"/>
          </a:p>
          <a:p>
            <a:r>
              <a:rPr lang="en-US" dirty="0"/>
              <a:t>print("Sum from 35 to 49 is", sum)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09936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Return the max between two numbers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max(num1, num2):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num1 &gt; num2: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result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 = max(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j)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max function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maximum between"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"and"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j,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k)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"Start ..."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main function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"... End"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96838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Return the max between two numbers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max(num1, num2):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num1 &gt; num2: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result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 = max(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j)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max function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maximum between"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"and"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j,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k)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"Start ..."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main function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"... End"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68541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Return the max between two numbers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max(num1, num2):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num1 &gt; num2: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result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 = max(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j)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max function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maximum between"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"and"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j,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k)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"Start ..."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main function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"... End"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95325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Return the max between two numbers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max(num1, num2):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num1 &gt; num2: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result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 = max(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j)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max function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maximum between"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"and"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j,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k)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"Start ..."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main function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"... End"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68508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Return the max between two numbers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max(num1, num2):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num1 &gt; num2: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result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 = max(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j)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max function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maximum between"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"and"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j,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k)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"Start ..."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main function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"... End"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44912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Return the max between two numbers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max(num1, num2):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num1 &gt; num2: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result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 = max(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j)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max function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maximum between"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"and"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j,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k)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"Start ..."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main function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"... End"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70128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Return the max between two numbers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max(num1, num2):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num1 &gt; num2: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result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 = max(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j)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max function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maximum between"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"and"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j,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k)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"Start ..."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main function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"... End"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85267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Return the max between two numbers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max(num1, num2):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num1 &gt; num2: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result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 = max(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j)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max function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maximum between"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"and"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j,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k)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"Start ..."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main function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"... End"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08420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Return the max between two numbers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max(num1, num2):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num1 &gt; num2: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result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 = max(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j)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max function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maximum between"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"and"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j,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k)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"Start ..."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main function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"... End"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08265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Return the max between two numbers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max(num1, num2):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num1 &gt; num2: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result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 = max(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j)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max function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maximum between"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"and"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j,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k)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"Start ..."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main function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"... End"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7233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sum(i1, i2):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result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(i1, i2 +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+=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result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"Sum from 1 to 10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sum(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"Sum from 20 to 37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sum(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37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"Sum from 35 to 49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sum(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35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49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main function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05936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Return the max between two numbers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max(num1, num2):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num1 &gt; num2: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result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 = max(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j)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max function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maximum between"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"and"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j,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k)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"Start ..."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main function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"... End"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26692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Return the max between two numbers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max(num1, num2):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num1 &gt; num2: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result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 = max(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j)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max function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maximum between"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"and"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j,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k)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"Start ..."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main function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"... End"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44540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Return the max between two numbers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max(num1, num2):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num1 &gt; num2: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result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 = max(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j)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max function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maximum between"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"and"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j,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k)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"Start ..."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main function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"... End"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03937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Return the max between two numbers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max(num1, num2):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num1 &gt; num2: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result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 = max(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j)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max function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maximum between"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"and"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j,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k)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"Start ..."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main function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"... End"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51805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Return the max between two numbers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max(num1, num2):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num1 &gt; num2: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result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 = max(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j)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max function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maximum between"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"and"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j,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k)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"Start ..."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main function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"... End"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73705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Return the max between two numbers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max(num1, num2):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num1 &gt; num2: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result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 = max(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j)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max function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maximum between"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"and"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j,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k)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"Start ..."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main function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"... End"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27638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Return the max between two numbers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max(num1, num2):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num1 &gt; num2: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result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 = max(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j)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max function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maximum between"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"and"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j,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k)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"Start ..."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main function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"... End"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49983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Return the max between two numbers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max(num1, num2):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num1 &gt; num2: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result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 = max(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j)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max function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maximum between"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"and"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j,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k)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"Start ..."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main function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"... End"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87116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Return the max between two numbers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max(num1, num2):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num1 &gt; num2: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result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 = max(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j)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max function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maximum between"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"and"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j,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k)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"Start ..."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main function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"... End"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14431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Return the max between two numbers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max(num1, num2):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num1 &gt; num2: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result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 = max(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j)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max function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maximum between"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"and"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j,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k)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"Start ..."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main function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"... End"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6541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max(num1, num2):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num1 &gt; num2: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result</a:t>
            </a:r>
            <a:endParaRPr lang="en-US" altLang="en-US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19723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Return the max between two numbers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max(num1, num2):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num1 &gt; num2: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result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 = max(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j)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max function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maximum between"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"and"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j,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k)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"Start ..."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main function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"... End"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90913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Return the max between two numbers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max(num1, num2):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num1 &gt; num2: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result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 = max(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j)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max function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maximum between"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"and"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j,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k)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"Start ..."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main function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"... End"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93804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Return the max between two numbers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max(num1, num2):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num1 &gt; num2: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result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 = max(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j)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max function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maximum between"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"and"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j,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k)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"Start ..."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main function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"... End"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02591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Return the max between two numbers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max(num1, num2):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num1 &gt; num2: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result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 = max(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j)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max function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maximum between"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"and"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j,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k)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"Start ..."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main function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"... End"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866702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Return the max between two numbers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max(num1, num2):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num1 &gt; num2: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result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 = max(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j)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max function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maximum between"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"and"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j,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k)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"Start ..."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main function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"... End"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29417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Return the max between two numbers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max(num1, num2):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num1 &gt; num2: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result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 = max(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j)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max function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maximum between"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"and"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j,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k)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"Start ..."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main function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"... End"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330670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Return the max between two numbers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max(num1, num2):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num1 &gt; num2: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result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 = max(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j)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max function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maximum between"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"and"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j,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k)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"Start ..."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main function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"... End"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984625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# Print grade for the score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printGrade(score):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score &gt;=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90.0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8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'A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n-US" altLang="en-US" sz="1200" u="none" strike="noStrike" cap="none" normalizeH="0" baseline="0" dirty="0" err="1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elif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score &gt;=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80.0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8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'B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n-US" altLang="en-US" sz="1200" u="none" strike="noStrike" cap="none" normalizeH="0" baseline="0" dirty="0" err="1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elif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score &gt;=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70.0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8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'C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n-US" altLang="en-US" sz="1200" u="none" strike="noStrike" cap="none" normalizeH="0" baseline="0" dirty="0" err="1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elif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score &gt;=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60.0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8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'D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8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'F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main():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score =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eval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8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"Enter a score: "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8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"The grade is "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66009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end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8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""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printGrade(score)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main()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# Call the main function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322086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u="none" strike="noStrike" cap="none" normalizeH="0" baseline="0" dirty="0">
              <a:ln>
                <a:noFill/>
              </a:ln>
              <a:solidFill>
                <a:srgbClr val="808080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915129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Print grade for the score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printGrade(score):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score &gt;=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90.0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'A'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 err="1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elif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score &gt;=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80.0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'B'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 err="1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elif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score &gt;=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70.0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'C'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 err="1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elif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score &gt;=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60.0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'D'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'F’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endParaRPr lang="en-US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Return the grade for the score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getGrade(score):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score &gt;=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90.0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'A'</a:t>
            </a: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 err="1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elif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score &gt;=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80.0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'B'</a:t>
            </a: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 err="1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elif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score &gt;=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70.0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'C'</a:t>
            </a: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 err="1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elif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score &gt;=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60.0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'D'</a:t>
            </a: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'F'</a:t>
            </a: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0022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max(num1, num2):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num1 &gt; num2: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result</a:t>
            </a:r>
            <a:endParaRPr lang="en-US" altLang="en-US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926379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Return the grade for the score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getGrade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(score):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score &gt;=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90.0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'A'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 err="1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elif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score &gt;=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80.0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'B'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 err="1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elif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score &gt;=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70.0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'C'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 err="1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elif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score &gt;=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60.0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'D'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'F'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score =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eval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"Enter a score: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grade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getGrade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(score))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main function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527121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u="none" strike="noStrike" cap="none" normalizeH="0" baseline="0" dirty="0">
              <a:ln>
                <a:noFill/>
              </a:ln>
              <a:solidFill>
                <a:srgbClr val="808080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82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767659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x = </a:t>
            </a:r>
            <a:r>
              <a:rPr lang="it-IT" altLang="en-US" sz="1200" dirty="0">
                <a:solidFill>
                  <a:srgbClr val="CC66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None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en-US" sz="1200" dirty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it-IT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(x)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x == </a:t>
            </a:r>
            <a:r>
              <a:rPr lang="it-IT" altLang="en-US" sz="1200" dirty="0">
                <a:solidFill>
                  <a:srgbClr val="CC66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None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x != </a:t>
            </a:r>
            <a:r>
              <a:rPr lang="it-IT" altLang="en-US" sz="1200" dirty="0">
                <a:solidFill>
                  <a:srgbClr val="CC66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None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747160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sum(number1, number2):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total</a:t>
            </a: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number1 + number2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(sum(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84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353108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return</a:t>
            </a:r>
          </a:p>
          <a:p>
            <a:r>
              <a:rPr lang="en-US" dirty="0"/>
              <a:t>return None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85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009864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Print grade for the score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printGrade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(score):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score &lt; </a:t>
            </a:r>
            <a:r>
              <a:rPr lang="en-US" altLang="en-US" sz="1200" dirty="0">
                <a:solidFill>
                  <a:srgbClr val="0000FF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0 </a:t>
            </a:r>
            <a:r>
              <a:rPr lang="en-US" altLang="en-US" sz="1200" dirty="0">
                <a:solidFill>
                  <a:srgbClr val="00008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or 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score &gt; </a:t>
            </a:r>
            <a:r>
              <a:rPr lang="en-US" altLang="en-US" sz="1200" dirty="0">
                <a:solidFill>
                  <a:srgbClr val="0000FF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100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"Invalid score"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i="1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Same as return None</a:t>
            </a:r>
            <a:endParaRPr lang="en-US" altLang="en-US" sz="1200" dirty="0">
              <a:latin typeface="Arial" panose="020B0604020202020204" pitchFamily="34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score &gt;=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90.0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'A'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 err="1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elif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score &gt;=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80.0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'B'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 err="1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elif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score &gt;=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70.0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'C'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 err="1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elif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score &gt;=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60.0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'D'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'F'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86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743040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# Q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max(num1, num2):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num1 &gt; num2: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result</a:t>
            </a:r>
            <a:endParaRPr lang="en-US" altLang="en-US" dirty="0">
              <a:latin typeface="Arial" panose="020B0604020202020204" pitchFamily="34" charset="0"/>
            </a:endParaRPr>
          </a:p>
          <a:p>
            <a:endParaRPr lang="en-US" dirty="0"/>
          </a:p>
          <a:p>
            <a:r>
              <a:rPr lang="en-US" dirty="0"/>
              <a:t># Solution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max(num1, num2):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num1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num1 &gt; num2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num2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88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981286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xFunction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(x, y):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(x + y)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89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354789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90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809592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getCommission</a:t>
            </a:r>
            <a:r>
              <a:rPr lang="en-US" dirty="0"/>
              <a:t>(</a:t>
            </a:r>
            <a:r>
              <a:rPr lang="en-US" dirty="0" err="1"/>
              <a:t>salesAmount</a:t>
            </a:r>
            <a:r>
              <a:rPr lang="en-US" dirty="0"/>
              <a:t>, </a:t>
            </a:r>
            <a:r>
              <a:rPr lang="en-US" dirty="0" err="1"/>
              <a:t>commissionRate</a:t>
            </a:r>
            <a:r>
              <a:rPr lang="en-US" dirty="0"/>
              <a:t>)</a:t>
            </a:r>
          </a:p>
          <a:p>
            <a:r>
              <a:rPr lang="en-US" dirty="0" err="1"/>
              <a:t>printCalendar</a:t>
            </a:r>
            <a:r>
              <a:rPr lang="en-US" dirty="0"/>
              <a:t>(month, year)</a:t>
            </a:r>
          </a:p>
          <a:p>
            <a:r>
              <a:rPr lang="en-US" dirty="0"/>
              <a:t>sqrt(value)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91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1041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max(num1, num2):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num1 &gt; num2: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result</a:t>
            </a:r>
            <a:endParaRPr lang="en-US" altLang="en-US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802261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highlight>
                  <a:srgbClr val="E7FFE7"/>
                </a:highlight>
              </a:rPr>
              <a:t>isEven(value)</a:t>
            </a:r>
          </a:p>
          <a:p>
            <a:r>
              <a:rPr lang="en-US" dirty="0"/>
              <a:t>printMessage(message, times)</a:t>
            </a:r>
          </a:p>
          <a:p>
            <a:r>
              <a:rPr lang="en-US" dirty="0"/>
              <a:t>monthlyPayment(loan, </a:t>
            </a:r>
            <a:r>
              <a:rPr lang="en-US" dirty="0" err="1"/>
              <a:t>numberOfYears</a:t>
            </a:r>
            <a:r>
              <a:rPr lang="en-US" dirty="0"/>
              <a:t>, </a:t>
            </a:r>
            <a:r>
              <a:rPr lang="en-US" dirty="0" err="1"/>
              <a:t>annualInterestRate</a:t>
            </a:r>
            <a:r>
              <a:rPr lang="en-US" dirty="0"/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92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697406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# Error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function1(</a:t>
            </a:r>
            <a:r>
              <a:rPr lang="en-US" altLang="en-US" dirty="0"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n, m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highlight>
                  <a:srgbClr val="FFE5E5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f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unction2(</a:t>
            </a:r>
            <a:r>
              <a:rPr lang="en-US" altLang="en-US" dirty="0">
                <a:solidFill>
                  <a:srgbClr val="0000FF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3.4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function2(n):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 &gt;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highlight>
                  <a:srgbClr val="FFE5E5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FF"/>
                </a:solidFill>
                <a:highlight>
                  <a:srgbClr val="FFE5E5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en-US" dirty="0" err="1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elif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 ==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FF"/>
                </a:solidFill>
                <a:highlight>
                  <a:srgbClr val="FFE5E5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en-US" dirty="0" err="1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elif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 &lt;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function1(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93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870916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function1(n):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(function2(n))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function2(n):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 &gt;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n-US" altLang="en-US" sz="1200" i="0" u="none" strike="noStrike" cap="none" normalizeH="0" baseline="0" dirty="0" err="1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elif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 ==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n-US" altLang="en-US" sz="1200" i="0" u="none" strike="noStrike" cap="none" normalizeH="0" baseline="0" dirty="0" err="1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elif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 &lt;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function1(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kumimoji="0" lang="en-US" altLang="en-US" sz="12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94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887984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main():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(min(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6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min(n1, n2):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smallest = n1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n2 &lt; smallest: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smallest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 n2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main()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# Call the main function</a:t>
            </a:r>
            <a:endParaRPr kumimoji="0" lang="en-US" altLang="en-US" sz="12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95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335428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(min(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6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min(n1, n2):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smallest = n1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n2 &lt; smallest: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smallest</a:t>
            </a: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n2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smallest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 </a:t>
            </a: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main function</a:t>
            </a: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96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522667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 min</a:t>
            </a:r>
            <a:r>
              <a:rPr lang="en-US" altLang="en-US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min(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6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 , min(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51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  <a:r>
              <a:rPr lang="en-US" altLang="en-US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min(n1, n2):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smallest = n1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n2 &lt; smallest: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smallest = n2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smallest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 </a:t>
            </a: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main function</a:t>
            </a: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97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943546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printHi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(name):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message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"Hi "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 name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printHello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(name):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message =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"Hello "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 name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(message)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getHello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(name):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"Hello "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 name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printHi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"Omar"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getHello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"Ali"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printHello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"Ahmad"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"#"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getHello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"Jamal"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"#"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98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647378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A():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"A"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B():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"B"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not True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 = A()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 += B()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(r)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99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74987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nPrintln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(message, n):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(n):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(message)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102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990812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nPrintln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(message, n):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(n):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(message)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103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7701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max(num1, num2):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num1 &gt; num2: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result</a:t>
            </a:r>
            <a:endParaRPr lang="en-US" altLang="en-US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83175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nPrintln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(message, n):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(n):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(message)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104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557603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def f(p1, p2, p3):</a:t>
            </a:r>
          </a:p>
          <a:p>
            <a:endParaRPr lang="en-US" dirty="0"/>
          </a:p>
          <a:p>
            <a:r>
              <a:rPr lang="en-US" dirty="0"/>
              <a:t>f(30, p2 = 4, p3 = 10)</a:t>
            </a:r>
          </a:p>
          <a:p>
            <a:endParaRPr lang="en-US" dirty="0"/>
          </a:p>
          <a:p>
            <a:r>
              <a:rPr lang="en-US" dirty="0"/>
              <a:t># Error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f(30, </a:t>
            </a:r>
            <a:r>
              <a:rPr lang="en-US" altLang="en-US" sz="1200" dirty="0">
                <a:solidFill>
                  <a:schemeClr val="accent6">
                    <a:lumMod val="50000"/>
                  </a:schemeClr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p2</a:t>
            </a:r>
            <a:r>
              <a:rPr lang="en-US" altLang="en-US" sz="1200" dirty="0"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 = 4</a:t>
            </a: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highlight>
                  <a:srgbClr val="FFE5E5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105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774575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f(1, p2 = 3, p3 = 4, p4 = 4)</a:t>
            </a:r>
          </a:p>
          <a:p>
            <a:endParaRPr lang="en-US" dirty="0"/>
          </a:p>
          <a:p>
            <a:r>
              <a:rPr lang="en-US" dirty="0"/>
              <a:t>f(1, p2 = 3, 4, p4 = 4)</a:t>
            </a:r>
          </a:p>
          <a:p>
            <a:endParaRPr lang="en-US" dirty="0"/>
          </a:p>
          <a:p>
            <a:r>
              <a:rPr lang="en-US" dirty="0"/>
              <a:t>f(p1 = 1, p2 = 3, 4, p4 = 4)</a:t>
            </a:r>
          </a:p>
          <a:p>
            <a:endParaRPr lang="en-US" dirty="0"/>
          </a:p>
          <a:p>
            <a:r>
              <a:rPr lang="en-US" dirty="0"/>
              <a:t>f(p1 = 1, p2 = 3, p3 = 4, p4 = 4)</a:t>
            </a:r>
          </a:p>
          <a:p>
            <a:endParaRPr lang="en-US" dirty="0"/>
          </a:p>
          <a:p>
            <a:r>
              <a:rPr lang="en-US" dirty="0"/>
              <a:t>f(p4 = 1, p2 = 3, p3 = 4, p1 = 4)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106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788097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x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"Before the call, x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x)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increment(x)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"After the call, x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x)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increment(n):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n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\</a:t>
            </a:r>
            <a:r>
              <a:rPr lang="en-US" altLang="en-US" sz="1200" dirty="0" err="1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</a:t>
            </a:r>
            <a:r>
              <a:rPr lang="en-US" altLang="en-US" sz="1200" dirty="0" err="1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inside the function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n)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 </a:t>
            </a:r>
            <a:r>
              <a:rPr lang="en-US" altLang="en-US" sz="1200" i="1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main function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109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322399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x = </a:t>
            </a:r>
            <a:r>
              <a:rPr lang="en-US" altLang="en-US" sz="1200" dirty="0">
                <a:solidFill>
                  <a:srgbClr val="0000FF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"Before the call, x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x)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increment(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x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"After the call, x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x)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increment(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x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x += </a:t>
            </a:r>
            <a:r>
              <a:rPr lang="en-US" altLang="en-US" sz="1200" dirty="0">
                <a:solidFill>
                  <a:srgbClr val="0000FF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\</a:t>
            </a:r>
            <a:r>
              <a:rPr lang="en-US" altLang="en-US" sz="1200" dirty="0" err="1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</a:t>
            </a:r>
            <a:r>
              <a:rPr lang="en-US" altLang="en-US" sz="1200" dirty="0" err="1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inside the function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x)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Call the main function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311670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main():</a:t>
            </a:r>
            <a:endParaRPr lang="ar-SA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max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endParaRPr lang="ar-SA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getMax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max)</a:t>
            </a:r>
            <a:endParaRPr lang="ar-SA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(max)</a:t>
            </a:r>
            <a:endParaRPr lang="ar-SA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getMax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(value1, value2,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  <a:endParaRPr lang="ar-SA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value1 &gt; value2:</a:t>
            </a:r>
            <a:endParaRPr lang="ar-SA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value1</a:t>
            </a:r>
            <a:endParaRPr lang="ar-SA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  <a:endParaRPr lang="ar-SA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value2</a:t>
            </a:r>
            <a:endParaRPr lang="ar-SA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050769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&lt;=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6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(function1(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function1(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num):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line =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""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line +=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(num) +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"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 *=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line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577013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Initialize times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times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"Before the call, variable"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"times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times)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Invoke </a:t>
            </a:r>
            <a:r>
              <a:rPr lang="en-US" altLang="en-US" sz="1200" dirty="0" err="1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nPrintln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and display times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"Welcome to CS!"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times)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"After the call, variable"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"times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times)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Print the message n times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(message, n):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 &gt;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"n =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n)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(message)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n -=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262329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&lt;=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function1(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altLang="en-US" sz="1200" dirty="0" err="1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function1(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line =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"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&gt;=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%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!=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line +=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 +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"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-=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(line)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76293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Prompt the user to enter two integers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n1 =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eval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"Enter first integer: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n2 =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eval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"Enter second integer: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gcd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 &lt;= n1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and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 &lt;= n2: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n1 % k ==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and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n2 % k ==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gcd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k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k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greatest common divisor for"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n1,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"and"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n2,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gcd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5193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max(num1, num2):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num1 &gt; num2: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result</a:t>
            </a:r>
            <a:endParaRPr lang="en-US" altLang="en-US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874140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Return the gcd of two integers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gcd(n1, n2):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gcd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Initial gcd is 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Possible gcd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 &lt;= n1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and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 &lt;= n2: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n1 % k ==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and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n2 % k ==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gcd = k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Update gcd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gcd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Return gcd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743104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Return the </a:t>
            </a:r>
            <a:r>
              <a:rPr lang="en-US" altLang="en-US" sz="1200" dirty="0" err="1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gcd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of two integers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gcd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(n1, n2):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gcd_n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Initial </a:t>
            </a:r>
            <a:r>
              <a:rPr lang="en-US" altLang="en-US" sz="1200" dirty="0" err="1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gcd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is 1</a:t>
            </a:r>
            <a:endParaRPr lang="ar-SA" altLang="en-US" sz="1200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Possible </a:t>
            </a:r>
            <a:r>
              <a:rPr lang="en-US" altLang="en-US" sz="1200" dirty="0" err="1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gcd</a:t>
            </a:r>
            <a:endParaRPr lang="ar-SA" altLang="en-US" sz="1200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altLang="en-US" sz="1200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 &lt;= n1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and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 &lt;= n2:</a:t>
            </a:r>
            <a:endParaRPr lang="ar-SA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n1 % k ==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and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n2 % k ==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  <a:endParaRPr lang="ar-SA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gcd_n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k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Update </a:t>
            </a:r>
            <a:r>
              <a:rPr lang="en-US" altLang="en-US" sz="1200" dirty="0" err="1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gcd</a:t>
            </a:r>
            <a:endParaRPr lang="ar-SA" altLang="en-US" sz="1200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endParaRPr lang="ar-SA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gcd_n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Return </a:t>
            </a:r>
            <a:r>
              <a:rPr lang="en-US" altLang="en-US" sz="1200" dirty="0" err="1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gcd</a:t>
            </a:r>
            <a:endParaRPr lang="ar-SA" altLang="en-US" sz="1200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altLang="en-US" sz="1200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main():</a:t>
            </a:r>
            <a:endParaRPr lang="ar-SA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Prompt the user to enter two integers</a:t>
            </a:r>
            <a:endParaRPr lang="ar-SA" altLang="en-US" sz="1200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n1 =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eval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"Enter the first integer: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  <a:endParaRPr lang="ar-SA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n2 =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eval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"Enter the second integer: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  <a:endParaRPr lang="ar-SA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greatest common divisor for"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n1,</a:t>
            </a:r>
            <a:endParaRPr lang="ar-SA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"and"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n2,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gcd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(n1, n2))</a:t>
            </a:r>
            <a:endParaRPr lang="ar-SA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</a:t>
            </a:r>
            <a:endParaRPr lang="ar-SA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018035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778774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# 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hello():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hello =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"Ahmad"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"Hello"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hello)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hello()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  <a:p>
            <a:r>
              <a:rPr lang="en-US" dirty="0"/>
              <a:t># 2 – Error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hello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"Hello"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hello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"Ahmad"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hello()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545168"/>
      </p:ext>
    </p:extLst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NUMBER_OF_PRIMES = 50  # Number of primes to display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NUMBER_OF_PRIMES_PER_LINE = 10 # Display 10 per line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count = 0 # Count the number of prime numbers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 2 # A number to be tested for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primeness</a:t>
            </a: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print("The first 50 prime numbers are")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Repeatedly find prime numbers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count &lt; NUMBER_OF_PRIMES: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# Assume the number is prime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isPrime = True #Is the current number prime?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# Test if number is prime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divisor = 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while divisor &lt;= number / 2: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if number % divisor == 0: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# If true, the number is not prime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isPrime = False  # Set isPrime to false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break  # Exit the for loop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divisor += 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# If number is prime, display the prime number and increase the count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if isPrime: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count += 1 # Increase the count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print(format(number, '5d'), end = '')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if count % NUMBER_OF_PRIMES_PER_LINE == 0: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# Display the number and advance to the new line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print() # Jump to the new line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# Check if the next number is prime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number += 1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443931"/>
      </p:ext>
    </p:extLst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NUMBER_OF_PRIMES = 50  # Number of primes to display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NUMBER_OF_PRIMES_PER_LINE = 10 # Display 10 per line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count = 0 # Count the number of prime numbers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 2 # A number to be tested for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primeness</a:t>
            </a: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print("The first 50 prime numbers are")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Repeatedly find prime numbers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count &lt; NUMBER_OF_PRIMES: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# Assume the number is prime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isPrime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True #Is the current number prime?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# Test if number is prime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divisor = 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while divisor &lt;= number / 2: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if number % divisor == 0: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# If true, the number is not prime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isPrime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False  # Set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isPrime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to false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break  # Exit the for loop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divisor += 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# If number is prime, display the prime number and increase the count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if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isPrime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count += 1 # Increase the count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print(format(number, '5d'), end = '')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if count % NUMBER_OF_PRIMES_PER_LINE == 0: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# Display the number and advance to the new line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print() # Jump to the new line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# Check if the next number is prime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number += 1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525426"/>
      </p:ext>
    </p:extLst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Assume the number is prime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isPrime =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True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#Is the current number prime?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# Test if number is prime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divisor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divisor &lt;= number /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% divisor ==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If true, the number is not prime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isPrime =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False 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Set isPrime to false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break 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Exit the for loop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divisor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519544"/>
      </p:ext>
    </p:extLst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Check whether number is prime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isPrime(number):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divisor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divisor &lt;= number /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% divisor ==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If true, number is not prime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False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number is not a prime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divisor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True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number is prime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731722"/>
      </p:ext>
    </p:extLst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printPrimeNumbers(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numberOfPrimes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NUMBER_OF_PRIMES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50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Number of primes to display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NUMBER_OF_PRIMES_PER_LINE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Display 10 per line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count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Count the number of prime numbers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A number to be tested for </a:t>
            </a:r>
            <a:r>
              <a:rPr lang="en-US" altLang="en-US" sz="1200" dirty="0" err="1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primeness</a:t>
            </a:r>
            <a:endParaRPr lang="en-US" altLang="en-US" sz="1200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# Repeatedly find prime numbers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count &lt;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numberOfPrimes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Print the prime number and increase the count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isPrime(number):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count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Increase the count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(number, </a:t>
            </a:r>
            <a:r>
              <a:rPr lang="en-US" altLang="en-US" sz="1200" dirty="0">
                <a:solidFill>
                  <a:srgbClr val="6600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count % NUMBER_OF_PRIMES_PER_LINE ==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 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Print the number and advance to the new line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Check if the next number is prime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446863"/>
      </p:ext>
    </p:extLst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Check whether number is prime 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isPrime(number):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divisor = 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while divisor &lt;= number / 2: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if number % divisor == 0: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# If true, number is not prime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return False # number is not a prime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divisor += 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return True # number is prime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printPrimeNumbers(</a:t>
            </a:r>
            <a:r>
              <a:rPr lang="en-US" altLang="en-US" sz="1200" dirty="0" err="1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numberOfPrimes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NUMBER_OF_PRIMES = 50 # Number of primes to display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NUMBER_OF_PRIMES_PER_LINE = 10 # Display 10 per line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count = 0 # Count the number of prime numbers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number = 2 # A number to be tested for </a:t>
            </a:r>
            <a:r>
              <a:rPr lang="en-US" altLang="en-US" sz="1200" dirty="0" err="1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primeness</a:t>
            </a:r>
            <a:endParaRPr lang="en-US" altLang="en-US" sz="1200" dirty="0">
              <a:solidFill>
                <a:srgbClr val="000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# Repeatedly find prime numbers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while count &lt; </a:t>
            </a:r>
            <a:r>
              <a:rPr lang="en-US" altLang="en-US" sz="1200" dirty="0" err="1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numberOfPrimes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# Print the prime number and increase the count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if isPrime(number):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count += 1 # Increase the count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print(format(number, "4d"), end = " ")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if count % NUMBER_OF_PRIMES_PER_LINE == 0: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  # Print the number and advance to the new line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  print()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# Check if the next number is prime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number += 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main():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print("The first 50 prime numbers are")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printPrimeNumbers(50)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 # Call the main function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9785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max(num1, num2):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num1 &gt; num2: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result = num2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result</a:t>
            </a:r>
            <a:endParaRPr lang="en-US" altLang="en-US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60068"/>
      </p:ext>
    </p:extLst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Check whether number is prime 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isPrime(number):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divisor = 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while divisor &lt;= number / 2: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if number % divisor == 0: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# If true, number is not prime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return False # number is not a prime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divisor += 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return True # number is prime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printPrimeNumbers(</a:t>
            </a:r>
            <a:r>
              <a:rPr lang="en-US" altLang="en-US" sz="1200" dirty="0" err="1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numberOfPrimes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NUMBER_OF_PRIMES = 50 # Number of primes to display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NUMBER_OF_PRIMES_PER_LINE = 10 # Display 10 per line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count = 0 # Count the number of prime numbers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number = 2 # A number to be tested for </a:t>
            </a:r>
            <a:r>
              <a:rPr lang="en-US" altLang="en-US" sz="1200" dirty="0" err="1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primeness</a:t>
            </a:r>
            <a:endParaRPr lang="en-US" altLang="en-US" sz="1200" dirty="0">
              <a:solidFill>
                <a:srgbClr val="000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# Repeatedly find prime numbers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while count &lt; </a:t>
            </a:r>
            <a:r>
              <a:rPr lang="en-US" altLang="en-US" sz="1200" dirty="0" err="1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numberOfPrimes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# Print the prime number and increase the count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if isPrime(number):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count += 1 # Increase the count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print(format(number, "4d"), end = " ")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if count % NUMBER_OF_PRIMES_PER_LINE == 0: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  # Print the number and advance to the new line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  print()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# Check if the next number is prime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number += 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main():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print("The first 50 prime numbers are")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printPrimeNumbers(50)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main() # Call the main function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968326"/>
      </p:ext>
    </p:extLst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792128"/>
      </p:ext>
    </p:extLst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hello():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"Hello"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hello():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"Hi"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hello()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433792"/>
      </p:ext>
    </p:extLst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globalVar = 1 # Create a global variable</a:t>
            </a:r>
          </a:p>
          <a:p>
            <a:r>
              <a:rPr lang="en-US" dirty="0"/>
              <a:t>def f1():</a:t>
            </a:r>
          </a:p>
          <a:p>
            <a:r>
              <a:rPr lang="en-US" dirty="0"/>
              <a:t>    localVar = 2 # Create a local variable</a:t>
            </a:r>
          </a:p>
          <a:p>
            <a:r>
              <a:rPr lang="en-US" dirty="0"/>
              <a:t>    print(globalVar) # Print: 1</a:t>
            </a:r>
          </a:p>
          <a:p>
            <a:r>
              <a:rPr lang="en-US" dirty="0"/>
              <a:t>    print(localVar) # Print: 2</a:t>
            </a:r>
          </a:p>
          <a:p>
            <a:endParaRPr lang="en-US" dirty="0"/>
          </a:p>
          <a:p>
            <a:r>
              <a:rPr lang="en-US" dirty="0"/>
              <a:t>f1()</a:t>
            </a:r>
          </a:p>
          <a:p>
            <a:r>
              <a:rPr lang="en-US" dirty="0"/>
              <a:t>print(globalVar) # Print: 1</a:t>
            </a:r>
          </a:p>
          <a:p>
            <a:r>
              <a:rPr lang="en-US" dirty="0"/>
              <a:t>print(localVar) # Out of scope, so this gives an error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886169"/>
      </p:ext>
    </p:extLst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x =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1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# Create a global variable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f1():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x =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2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# create a local variable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(x)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# Print: 2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u="none" strike="noStrike" cap="none" normalizeH="0" baseline="0" dirty="0">
              <a:ln>
                <a:noFill/>
              </a:ln>
              <a:solidFill>
                <a:srgbClr val="808080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f1()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(x)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# Print: 1</a:t>
            </a:r>
            <a:endParaRPr kumimoji="0" lang="en-US" altLang="en-US" sz="12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615139"/>
      </p:ext>
    </p:extLst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 =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eval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"Enter a number: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(x &gt;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y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(y)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This gives an error if y is not created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952811"/>
      </p:ext>
    </p:extLst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Variable </a:t>
            </a:r>
            <a:r>
              <a:rPr lang="en-US" altLang="en-US" sz="1200" dirty="0" err="1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created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+=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126220"/>
      </p:ext>
    </p:extLst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increase():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This will cause an error (UnboundLocalError)</a:t>
            </a: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x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FFE5E5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x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+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(x)</a:t>
            </a: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increase()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(x)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175633"/>
      </p:ext>
    </p:extLst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increase():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global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Now x is available for read and write access</a:t>
            </a: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x = x +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(x)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Print: 6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increase()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(x)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Print: 6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500605"/>
      </p:ext>
    </p:extLst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f1():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global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Make y as a global variable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 = x + x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(x)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Print: 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(y)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Print: 4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f1()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(x)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Print: 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(y)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Print: 4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459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346474-3DAD-418F-99CD-1D8A693FCBCF}"/>
              </a:ext>
            </a:extLst>
          </p:cNvPr>
          <p:cNvSpPr/>
          <p:nvPr/>
        </p:nvSpPr>
        <p:spPr>
          <a:xfrm>
            <a:off x="0" y="6646272"/>
            <a:ext cx="9144001" cy="2206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8C8A424-8329-4235-B957-FAF1845AACE8}"/>
              </a:ext>
            </a:extLst>
          </p:cNvPr>
          <p:cNvSpPr/>
          <p:nvPr/>
        </p:nvSpPr>
        <p:spPr>
          <a:xfrm>
            <a:off x="0" y="6604458"/>
            <a:ext cx="9144001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740" y="3183624"/>
            <a:ext cx="8380520" cy="1922733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48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81740" y="5236867"/>
            <a:ext cx="838052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none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altLang="en-US" dirty="0"/>
              <a:t>CPIT 110 (Problem-Solving and Programming)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22961" y="6646272"/>
            <a:ext cx="1854203" cy="187517"/>
          </a:xfrm>
        </p:spPr>
        <p:txBody>
          <a:bodyPr/>
          <a:lstStyle/>
          <a:p>
            <a:fld id="{DAB4C528-5C05-4CAA-B37C-1B69E5699ADF}" type="datetime1">
              <a:rPr lang="en-US" smtClean="0"/>
              <a:t>1/5/2022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64639" y="6646272"/>
            <a:ext cx="3617103" cy="187517"/>
          </a:xfrm>
        </p:spPr>
        <p:txBody>
          <a:bodyPr/>
          <a:lstStyle>
            <a:lvl1pPr>
              <a:defRPr cap="none"/>
            </a:lvl1pPr>
          </a:lstStyle>
          <a:p>
            <a:r>
              <a:rPr lang="en-US"/>
              <a:t>Version 1.0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25344" y="6646272"/>
            <a:ext cx="984019" cy="187517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F3E9C4B0-9109-4B6A-816F-B8FB191BD566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>
            <a:cxnSpLocks/>
          </p:cNvCxnSpPr>
          <p:nvPr/>
        </p:nvCxnSpPr>
        <p:spPr>
          <a:xfrm flipV="1">
            <a:off x="381740" y="5106357"/>
            <a:ext cx="8380520" cy="18289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042FE38F-A080-4F8C-A2EE-EF4B731E76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35" y="195071"/>
            <a:ext cx="8495930" cy="2113363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0CDCBD9-F8BE-4F0E-9C52-E2B0F5FB019A}"/>
              </a:ext>
            </a:extLst>
          </p:cNvPr>
          <p:cNvCxnSpPr>
            <a:cxnSpLocks/>
          </p:cNvCxnSpPr>
          <p:nvPr/>
        </p:nvCxnSpPr>
        <p:spPr>
          <a:xfrm flipH="1" flipV="1">
            <a:off x="35512" y="2"/>
            <a:ext cx="3809" cy="6857997"/>
          </a:xfrm>
          <a:prstGeom prst="line">
            <a:avLst/>
          </a:pr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1AE1EE2-4846-41F9-AC6B-D9834B0B3586}"/>
              </a:ext>
            </a:extLst>
          </p:cNvPr>
          <p:cNvCxnSpPr>
            <a:cxnSpLocks/>
          </p:cNvCxnSpPr>
          <p:nvPr/>
        </p:nvCxnSpPr>
        <p:spPr>
          <a:xfrm flipV="1">
            <a:off x="9104678" y="1"/>
            <a:ext cx="0" cy="6857999"/>
          </a:xfrm>
          <a:prstGeom prst="line">
            <a:avLst/>
          </a:pr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F479CEC-A510-4FBA-B849-4EE03495CA48}"/>
              </a:ext>
            </a:extLst>
          </p:cNvPr>
          <p:cNvCxnSpPr>
            <a:cxnSpLocks/>
          </p:cNvCxnSpPr>
          <p:nvPr/>
        </p:nvCxnSpPr>
        <p:spPr>
          <a:xfrm>
            <a:off x="0" y="28438"/>
            <a:ext cx="9141790" cy="9301"/>
          </a:xfrm>
          <a:prstGeom prst="line">
            <a:avLst/>
          </a:pr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1204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96EED-A4BE-40A6-90C5-A25E0B2887BD}" type="datetime1">
              <a:rPr lang="en-US" smtClean="0"/>
              <a:t>1/5/2022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none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906D8A-B7C9-46FF-BD54-732332428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1441107"/>
            <a:ext cx="8851392" cy="51302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>
              <a:defRPr sz="2600"/>
            </a:lvl1pPr>
            <a:lvl3pPr marL="731520" indent="-274320">
              <a:buFont typeface="Wingdings" panose="05000000000000000000" pitchFamily="2" charset="2"/>
              <a:buChar char="§"/>
              <a:defRPr sz="2000"/>
            </a:lvl3pPr>
            <a:lvl4pPr marL="914400" indent="-274320">
              <a:buFont typeface="Wingdings" panose="05000000000000000000" pitchFamily="2" charset="2"/>
              <a:buChar char="§"/>
              <a:defRPr sz="2000"/>
            </a:lvl4pPr>
            <a:lvl5pPr marL="1097280" indent="-274320">
              <a:buFont typeface="Wingdings" panose="05000000000000000000" pitchFamily="2" charset="2"/>
              <a:buChar char="§"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9752429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ection_Title Only"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4" y="115826"/>
            <a:ext cx="8851392" cy="638262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02E33-59D7-47C9-BD2A-B3FB973C1FE0}" type="datetime1">
              <a:rPr lang="en-US" smtClean="0"/>
              <a:t>1/5/2022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none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765893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_Title and_Content"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4" y="685800"/>
            <a:ext cx="8851392" cy="1752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FB256A-E689-4746-9A4A-10A69AF8B21A}" type="datetime1">
              <a:rPr lang="en-US" smtClean="0"/>
              <a:t>1/5/2022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none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6187854B-FEC4-4BF8-A3DE-39B0F50145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2438400"/>
            <a:ext cx="8851392" cy="413297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365760" indent="-274320" algn="l">
              <a:buClr>
                <a:schemeClr val="accent1"/>
              </a:buClr>
              <a:buFont typeface="Wingdings" panose="05000000000000000000" pitchFamily="2" charset="2"/>
              <a:buChar char="§"/>
              <a:defRPr sz="3200">
                <a:solidFill>
                  <a:schemeClr val="tx2"/>
                </a:solidFill>
                <a:latin typeface="+mj-lt"/>
              </a:defRPr>
            </a:lvl1pPr>
            <a:lvl2pPr marL="548640" indent="-274320" algn="l"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2"/>
                </a:solidFill>
                <a:latin typeface="+mj-lt"/>
              </a:defRPr>
            </a:lvl2pPr>
            <a:lvl3pPr marL="731520" indent="-274320" algn="l"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2"/>
                </a:solidFill>
                <a:latin typeface="+mj-lt"/>
              </a:defRPr>
            </a:lvl3pPr>
            <a:lvl4pPr marL="914400" indent="-274320" algn="l"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2"/>
                </a:solidFill>
                <a:latin typeface="+mj-lt"/>
              </a:defRPr>
            </a:lvl4pPr>
            <a:lvl5pPr marL="1097280" indent="-274320" algn="l"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2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015844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425825D-8311-46C7-99B5-B67EDB7C94C9}"/>
              </a:ext>
            </a:extLst>
          </p:cNvPr>
          <p:cNvSpPr/>
          <p:nvPr userDrawn="1"/>
        </p:nvSpPr>
        <p:spPr>
          <a:xfrm>
            <a:off x="0" y="6646272"/>
            <a:ext cx="9144001" cy="2206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7706945-D259-4A4E-8043-6F262CDA1D6F}"/>
              </a:ext>
            </a:extLst>
          </p:cNvPr>
          <p:cNvSpPr/>
          <p:nvPr userDrawn="1"/>
        </p:nvSpPr>
        <p:spPr>
          <a:xfrm>
            <a:off x="0" y="6604458"/>
            <a:ext cx="9144001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32D69-BAA2-40ED-94A7-1DB4F19E63B7}" type="datetime1">
              <a:rPr lang="en-US" smtClean="0"/>
              <a:t>1/5/2022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none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6381162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990B4-7E19-4119-94D6-E485BEB756FE}" type="datetime1">
              <a:rPr lang="en-US" smtClean="0"/>
              <a:t>1/5/2022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none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853332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55894-80E0-464C-8BB8-4F38E264A6D4}" type="datetime1">
              <a:rPr lang="en-US" smtClean="0"/>
              <a:t>1/5/2022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none"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093602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CD1AC-779C-41AE-931C-17A14BAC6772}" type="datetime1">
              <a:rPr lang="en-US" smtClean="0"/>
              <a:t>1/5/2022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none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483602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5515796C-C976-4F5F-862E-8D682ACF9C9D}"/>
              </a:ext>
            </a:extLst>
          </p:cNvPr>
          <p:cNvSpPr/>
          <p:nvPr userDrawn="1"/>
        </p:nvSpPr>
        <p:spPr>
          <a:xfrm>
            <a:off x="0" y="6646272"/>
            <a:ext cx="9144001" cy="2206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BA6E66D-5447-47BD-A6D5-1EF292B7DDD2}"/>
              </a:ext>
            </a:extLst>
          </p:cNvPr>
          <p:cNvSpPr/>
          <p:nvPr userDrawn="1"/>
        </p:nvSpPr>
        <p:spPr>
          <a:xfrm>
            <a:off x="0" y="6604458"/>
            <a:ext cx="9144001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FB9C1-AE62-4360-B6D1-DCF91C6A893B}" type="datetime1">
              <a:rPr lang="en-US" smtClean="0"/>
              <a:t>1/5/2022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none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932267"/>
      </p:ext>
    </p:extLst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3879CF1B-9E21-4073-9B9D-A43ABD646177}" type="datetime1">
              <a:rPr lang="en-US" smtClean="0"/>
              <a:t>1/5/2022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 cap="none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E9C4B0-9109-4B6A-816F-B8FB191BD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355106"/>
      </p:ext>
    </p:extLst>
  </p:cSld>
  <p:clrMapOvr>
    <a:masterClrMapping/>
  </p:clrMapOvr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9FE11-1A39-4EA7-B5B7-73D1C01A87F8}" type="datetime1">
              <a:rPr lang="en-US" smtClean="0"/>
              <a:t>1/5/2022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none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489746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F9424-50AF-4274-ACDD-C639B0494D5A}" type="datetime1">
              <a:rPr lang="en-US" smtClean="0"/>
              <a:t>1/5/2022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none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906D8A-B7C9-46FF-BD54-732332428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1441107"/>
            <a:ext cx="8851392" cy="51302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>
              <a:defRPr sz="2600"/>
            </a:lvl1pPr>
            <a:lvl3pPr marL="731520" indent="-274320">
              <a:buFont typeface="Wingdings" panose="05000000000000000000" pitchFamily="2" charset="2"/>
              <a:buChar char="§"/>
              <a:defRPr sz="2000"/>
            </a:lvl3pPr>
            <a:lvl4pPr marL="914400" indent="-274320">
              <a:buFont typeface="Wingdings" panose="05000000000000000000" pitchFamily="2" charset="2"/>
              <a:buChar char="§"/>
              <a:defRPr sz="2000"/>
            </a:lvl4pPr>
            <a:lvl5pPr marL="1097280" indent="-274320">
              <a:buFont typeface="Wingdings" panose="05000000000000000000" pitchFamily="2" charset="2"/>
              <a:buChar char="§"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366550"/>
      </p:ext>
    </p:extLst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91BEA-A277-4ABA-8715-E35CB6B972B1}" type="datetime1">
              <a:rPr lang="en-US" smtClean="0"/>
              <a:t>1/5/2022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none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772557"/>
      </p:ext>
    </p:extLst>
  </p:cSld>
  <p:clrMapOvr>
    <a:masterClrMapping/>
  </p:clrMapOvr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D40CD3A-F49E-4FF4-BB7A-51C9F5D27EDC}"/>
              </a:ext>
            </a:extLst>
          </p:cNvPr>
          <p:cNvSpPr/>
          <p:nvPr userDrawn="1"/>
        </p:nvSpPr>
        <p:spPr>
          <a:xfrm>
            <a:off x="0" y="6646272"/>
            <a:ext cx="9144001" cy="2206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1380D83-8D43-4709-9520-6924239D06D6}"/>
              </a:ext>
            </a:extLst>
          </p:cNvPr>
          <p:cNvSpPr/>
          <p:nvPr userDrawn="1"/>
        </p:nvSpPr>
        <p:spPr>
          <a:xfrm>
            <a:off x="0" y="6604458"/>
            <a:ext cx="9144001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92D97-6451-4424-8487-954CDE28A8E4}" type="datetime1">
              <a:rPr lang="en-US" smtClean="0"/>
              <a:t>1/5/2022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none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973763"/>
      </p:ext>
    </p:extLst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5_Title Only"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4" y="115826"/>
            <a:ext cx="8851392" cy="638262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F118E6-F7D0-48C4-8124-80F8A785551B}" type="datetime1">
              <a:rPr lang="en-US" smtClean="0"/>
              <a:t>1/5/2022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none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173453"/>
      </p:ext>
    </p:extLst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Title Only"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4" y="685800"/>
            <a:ext cx="8851392" cy="1752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6B35D-A710-4278-A762-ADB835CD634B}" type="datetime1">
              <a:rPr lang="en-US" smtClean="0"/>
              <a:t>1/5/2022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none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EDCBC7-11CC-42C8-9373-3147D84861DD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4647" y="-152400"/>
            <a:ext cx="1059353" cy="1059353"/>
          </a:xfrm>
          <a:prstGeom prst="rect">
            <a:avLst/>
          </a:prstGeom>
        </p:spPr>
      </p:pic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6187854B-FEC4-4BF8-A3DE-39B0F50145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2438400"/>
            <a:ext cx="8851392" cy="413297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365760" indent="-274320" algn="l">
              <a:buClr>
                <a:schemeClr val="accent2"/>
              </a:buClr>
              <a:buFont typeface="Wingdings" panose="05000000000000000000" pitchFamily="2" charset="2"/>
              <a:buChar char="§"/>
              <a:defRPr sz="3200">
                <a:solidFill>
                  <a:schemeClr val="tx2"/>
                </a:solidFill>
                <a:latin typeface="+mj-lt"/>
              </a:defRPr>
            </a:lvl1pPr>
            <a:lvl2pPr marL="548640" indent="-274320" algn="l">
              <a:buClr>
                <a:schemeClr val="accent2"/>
              </a:buClr>
              <a:buFont typeface="Wingdings" panose="05000000000000000000" pitchFamily="2" charset="2"/>
              <a:buChar char="§"/>
              <a:defRPr sz="2800">
                <a:solidFill>
                  <a:schemeClr val="tx2"/>
                </a:solidFill>
                <a:latin typeface="+mj-lt"/>
              </a:defRPr>
            </a:lvl2pPr>
            <a:lvl3pPr marL="731520" indent="-274320" algn="l"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2"/>
                </a:solidFill>
                <a:latin typeface="+mj-lt"/>
              </a:defRPr>
            </a:lvl3pPr>
            <a:lvl4pPr marL="914400" indent="-274320" algn="l"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2"/>
                </a:solidFill>
                <a:latin typeface="+mj-lt"/>
              </a:defRPr>
            </a:lvl4pPr>
            <a:lvl5pPr marL="1097280" indent="-274320" algn="l"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2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918532"/>
      </p:ext>
    </p:extLst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9_Title Only"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4" y="115826"/>
            <a:ext cx="8851392" cy="638262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E53D15-F89A-4D7C-8EE1-D4936457197D}" type="datetime1">
              <a:rPr lang="en-US" smtClean="0"/>
              <a:t>1/5/2022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none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83D2542-5A33-4E2C-863D-145C35640624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4647" y="-152400"/>
            <a:ext cx="1059353" cy="1059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574311"/>
      </p:ext>
    </p:extLst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Only"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4" y="685800"/>
            <a:ext cx="8851392" cy="1752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5DF36-8DD9-4137-ABDB-A2555C603474}" type="datetime1">
              <a:rPr lang="en-US" smtClean="0"/>
              <a:t>1/5/2022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none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EDCBC7-11CC-42C8-9373-3147D84861DD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75030" y="0"/>
            <a:ext cx="1059353" cy="1059353"/>
          </a:xfrm>
          <a:prstGeom prst="rect">
            <a:avLst/>
          </a:prstGeom>
        </p:spPr>
      </p:pic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29EAA3A6-8930-4E04-BD7A-70348C3D39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2438400"/>
            <a:ext cx="8851392" cy="413297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365760" indent="-27432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v"/>
              <a:defRPr>
                <a:solidFill>
                  <a:schemeClr val="tx2"/>
                </a:solidFill>
              </a:defRPr>
            </a:lvl1pPr>
            <a:lvl2pPr marL="548640" indent="-27432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v"/>
              <a:defRPr>
                <a:solidFill>
                  <a:schemeClr val="tx2"/>
                </a:solidFill>
              </a:defRPr>
            </a:lvl2pPr>
            <a:lvl3pPr marL="731520" indent="-27432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v"/>
              <a:defRPr>
                <a:solidFill>
                  <a:schemeClr val="tx2"/>
                </a:solidFill>
              </a:defRPr>
            </a:lvl3pPr>
            <a:lvl4pPr marL="914400" indent="-27432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v"/>
              <a:defRPr>
                <a:solidFill>
                  <a:schemeClr val="tx2"/>
                </a:solidFill>
              </a:defRPr>
            </a:lvl4pPr>
            <a:lvl5pPr marL="1097280" indent="-27432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v"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885161"/>
      </p:ext>
    </p:extLst>
  </p:cSld>
  <p:clrMapOvr>
    <a:masterClrMapping/>
  </p:clrMapOvr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6_Title Only"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4" y="115826"/>
            <a:ext cx="8851392" cy="638262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63032-72F9-45F8-B7D2-ADB44F009FC6}" type="datetime1">
              <a:rPr lang="en-US" smtClean="0"/>
              <a:t>1/5/2022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none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2FE125C-DA19-42DA-8C07-FA8039F5119E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75030" y="0"/>
            <a:ext cx="1059353" cy="1059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148478"/>
      </p:ext>
    </p:extLst>
  </p:cSld>
  <p:clrMapOvr>
    <a:masterClrMapping/>
  </p:clrMapOvr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Only"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4" y="685800"/>
            <a:ext cx="8851392" cy="1752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C891F-B30B-4B21-BEE1-ADF77BDAB458}" type="datetime1">
              <a:rPr lang="en-US" smtClean="0"/>
              <a:t>1/5/2022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none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EDCBC7-11CC-42C8-9373-3147D84861DD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75030" y="0"/>
            <a:ext cx="1059353" cy="1059353"/>
          </a:xfrm>
          <a:prstGeom prst="rect">
            <a:avLst/>
          </a:prstGeom>
        </p:spPr>
      </p:pic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8729288-CC54-4647-B966-CF553EF13B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2438400"/>
            <a:ext cx="8851392" cy="413297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365760" indent="-27432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v"/>
              <a:defRPr>
                <a:solidFill>
                  <a:schemeClr val="tx2"/>
                </a:solidFill>
              </a:defRPr>
            </a:lvl1pPr>
            <a:lvl2pPr marL="548640" indent="-27432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v"/>
              <a:defRPr>
                <a:solidFill>
                  <a:schemeClr val="tx2"/>
                </a:solidFill>
              </a:defRPr>
            </a:lvl2pPr>
            <a:lvl3pPr marL="731520" indent="-27432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v"/>
              <a:defRPr>
                <a:solidFill>
                  <a:schemeClr val="tx2"/>
                </a:solidFill>
              </a:defRPr>
            </a:lvl3pPr>
            <a:lvl4pPr marL="914400" indent="-27432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v"/>
              <a:defRPr>
                <a:solidFill>
                  <a:schemeClr val="tx2"/>
                </a:solidFill>
              </a:defRPr>
            </a:lvl4pPr>
            <a:lvl5pPr marL="1097280" indent="-27432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v"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364459"/>
      </p:ext>
    </p:extLst>
  </p:cSld>
  <p:clrMapOvr>
    <a:masterClrMapping/>
  </p:clrMapOvr>
  <p:hf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7_Title Only"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4" y="115826"/>
            <a:ext cx="8851392" cy="638262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FC2C7-9EAE-47AF-82AC-759A78C85C58}" type="datetime1">
              <a:rPr lang="en-US" smtClean="0"/>
              <a:t>1/5/2022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none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9FF6332-602A-4C2A-BD1E-7565ECDF5B63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75030" y="0"/>
            <a:ext cx="1059353" cy="1059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808828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eckPoint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A2EB0-F6FB-47CD-A2BF-DF22765A274F}" type="datetime1">
              <a:rPr lang="en-US" smtClean="0"/>
              <a:t>1/5/2022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none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906D8A-B7C9-46FF-BD54-732332428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1441107"/>
            <a:ext cx="8851392" cy="51302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>
              <a:defRPr sz="2600"/>
            </a:lvl1pPr>
            <a:lvl3pPr marL="731520" indent="-274320">
              <a:buFont typeface="Wingdings" panose="05000000000000000000" pitchFamily="2" charset="2"/>
              <a:buChar char="§"/>
              <a:defRPr sz="2000"/>
            </a:lvl3pPr>
            <a:lvl4pPr marL="914400" indent="-274320">
              <a:buFont typeface="Wingdings" panose="05000000000000000000" pitchFamily="2" charset="2"/>
              <a:buChar char="§"/>
              <a:defRPr sz="2000"/>
            </a:lvl4pPr>
            <a:lvl5pPr marL="1097280" indent="-274320">
              <a:buFont typeface="Wingdings" panose="05000000000000000000" pitchFamily="2" charset="2"/>
              <a:buChar char="§"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92E1459-023C-4CE0-AEEC-5450F8A52B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6304" y="120906"/>
            <a:ext cx="742067" cy="742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771865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ote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85F0-B3E7-483F-AB8C-139ECA1D948C}" type="datetime1">
              <a:rPr lang="en-US" smtClean="0"/>
              <a:t>1/5/2022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none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906D8A-B7C9-46FF-BD54-732332428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1441107"/>
            <a:ext cx="8851392" cy="51302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>
              <a:defRPr sz="2600"/>
            </a:lvl1pPr>
            <a:lvl3pPr marL="731520" indent="-274320">
              <a:buFont typeface="Wingdings" panose="05000000000000000000" pitchFamily="2" charset="2"/>
              <a:buChar char="§"/>
              <a:defRPr sz="2000"/>
            </a:lvl3pPr>
            <a:lvl4pPr marL="914400" indent="-274320">
              <a:buFont typeface="Wingdings" panose="05000000000000000000" pitchFamily="2" charset="2"/>
              <a:buChar char="§"/>
              <a:defRPr sz="2000"/>
            </a:lvl4pPr>
            <a:lvl5pPr marL="1097280" indent="-274320">
              <a:buFont typeface="Wingdings" panose="05000000000000000000" pitchFamily="2" charset="2"/>
              <a:buChar char="§"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F95A7A2-86C3-43C2-8CD6-7FC03438819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6304" y="120906"/>
            <a:ext cx="742067" cy="742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416550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ution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AF90D-67FA-4AB4-9810-AF0D295BC998}" type="datetime1">
              <a:rPr lang="en-US" smtClean="0"/>
              <a:t>1/5/2022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none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906D8A-B7C9-46FF-BD54-732332428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1441107"/>
            <a:ext cx="8851392" cy="51302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>
              <a:defRPr sz="2600"/>
            </a:lvl1pPr>
            <a:lvl3pPr marL="731520" indent="-274320">
              <a:buFont typeface="Wingdings" panose="05000000000000000000" pitchFamily="2" charset="2"/>
              <a:buChar char="§"/>
              <a:defRPr sz="2000"/>
            </a:lvl3pPr>
            <a:lvl4pPr marL="914400" indent="-274320">
              <a:buFont typeface="Wingdings" panose="05000000000000000000" pitchFamily="2" charset="2"/>
              <a:buChar char="§"/>
              <a:defRPr sz="2000"/>
            </a:lvl4pPr>
            <a:lvl5pPr marL="1097280" indent="-274320">
              <a:buFont typeface="Wingdings" panose="05000000000000000000" pitchFamily="2" charset="2"/>
              <a:buChar char="§"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DB262E2-A031-4834-9A35-A9D00514752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6304" y="120906"/>
            <a:ext cx="742067" cy="742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180646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member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108F3-F0F9-4667-A341-0C62DAF83360}" type="datetime1">
              <a:rPr lang="en-US" smtClean="0"/>
              <a:t>1/5/2022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none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906D8A-B7C9-46FF-BD54-732332428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1441107"/>
            <a:ext cx="8851392" cy="51302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>
              <a:defRPr sz="2600"/>
            </a:lvl1pPr>
            <a:lvl3pPr marL="731520" indent="-274320">
              <a:buFont typeface="Wingdings" panose="05000000000000000000" pitchFamily="2" charset="2"/>
              <a:buChar char="§"/>
              <a:defRPr sz="2000"/>
            </a:lvl3pPr>
            <a:lvl4pPr marL="914400" indent="-274320">
              <a:buFont typeface="Wingdings" panose="05000000000000000000" pitchFamily="2" charset="2"/>
              <a:buChar char="§"/>
              <a:defRPr sz="2000"/>
            </a:lvl4pPr>
            <a:lvl5pPr marL="1097280" indent="-274320">
              <a:buFont typeface="Wingdings" panose="05000000000000000000" pitchFamily="2" charset="2"/>
              <a:buChar char="§"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DB262E2-A031-4834-9A35-A9D00514752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6304" y="120906"/>
            <a:ext cx="742067" cy="742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867114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portant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D094A-030C-448B-A5E3-C835594A7B13}" type="datetime1">
              <a:rPr lang="en-US" smtClean="0"/>
              <a:t>1/5/2022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none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906D8A-B7C9-46FF-BD54-732332428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1441107"/>
            <a:ext cx="8851392" cy="51302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>
              <a:defRPr sz="2600"/>
            </a:lvl1pPr>
            <a:lvl3pPr marL="731520" indent="-274320">
              <a:buFont typeface="Wingdings" panose="05000000000000000000" pitchFamily="2" charset="2"/>
              <a:buChar char="§"/>
              <a:defRPr sz="2000"/>
            </a:lvl3pPr>
            <a:lvl4pPr marL="914400" indent="-274320">
              <a:buFont typeface="Wingdings" panose="05000000000000000000" pitchFamily="2" charset="2"/>
              <a:buChar char="§"/>
              <a:defRPr sz="2000"/>
            </a:lvl4pPr>
            <a:lvl5pPr marL="1097280" indent="-274320">
              <a:buFont typeface="Wingdings" panose="05000000000000000000" pitchFamily="2" charset="2"/>
              <a:buChar char="§"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DB262E2-A031-4834-9A35-A9D00514752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6304" y="120906"/>
            <a:ext cx="742067" cy="742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470016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ace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FF268-69A6-4C45-8788-0765EA3EC49D}" type="datetime1">
              <a:rPr lang="en-US" smtClean="0"/>
              <a:t>1/5/2022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none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906D8A-B7C9-46FF-BD54-732332428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1441107"/>
            <a:ext cx="8851392" cy="51302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>
              <a:defRPr sz="2600"/>
            </a:lvl1pPr>
            <a:lvl3pPr marL="731520" indent="-274320">
              <a:buFont typeface="Wingdings" panose="05000000000000000000" pitchFamily="2" charset="2"/>
              <a:buChar char="§"/>
              <a:defRPr sz="2000"/>
            </a:lvl3pPr>
            <a:lvl4pPr marL="914400" indent="-274320">
              <a:buFont typeface="Wingdings" panose="05000000000000000000" pitchFamily="2" charset="2"/>
              <a:buChar char="§"/>
              <a:defRPr sz="2000"/>
            </a:lvl4pPr>
            <a:lvl5pPr marL="1097280" indent="-274320">
              <a:buFont typeface="Wingdings" panose="05000000000000000000" pitchFamily="2" charset="2"/>
              <a:buChar char="§"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9" name="Picture 8" descr="A picture containing sitting, outdoor, transport&#10;&#10;Description automatically generated">
            <a:extLst>
              <a:ext uri="{FF2B5EF4-FFF2-40B4-BE49-F238E27FC236}">
                <a16:creationId xmlns:a16="http://schemas.microsoft.com/office/drawing/2014/main" id="{5A210D16-C483-4164-8687-3E44F7E94A9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33" y="96133"/>
            <a:ext cx="361067" cy="36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203099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ace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3D6C1-44FE-4A7C-A0F3-FD539735F56F}" type="datetime1">
              <a:rPr lang="en-US" smtClean="0"/>
              <a:t>1/5/2022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none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A picture containing sitting, outdoor, transport&#10;&#10;Description automatically generated">
            <a:extLst>
              <a:ext uri="{FF2B5EF4-FFF2-40B4-BE49-F238E27FC236}">
                <a16:creationId xmlns:a16="http://schemas.microsoft.com/office/drawing/2014/main" id="{5A210D16-C483-4164-8687-3E44F7E94A9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33" y="96133"/>
            <a:ext cx="361067" cy="36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780649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646272"/>
            <a:ext cx="9144001" cy="2206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6604458"/>
            <a:ext cx="9144001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6304" y="115826"/>
            <a:ext cx="8851392" cy="1292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5" y="1441107"/>
            <a:ext cx="8851392" cy="51302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646272"/>
            <a:ext cx="1854203" cy="187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DF08C89A-9753-46AB-B47F-61F310ECCB83}" type="datetime1">
              <a:rPr lang="en-US" smtClean="0"/>
              <a:t>1/5/2022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646272"/>
            <a:ext cx="3617103" cy="187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 cap="all" baseline="0">
                <a:solidFill>
                  <a:srgbClr val="FFFFFF"/>
                </a:solidFill>
              </a:defRPr>
            </a:lvl1pPr>
          </a:lstStyle>
          <a:p>
            <a:endParaRPr lang="en-US" cap="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646272"/>
            <a:ext cx="984019" cy="187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1">
                <a:solidFill>
                  <a:schemeClr val="bg1"/>
                </a:solidFill>
              </a:defRPr>
            </a:lvl1pPr>
          </a:lstStyle>
          <a:p>
            <a:fld id="{F3E9C4B0-9109-4B6A-816F-B8FB191BD56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437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59" r:id="rId6"/>
    <p:sldLayoutId id="2147483760" r:id="rId7"/>
    <p:sldLayoutId id="2147483738" r:id="rId8"/>
    <p:sldLayoutId id="2147483739" r:id="rId9"/>
    <p:sldLayoutId id="2147483740" r:id="rId10"/>
    <p:sldLayoutId id="2147483741" r:id="rId11"/>
    <p:sldLayoutId id="2147483742" r:id="rId12"/>
    <p:sldLayoutId id="2147483743" r:id="rId13"/>
    <p:sldLayoutId id="2147483744" r:id="rId14"/>
    <p:sldLayoutId id="2147483745" r:id="rId15"/>
    <p:sldLayoutId id="2147483746" r:id="rId16"/>
    <p:sldLayoutId id="2147483747" r:id="rId17"/>
    <p:sldLayoutId id="2147483748" r:id="rId18"/>
    <p:sldLayoutId id="2147483749" r:id="rId19"/>
    <p:sldLayoutId id="2147483750" r:id="rId20"/>
    <p:sldLayoutId id="2147483751" r:id="rId21"/>
    <p:sldLayoutId id="2147483752" r:id="rId22"/>
    <p:sldLayoutId id="2147483753" r:id="rId23"/>
    <p:sldLayoutId id="2147483754" r:id="rId24"/>
    <p:sldLayoutId id="2147483755" r:id="rId25"/>
    <p:sldLayoutId id="2147483756" r:id="rId26"/>
    <p:sldLayoutId id="2147483757" r:id="rId27"/>
    <p:sldLayoutId id="2147483758" r:id="rId28"/>
  </p:sldLayoutIdLst>
  <p:hf hdr="0" ftr="0" dt="0"/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400" b="0" kern="1200" spc="-5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74320" algn="justLow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274320" algn="justLow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731520" indent="-274320" algn="justLow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14400" indent="-27432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097280" indent="-27432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100.xml.rels><?xml version="1.0" encoding="UTF-8" standalone="yes"?>
<Relationships xmlns="http://schemas.openxmlformats.org/package/2006/relationships"><Relationship Id="rId8" Type="http://schemas.openxmlformats.org/officeDocument/2006/relationships/hyperlink" Target="https://youtu.be/eyc00aZMrDk" TargetMode="External"/><Relationship Id="rId3" Type="http://schemas.openxmlformats.org/officeDocument/2006/relationships/slide" Target="slide104.xml"/><Relationship Id="rId7" Type="http://schemas.openxmlformats.org/officeDocument/2006/relationships/image" Target="../media/image16.png"/><Relationship Id="rId2" Type="http://schemas.openxmlformats.org/officeDocument/2006/relationships/slide" Target="slide102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2.xml"/><Relationship Id="rId5" Type="http://schemas.openxmlformats.org/officeDocument/2006/relationships/slide" Target="slide106.xml"/><Relationship Id="rId4" Type="http://schemas.openxmlformats.org/officeDocument/2006/relationships/slide" Target="slide105.xml"/><Relationship Id="rId9" Type="http://schemas.openxmlformats.org/officeDocument/2006/relationships/image" Target="../media/image17.png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00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slide" Target="slide100.xml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slide" Target="slide2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slide" Target="slide100.xml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slide" Target="slide2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slide" Target="slide100.xml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slide" Target="slide2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slide" Target="slide2.xml"/><Relationship Id="rId4" Type="http://schemas.openxmlformats.org/officeDocument/2006/relationships/slide" Target="slide100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slide" Target="slide100.xml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png"/><Relationship Id="rId4" Type="http://schemas.openxmlformats.org/officeDocument/2006/relationships/slide" Target="slide2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slide" Target="slide110.xml"/><Relationship Id="rId7" Type="http://schemas.openxmlformats.org/officeDocument/2006/relationships/image" Target="../media/image17.png"/><Relationship Id="rId2" Type="http://schemas.openxmlformats.org/officeDocument/2006/relationships/slide" Target="slide108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youtu.be/oYQT3e90d5E" TargetMode="External"/><Relationship Id="rId5" Type="http://schemas.openxmlformats.org/officeDocument/2006/relationships/image" Target="../media/image16.png"/><Relationship Id="rId4" Type="http://schemas.openxmlformats.org/officeDocument/2006/relationships/slide" Target="slide2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07.xml"/></Relationships>
</file>

<file path=ppt/slides/_rels/slide10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8.png"/><Relationship Id="rId7" Type="http://schemas.openxmlformats.org/officeDocument/2006/relationships/hyperlink" Target="https://repl.it/@AhmadTayebKAU/CPIT110Chapter6PassingArgumentsByValues#main.py" TargetMode="External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slide" Target="slide2.xml"/><Relationship Id="rId4" Type="http://schemas.openxmlformats.org/officeDocument/2006/relationships/slide" Target="slide10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slide" Target="slide2.xml"/><Relationship Id="rId7" Type="http://schemas.openxmlformats.org/officeDocument/2006/relationships/hyperlink" Target="https://repl.it/@AhmadTayebKAU/CPIT110Chapter6SumManyNumbersUsingFucntions#main.py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slide" Target="slide6.xml"/><Relationship Id="rId4" Type="http://schemas.openxmlformats.org/officeDocument/2006/relationships/image" Target="../media/image14.png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slide" Target="slide2.xml"/><Relationship Id="rId4" Type="http://schemas.openxmlformats.org/officeDocument/2006/relationships/slide" Target="slide107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slide" Target="slide2.xml"/><Relationship Id="rId4" Type="http://schemas.openxmlformats.org/officeDocument/2006/relationships/slide" Target="slide107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slide" Target="slide2.xml"/><Relationship Id="rId4" Type="http://schemas.openxmlformats.org/officeDocument/2006/relationships/slide" Target="slide107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slide" Target="slide2.xml"/><Relationship Id="rId4" Type="http://schemas.openxmlformats.org/officeDocument/2006/relationships/slide" Target="slide107.xml"/></Relationships>
</file>

<file path=ppt/slides/_rels/slide1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18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slide" Target="slide2.xml"/><Relationship Id="rId4" Type="http://schemas.openxmlformats.org/officeDocument/2006/relationships/slide" Target="slide107.xml"/></Relationships>
</file>

<file path=ppt/slides/_rels/slide1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3.png"/><Relationship Id="rId7" Type="http://schemas.openxmlformats.org/officeDocument/2006/relationships/slide" Target="slide2.xml"/><Relationship Id="rId2" Type="http://schemas.openxmlformats.org/officeDocument/2006/relationships/hyperlink" Target="https://youtu.be/9oVpkOsabJg" TargetMode="External"/><Relationship Id="rId1" Type="http://schemas.openxmlformats.org/officeDocument/2006/relationships/slideLayout" Target="../slideLayouts/slideLayout12.xml"/><Relationship Id="rId6" Type="http://schemas.openxmlformats.org/officeDocument/2006/relationships/slide" Target="slide124.xml"/><Relationship Id="rId5" Type="http://schemas.openxmlformats.org/officeDocument/2006/relationships/slide" Target="slide118.xml"/><Relationship Id="rId4" Type="http://schemas.openxmlformats.org/officeDocument/2006/relationships/hyperlink" Target="https://youtu.be/MTy05DaqlJ0" TargetMode="External"/><Relationship Id="rId9" Type="http://schemas.openxmlformats.org/officeDocument/2006/relationships/image" Target="../media/image17.png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15.xml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15.xml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epl.it/@AhmadTayebKAU/CPIT110Chapter5GreatestCommonDivisor#main.py" TargetMode="External"/><Relationship Id="rId5" Type="http://schemas.openxmlformats.org/officeDocument/2006/relationships/slide" Target="slide115.xml"/><Relationship Id="rId4" Type="http://schemas.openxmlformats.org/officeDocument/2006/relationships/image" Target="../media/image14.png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15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epl.it/@AhmadTayebKAU/CPIT110Chapter6GCDWithFunctions#main.py" TargetMode="External"/><Relationship Id="rId5" Type="http://schemas.openxmlformats.org/officeDocument/2006/relationships/slide" Target="slide115.xml"/><Relationship Id="rId4" Type="http://schemas.openxmlformats.org/officeDocument/2006/relationships/image" Target="../media/image14.png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slide" Target="slide115.xml"/><Relationship Id="rId4" Type="http://schemas.openxmlformats.org/officeDocument/2006/relationships/image" Target="../media/image14.png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4.xml"/><Relationship Id="rId6" Type="http://schemas.openxmlformats.org/officeDocument/2006/relationships/slide" Target="slide2.xml"/><Relationship Id="rId5" Type="http://schemas.openxmlformats.org/officeDocument/2006/relationships/slide" Target="slide115.xml"/><Relationship Id="rId4" Type="http://schemas.openxmlformats.org/officeDocument/2006/relationships/image" Target="../media/image28.png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4" Type="http://schemas.openxmlformats.org/officeDocument/2006/relationships/slide" Target="slide115.xml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slide" Target="slide115.xml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epl.it/@AhmadTayebKAU/CPIT110Chapter5PrimeNumber#main.py" TargetMode="External"/><Relationship Id="rId5" Type="http://schemas.openxmlformats.org/officeDocument/2006/relationships/slide" Target="slide115.xml"/><Relationship Id="rId4" Type="http://schemas.openxmlformats.org/officeDocument/2006/relationships/image" Target="../media/image14.png"/></Relationships>
</file>

<file path=ppt/slides/_rels/slide12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epl.it/@AhmadTayebKAU/CPIT110Chapter5PrimeNumber#main.py" TargetMode="External"/><Relationship Id="rId5" Type="http://schemas.openxmlformats.org/officeDocument/2006/relationships/slide" Target="slide115.xml"/><Relationship Id="rId4" Type="http://schemas.openxmlformats.org/officeDocument/2006/relationships/image" Target="../media/image14.png"/></Relationships>
</file>

<file path=ppt/slides/_rels/slide12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8.xml.rels><?xml version="1.0" encoding="UTF-8" standalone="yes"?>
<Relationships xmlns="http://schemas.openxmlformats.org/package/2006/relationships"><Relationship Id="rId3" Type="http://schemas.openxmlformats.org/officeDocument/2006/relationships/slide" Target="slide115.xml"/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slide" Target="slide2.xml"/></Relationships>
</file>

<file path=ppt/slides/_rels/slide129.xml.rels><?xml version="1.0" encoding="UTF-8" standalone="yes"?>
<Relationships xmlns="http://schemas.openxmlformats.org/package/2006/relationships"><Relationship Id="rId3" Type="http://schemas.openxmlformats.org/officeDocument/2006/relationships/slide" Target="slide115.xml"/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3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31.xml.rels><?xml version="1.0" encoding="UTF-8" standalone="yes"?>
<Relationships xmlns="http://schemas.openxmlformats.org/package/2006/relationships"><Relationship Id="rId3" Type="http://schemas.openxmlformats.org/officeDocument/2006/relationships/slide" Target="slide115.xml"/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slide" Target="slide2.xml"/></Relationships>
</file>

<file path=ppt/slides/_rels/slide132.xml.rels><?xml version="1.0" encoding="UTF-8" standalone="yes"?>
<Relationships xmlns="http://schemas.openxmlformats.org/package/2006/relationships"><Relationship Id="rId3" Type="http://schemas.openxmlformats.org/officeDocument/2006/relationships/slide" Target="slide115.xml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epl.it/@AhmadTayebKAU/CPIT110Chapter6PrimeNumberFunction#main.py" TargetMode="External"/><Relationship Id="rId5" Type="http://schemas.openxmlformats.org/officeDocument/2006/relationships/image" Target="../media/image14.png"/><Relationship Id="rId4" Type="http://schemas.openxmlformats.org/officeDocument/2006/relationships/slide" Target="slide2.xml"/></Relationships>
</file>

<file path=ppt/slides/_rels/slide133.xml.rels><?xml version="1.0" encoding="UTF-8" standalone="yes"?>
<Relationships xmlns="http://schemas.openxmlformats.org/package/2006/relationships"><Relationship Id="rId3" Type="http://schemas.openxmlformats.org/officeDocument/2006/relationships/slide" Target="slide115.xml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epl.it/@AhmadTayebKAU/CPIT110Chapter6PrimeNumberFunction#main.py" TargetMode="External"/><Relationship Id="rId5" Type="http://schemas.openxmlformats.org/officeDocument/2006/relationships/image" Target="../media/image14.png"/><Relationship Id="rId4" Type="http://schemas.openxmlformats.org/officeDocument/2006/relationships/slide" Target="slide2.xml"/></Relationships>
</file>

<file path=ppt/slides/_rels/slide1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slide" Target="slide2.xml"/><Relationship Id="rId4" Type="http://schemas.openxmlformats.org/officeDocument/2006/relationships/slide" Target="slide115.xml"/></Relationships>
</file>

<file path=ppt/slides/_rels/slide13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slide" Target="slide2.xml"/><Relationship Id="rId4" Type="http://schemas.openxmlformats.org/officeDocument/2006/relationships/slide" Target="slide115.xml"/></Relationships>
</file>

<file path=ppt/slides/_rels/slide137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slide" Target="slide139.xml"/><Relationship Id="rId7" Type="http://schemas.openxmlformats.org/officeDocument/2006/relationships/slide" Target="slide150.xml"/><Relationship Id="rId2" Type="http://schemas.openxmlformats.org/officeDocument/2006/relationships/slide" Target="slide138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46.xml"/><Relationship Id="rId11" Type="http://schemas.openxmlformats.org/officeDocument/2006/relationships/image" Target="../media/image17.png"/><Relationship Id="rId5" Type="http://schemas.openxmlformats.org/officeDocument/2006/relationships/slide" Target="slide145.xml"/><Relationship Id="rId10" Type="http://schemas.openxmlformats.org/officeDocument/2006/relationships/hyperlink" Target="https://youtu.be/7Zn-fNO4ff8" TargetMode="External"/><Relationship Id="rId4" Type="http://schemas.openxmlformats.org/officeDocument/2006/relationships/slide" Target="slide140.xml"/><Relationship Id="rId9" Type="http://schemas.openxmlformats.org/officeDocument/2006/relationships/image" Target="../media/image16.png"/></Relationships>
</file>

<file path=ppt/slides/_rels/slide1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37.xml"/></Relationships>
</file>

<file path=ppt/slides/_rels/slide13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3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7" Type="http://schemas.openxmlformats.org/officeDocument/2006/relationships/image" Target="../media/image17.png"/><Relationship Id="rId2" Type="http://schemas.openxmlformats.org/officeDocument/2006/relationships/slide" Target="slide16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youtu.be/8FZrH7EwkC0" TargetMode="External"/><Relationship Id="rId5" Type="http://schemas.openxmlformats.org/officeDocument/2006/relationships/image" Target="../media/image16.png"/><Relationship Id="rId4" Type="http://schemas.openxmlformats.org/officeDocument/2006/relationships/slide" Target="slide2.xml"/></Relationships>
</file>

<file path=ppt/slides/_rels/slide140.xml.rels><?xml version="1.0" encoding="UTF-8" standalone="yes"?>
<Relationships xmlns="http://schemas.openxmlformats.org/package/2006/relationships"><Relationship Id="rId8" Type="http://schemas.openxmlformats.org/officeDocument/2006/relationships/hyperlink" Target="https://repl.it/@AhmadTayebKAU/CPIT110Chapter6Example1#main.py" TargetMode="External"/><Relationship Id="rId3" Type="http://schemas.openxmlformats.org/officeDocument/2006/relationships/slide" Target="slide137.xml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18.png"/><Relationship Id="rId4" Type="http://schemas.openxmlformats.org/officeDocument/2006/relationships/image" Target="../media/image28.png"/><Relationship Id="rId9" Type="http://schemas.openxmlformats.org/officeDocument/2006/relationships/image" Target="../media/image19.png"/></Relationships>
</file>

<file path=ppt/slides/_rels/slide1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slide" Target="slide137.xml"/><Relationship Id="rId7" Type="http://schemas.openxmlformats.org/officeDocument/2006/relationships/hyperlink" Target="https://repl.it/@AhmadTayebKAU/CPIT110Chapter6Example2#main.py" TargetMode="External"/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slide" Target="slide2.xml"/><Relationship Id="rId4" Type="http://schemas.openxmlformats.org/officeDocument/2006/relationships/image" Target="../media/image18.png"/></Relationships>
</file>

<file path=ppt/slides/_rels/slide142.xml.rels><?xml version="1.0" encoding="UTF-8" standalone="yes"?>
<Relationships xmlns="http://schemas.openxmlformats.org/package/2006/relationships"><Relationship Id="rId8" Type="http://schemas.openxmlformats.org/officeDocument/2006/relationships/hyperlink" Target="https://repl.it/@AhmadTayebKAU/CPIT110Chapter6Example3#main.py" TargetMode="External"/><Relationship Id="rId3" Type="http://schemas.openxmlformats.org/officeDocument/2006/relationships/slide" Target="slide137.xml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29.png"/><Relationship Id="rId4" Type="http://schemas.openxmlformats.org/officeDocument/2006/relationships/image" Target="../media/image18.png"/><Relationship Id="rId9" Type="http://schemas.openxmlformats.org/officeDocument/2006/relationships/image" Target="../media/image19.png"/></Relationships>
</file>

<file path=ppt/slides/_rels/slide1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slide" Target="slide137.xml"/><Relationship Id="rId7" Type="http://schemas.openxmlformats.org/officeDocument/2006/relationships/hyperlink" Target="https://repl.it/@AhmadTayebKAU/CPIT110Chapter6Example4#main.py" TargetMode="External"/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slide" Target="slide2.xml"/><Relationship Id="rId4" Type="http://schemas.openxmlformats.org/officeDocument/2006/relationships/image" Target="../media/image18.png"/></Relationships>
</file>

<file path=ppt/slides/_rels/slide144.xml.rels><?xml version="1.0" encoding="UTF-8" standalone="yes"?>
<Relationships xmlns="http://schemas.openxmlformats.org/package/2006/relationships"><Relationship Id="rId8" Type="http://schemas.openxmlformats.org/officeDocument/2006/relationships/hyperlink" Target="https://repl.it/@AhmadTayebKAU/CPIT110Chapter6Example5#main.py" TargetMode="External"/><Relationship Id="rId3" Type="http://schemas.openxmlformats.org/officeDocument/2006/relationships/slide" Target="slide137.xml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28.png"/><Relationship Id="rId4" Type="http://schemas.openxmlformats.org/officeDocument/2006/relationships/image" Target="../media/image18.png"/><Relationship Id="rId9" Type="http://schemas.openxmlformats.org/officeDocument/2006/relationships/image" Target="../media/image19.png"/></Relationships>
</file>

<file path=ppt/slides/_rels/slide14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3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slide" Target="slide137.xml"/><Relationship Id="rId7" Type="http://schemas.openxmlformats.org/officeDocument/2006/relationships/hyperlink" Target="https://repl.it/@AhmadTayebKAU/CPIT110Chapter6Example6#main.py" TargetMode="External"/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slide" Target="slide2.xml"/><Relationship Id="rId4" Type="http://schemas.openxmlformats.org/officeDocument/2006/relationships/image" Target="../media/image18.png"/></Relationships>
</file>

<file path=ppt/slides/_rels/slide1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slide" Target="slide137.xml"/><Relationship Id="rId7" Type="http://schemas.openxmlformats.org/officeDocument/2006/relationships/hyperlink" Target="https://repl.it/@AhmadTayebKAU/CPIT110Chapter6Example7#main.py" TargetMode="External"/><Relationship Id="rId2" Type="http://schemas.openxmlformats.org/officeDocument/2006/relationships/notesSlide" Target="../notesSlides/notesSlide9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slide" Target="slide2.xml"/><Relationship Id="rId4" Type="http://schemas.openxmlformats.org/officeDocument/2006/relationships/image" Target="../media/image18.png"/></Relationships>
</file>

<file path=ppt/slides/_rels/slide1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slide" Target="slide137.xml"/><Relationship Id="rId7" Type="http://schemas.openxmlformats.org/officeDocument/2006/relationships/hyperlink" Target="https://repl.it/@AhmadTayebKAU/CPIT110Chapter6Example8#main.py" TargetMode="External"/><Relationship Id="rId2" Type="http://schemas.openxmlformats.org/officeDocument/2006/relationships/notesSlide" Target="../notesSlides/notesSlide10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slide" Target="slide2.xml"/><Relationship Id="rId4" Type="http://schemas.openxmlformats.org/officeDocument/2006/relationships/image" Target="../media/image18.png"/></Relationships>
</file>

<file path=ppt/slides/_rels/slide14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3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4.xml"/></Relationships>
</file>

<file path=ppt/slides/_rels/slide1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slide" Target="slide2.xml"/><Relationship Id="rId4" Type="http://schemas.openxmlformats.org/officeDocument/2006/relationships/slide" Target="slide137.xml"/></Relationships>
</file>

<file path=ppt/slides/_rels/slide1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0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slide" Target="slide2.xml"/><Relationship Id="rId4" Type="http://schemas.openxmlformats.org/officeDocument/2006/relationships/slide" Target="slide137.xml"/></Relationships>
</file>

<file path=ppt/slides/_rels/slide1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slide" Target="slide2.xml"/><Relationship Id="rId4" Type="http://schemas.openxmlformats.org/officeDocument/2006/relationships/slide" Target="slide137.xml"/></Relationships>
</file>

<file path=ppt/slides/_rels/slide15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5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png"/><Relationship Id="rId5" Type="http://schemas.openxmlformats.org/officeDocument/2006/relationships/hyperlink" Target="https://youtu.be/H8t335fy9j8" TargetMode="External"/><Relationship Id="rId4" Type="http://schemas.openxmlformats.org/officeDocument/2006/relationships/image" Target="../media/image16.png"/></Relationships>
</file>

<file path=ppt/slides/_rels/slide15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0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epl.it/@AhmadTayebKAU/CPIT110Chapter6DefaultArguments#main.py" TargetMode="External"/><Relationship Id="rId5" Type="http://schemas.openxmlformats.org/officeDocument/2006/relationships/slide" Target="slide153.xml"/><Relationship Id="rId4" Type="http://schemas.openxmlformats.org/officeDocument/2006/relationships/image" Target="../media/image14.png"/></Relationships>
</file>

<file path=ppt/slides/_rels/slide1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slide" Target="slide2.xml"/><Relationship Id="rId7" Type="http://schemas.openxmlformats.org/officeDocument/2006/relationships/hyperlink" Target="https://repl.it/@AhmadTayebKAU/CPIT110Chapter6DefaultArguments#main.py" TargetMode="External"/><Relationship Id="rId2" Type="http://schemas.openxmlformats.org/officeDocument/2006/relationships/notesSlide" Target="../notesSlides/notesSlide10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slide" Target="slide153.xml"/><Relationship Id="rId4" Type="http://schemas.openxmlformats.org/officeDocument/2006/relationships/image" Target="../media/image14.png"/></Relationships>
</file>

<file path=ppt/slides/_rels/slide15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0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epl.it/@AhmadTayebKAU/CPIT110Chapter6DefaultArguments#main.py" TargetMode="External"/><Relationship Id="rId5" Type="http://schemas.openxmlformats.org/officeDocument/2006/relationships/slide" Target="slide153.xml"/><Relationship Id="rId4" Type="http://schemas.openxmlformats.org/officeDocument/2006/relationships/image" Target="../media/image14.png"/></Relationships>
</file>

<file path=ppt/slides/_rels/slide1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07.xml"/><Relationship Id="rId1" Type="http://schemas.openxmlformats.org/officeDocument/2006/relationships/slideLayout" Target="../slideLayouts/slideLayout4.xml"/><Relationship Id="rId6" Type="http://schemas.openxmlformats.org/officeDocument/2006/relationships/slide" Target="slide153.xml"/><Relationship Id="rId5" Type="http://schemas.openxmlformats.org/officeDocument/2006/relationships/image" Target="../media/image14.png"/><Relationship Id="rId4" Type="http://schemas.openxmlformats.org/officeDocument/2006/relationships/slide" Target="slide2.xml"/></Relationships>
</file>

<file path=ppt/slides/_rels/slide1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8.xml"/><Relationship Id="rId1" Type="http://schemas.openxmlformats.org/officeDocument/2006/relationships/slideLayout" Target="../slideLayouts/slideLayout4.xml"/><Relationship Id="rId6" Type="http://schemas.openxmlformats.org/officeDocument/2006/relationships/slide" Target="slide153.xml"/><Relationship Id="rId5" Type="http://schemas.openxmlformats.org/officeDocument/2006/relationships/image" Target="../media/image14.png"/><Relationship Id="rId4" Type="http://schemas.openxmlformats.org/officeDocument/2006/relationships/slide" Target="slide2.xml"/></Relationships>
</file>

<file path=ppt/slides/_rels/slide1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9.xml"/><Relationship Id="rId1" Type="http://schemas.openxmlformats.org/officeDocument/2006/relationships/slideLayout" Target="../slideLayouts/slideLayout3.xml"/><Relationship Id="rId6" Type="http://schemas.openxmlformats.org/officeDocument/2006/relationships/slide" Target="slide153.xml"/><Relationship Id="rId5" Type="http://schemas.openxmlformats.org/officeDocument/2006/relationships/image" Target="../media/image14.png"/><Relationship Id="rId4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4.xml"/></Relationships>
</file>

<file path=ppt/slides/_rels/slide1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10.xml"/><Relationship Id="rId1" Type="http://schemas.openxmlformats.org/officeDocument/2006/relationships/slideLayout" Target="../slideLayouts/slideLayout3.xml"/><Relationship Id="rId6" Type="http://schemas.openxmlformats.org/officeDocument/2006/relationships/slide" Target="slide153.xml"/><Relationship Id="rId5" Type="http://schemas.openxmlformats.org/officeDocument/2006/relationships/image" Target="../media/image14.png"/><Relationship Id="rId4" Type="http://schemas.openxmlformats.org/officeDocument/2006/relationships/slide" Target="slide2.xml"/></Relationships>
</file>

<file path=ppt/slides/_rels/slide1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1.xml"/><Relationship Id="rId1" Type="http://schemas.openxmlformats.org/officeDocument/2006/relationships/slideLayout" Target="../slideLayouts/slideLayout3.xml"/><Relationship Id="rId6" Type="http://schemas.openxmlformats.org/officeDocument/2006/relationships/slide" Target="slide153.xml"/><Relationship Id="rId5" Type="http://schemas.openxmlformats.org/officeDocument/2006/relationships/image" Target="../media/image14.png"/><Relationship Id="rId4" Type="http://schemas.openxmlformats.org/officeDocument/2006/relationships/slide" Target="slide2.xml"/></Relationships>
</file>

<file path=ppt/slides/_rels/slide16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6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png"/><Relationship Id="rId5" Type="http://schemas.openxmlformats.org/officeDocument/2006/relationships/hyperlink" Target="https://youtu.be/_muYkJMXivg" TargetMode="External"/><Relationship Id="rId4" Type="http://schemas.openxmlformats.org/officeDocument/2006/relationships/image" Target="../media/image16.png"/></Relationships>
</file>

<file path=ppt/slides/_rels/slide1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slide" Target="slide2.xml"/><Relationship Id="rId7" Type="http://schemas.openxmlformats.org/officeDocument/2006/relationships/hyperlink" Target="https://repl.it/@AhmadTayebKAU/CPIT110Chapter6ReturningMultipleValues#main.py" TargetMode="External"/><Relationship Id="rId2" Type="http://schemas.openxmlformats.org/officeDocument/2006/relationships/notesSlide" Target="../notesSlides/notesSlide1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slide" Target="slide162.xml"/><Relationship Id="rId4" Type="http://schemas.openxmlformats.org/officeDocument/2006/relationships/image" Target="../media/image14.png"/></Relationships>
</file>

<file path=ppt/slides/_rels/slide1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slide" Target="slide2.xml"/><Relationship Id="rId4" Type="http://schemas.openxmlformats.org/officeDocument/2006/relationships/slide" Target="slide162.xml"/></Relationships>
</file>

<file path=ppt/slides/_rels/slide165.xml.rels><?xml version="1.0" encoding="UTF-8" standalone="yes"?>
<Relationships xmlns="http://schemas.openxmlformats.org/package/2006/relationships"><Relationship Id="rId3" Type="http://schemas.openxmlformats.org/officeDocument/2006/relationships/slide" Target="slide167.xml"/><Relationship Id="rId2" Type="http://schemas.openxmlformats.org/officeDocument/2006/relationships/slide" Target="slide16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6.png"/><Relationship Id="rId4" Type="http://schemas.openxmlformats.org/officeDocument/2006/relationships/slide" Target="slide2.xml"/></Relationships>
</file>

<file path=ppt/slides/_rels/slide1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hyperlink" Target="https://liveexample-ppe.pearsoncmg.com/selftest/selftestpy?chapter=6" TargetMode="External"/><Relationship Id="rId1" Type="http://schemas.openxmlformats.org/officeDocument/2006/relationships/slideLayout" Target="../slideLayouts/slideLayout2.xml"/><Relationship Id="rId6" Type="http://schemas.openxmlformats.org/officeDocument/2006/relationships/slide" Target="slide165.xml"/><Relationship Id="rId5" Type="http://schemas.openxmlformats.org/officeDocument/2006/relationships/image" Target="../media/image14.png"/><Relationship Id="rId4" Type="http://schemas.openxmlformats.org/officeDocument/2006/relationships/slide" Target="slide2.xml"/></Relationships>
</file>

<file path=ppt/slides/_rels/slide16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hyperlink" Target="https://csu.kau.edu.sa/pages-cpit-110labsar.aspx" TargetMode="External"/><Relationship Id="rId1" Type="http://schemas.openxmlformats.org/officeDocument/2006/relationships/slideLayout" Target="../slideLayouts/slideLayout2.xml"/><Relationship Id="rId5" Type="http://schemas.openxmlformats.org/officeDocument/2006/relationships/slide" Target="slide165.xm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4.xml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4.xml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4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youtu.be/oYQT3e90d5E" TargetMode="External"/><Relationship Id="rId13" Type="http://schemas.openxmlformats.org/officeDocument/2006/relationships/slide" Target="slide6.xml"/><Relationship Id="rId18" Type="http://schemas.openxmlformats.org/officeDocument/2006/relationships/slide" Target="slide107.xml"/><Relationship Id="rId3" Type="http://schemas.openxmlformats.org/officeDocument/2006/relationships/image" Target="../media/image13.png"/><Relationship Id="rId21" Type="http://schemas.openxmlformats.org/officeDocument/2006/relationships/slide" Target="slide153.xml"/><Relationship Id="rId7" Type="http://schemas.openxmlformats.org/officeDocument/2006/relationships/hyperlink" Target="https://youtu.be/eyc00aZMrDk" TargetMode="External"/><Relationship Id="rId12" Type="http://schemas.openxmlformats.org/officeDocument/2006/relationships/hyperlink" Target="https://youtu.be/_muYkJMXivg" TargetMode="External"/><Relationship Id="rId17" Type="http://schemas.openxmlformats.org/officeDocument/2006/relationships/slide" Target="slide100.xml"/><Relationship Id="rId25" Type="http://schemas.openxmlformats.org/officeDocument/2006/relationships/slide" Target="slide167.xml"/><Relationship Id="rId2" Type="http://schemas.openxmlformats.org/officeDocument/2006/relationships/hyperlink" Target="https://youtu.be/nc40NVT7Aag" TargetMode="External"/><Relationship Id="rId16" Type="http://schemas.openxmlformats.org/officeDocument/2006/relationships/slide" Target="slide76.xml"/><Relationship Id="rId20" Type="http://schemas.openxmlformats.org/officeDocument/2006/relationships/slide" Target="slide137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youtu.be/et_GpQjgDXA" TargetMode="External"/><Relationship Id="rId11" Type="http://schemas.openxmlformats.org/officeDocument/2006/relationships/hyperlink" Target="https://youtu.be/H8t335fy9j8" TargetMode="External"/><Relationship Id="rId24" Type="http://schemas.openxmlformats.org/officeDocument/2006/relationships/slide" Target="slide4.xml"/><Relationship Id="rId5" Type="http://schemas.openxmlformats.org/officeDocument/2006/relationships/hyperlink" Target="https://youtu.be/YsJOSqAhox8" TargetMode="External"/><Relationship Id="rId15" Type="http://schemas.openxmlformats.org/officeDocument/2006/relationships/slide" Target="slide29.xml"/><Relationship Id="rId23" Type="http://schemas.openxmlformats.org/officeDocument/2006/relationships/slide" Target="slide3.xml"/><Relationship Id="rId10" Type="http://schemas.openxmlformats.org/officeDocument/2006/relationships/hyperlink" Target="https://youtu.be/7Zn-fNO4ff8" TargetMode="External"/><Relationship Id="rId19" Type="http://schemas.openxmlformats.org/officeDocument/2006/relationships/slide" Target="slide115.xml"/><Relationship Id="rId4" Type="http://schemas.openxmlformats.org/officeDocument/2006/relationships/hyperlink" Target="https://youtu.be/8FZrH7EwkC0" TargetMode="External"/><Relationship Id="rId9" Type="http://schemas.openxmlformats.org/officeDocument/2006/relationships/hyperlink" Target="https://youtu.be/9oVpkOsabJg" TargetMode="External"/><Relationship Id="rId14" Type="http://schemas.openxmlformats.org/officeDocument/2006/relationships/slide" Target="slide14.xml"/><Relationship Id="rId22" Type="http://schemas.openxmlformats.org/officeDocument/2006/relationships/slide" Target="slide16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4.xml"/><Relationship Id="rId4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4.xml"/><Relationship Id="rId4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4.xml"/><Relationship Id="rId4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4.xml"/><Relationship Id="rId4" Type="http://schemas.openxmlformats.org/officeDocument/2006/relationships/image" Target="../media/image1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4.xml"/><Relationship Id="rId4" Type="http://schemas.openxmlformats.org/officeDocument/2006/relationships/image" Target="../media/image1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4.xml"/><Relationship Id="rId4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4.xml"/><Relationship Id="rId4" Type="http://schemas.openxmlformats.org/officeDocument/2006/relationships/image" Target="../media/image1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4.xml"/><Relationship Id="rId4" Type="http://schemas.openxmlformats.org/officeDocument/2006/relationships/image" Target="../media/image1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slide" Target="slide59.xml"/><Relationship Id="rId13" Type="http://schemas.openxmlformats.org/officeDocument/2006/relationships/image" Target="../media/image17.png"/><Relationship Id="rId3" Type="http://schemas.openxmlformats.org/officeDocument/2006/relationships/image" Target="../media/image13.png"/><Relationship Id="rId7" Type="http://schemas.openxmlformats.org/officeDocument/2006/relationships/slide" Target="slide44.xml"/><Relationship Id="rId12" Type="http://schemas.openxmlformats.org/officeDocument/2006/relationships/image" Target="../media/image16.png"/><Relationship Id="rId2" Type="http://schemas.openxmlformats.org/officeDocument/2006/relationships/hyperlink" Target="https://youtu.be/YsJOSqAhox8" TargetMode="External"/><Relationship Id="rId1" Type="http://schemas.openxmlformats.org/officeDocument/2006/relationships/slideLayout" Target="../slideLayouts/slideLayout12.xml"/><Relationship Id="rId6" Type="http://schemas.openxmlformats.org/officeDocument/2006/relationships/slide" Target="slide35.xml"/><Relationship Id="rId11" Type="http://schemas.openxmlformats.org/officeDocument/2006/relationships/slide" Target="slide2.xml"/><Relationship Id="rId5" Type="http://schemas.openxmlformats.org/officeDocument/2006/relationships/slide" Target="slide34.xml"/><Relationship Id="rId10" Type="http://schemas.openxmlformats.org/officeDocument/2006/relationships/slide" Target="slide75.xml"/><Relationship Id="rId4" Type="http://schemas.openxmlformats.org/officeDocument/2006/relationships/hyperlink" Target="https://youtu.be/8FZrH7EwkC0" TargetMode="External"/><Relationship Id="rId9" Type="http://schemas.openxmlformats.org/officeDocument/2006/relationships/slide" Target="slide6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slide" Target="slide35.xml"/><Relationship Id="rId7" Type="http://schemas.openxmlformats.org/officeDocument/2006/relationships/slide" Target="slide124.xml"/><Relationship Id="rId2" Type="http://schemas.openxmlformats.org/officeDocument/2006/relationships/slide" Target="slide7.xml"/><Relationship Id="rId1" Type="http://schemas.openxmlformats.org/officeDocument/2006/relationships/slideLayout" Target="../slideLayouts/slideLayout10.xml"/><Relationship Id="rId6" Type="http://schemas.openxmlformats.org/officeDocument/2006/relationships/slide" Target="slide118.xml"/><Relationship Id="rId11" Type="http://schemas.openxmlformats.org/officeDocument/2006/relationships/image" Target="../media/image15.png"/><Relationship Id="rId5" Type="http://schemas.openxmlformats.org/officeDocument/2006/relationships/slide" Target="slide81.xml"/><Relationship Id="rId10" Type="http://schemas.openxmlformats.org/officeDocument/2006/relationships/hyperlink" Target="https://repl.it/languages/python3" TargetMode="External"/><Relationship Id="rId4" Type="http://schemas.openxmlformats.org/officeDocument/2006/relationships/slide" Target="slide78.xml"/><Relationship Id="rId9" Type="http://schemas.openxmlformats.org/officeDocument/2006/relationships/image" Target="../media/image1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9.xml"/><Relationship Id="rId4" Type="http://schemas.openxmlformats.org/officeDocument/2006/relationships/image" Target="../media/image1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9.xml"/><Relationship Id="rId4" Type="http://schemas.openxmlformats.org/officeDocument/2006/relationships/image" Target="../media/image1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slide" Target="slide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9.xml"/><Relationship Id="rId4" Type="http://schemas.openxmlformats.org/officeDocument/2006/relationships/image" Target="../media/image1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9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slide" Target="slide2.xml"/><Relationship Id="rId7" Type="http://schemas.openxmlformats.org/officeDocument/2006/relationships/hyperlink" Target="https://repl.it/@AhmadTayebKAU/CPIT110Chapter6TestMax#main.py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9.xml"/><Relationship Id="rId5" Type="http://schemas.openxmlformats.org/officeDocument/2006/relationships/image" Target="../media/image18.png"/><Relationship Id="rId4" Type="http://schemas.openxmlformats.org/officeDocument/2006/relationships/image" Target="../media/image1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9.xml"/><Relationship Id="rId5" Type="http://schemas.openxmlformats.org/officeDocument/2006/relationships/image" Target="../media/image20.png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93.xml"/><Relationship Id="rId13" Type="http://schemas.openxmlformats.org/officeDocument/2006/relationships/slide" Target="slide100.xml"/><Relationship Id="rId18" Type="http://schemas.openxmlformats.org/officeDocument/2006/relationships/slide" Target="slide137.xml"/><Relationship Id="rId26" Type="http://schemas.openxmlformats.org/officeDocument/2006/relationships/slide" Target="slide162.xml"/><Relationship Id="rId3" Type="http://schemas.openxmlformats.org/officeDocument/2006/relationships/slide" Target="slide87.xml"/><Relationship Id="rId21" Type="http://schemas.openxmlformats.org/officeDocument/2006/relationships/slide" Target="slide152.xml"/><Relationship Id="rId7" Type="http://schemas.openxmlformats.org/officeDocument/2006/relationships/slide" Target="slide91.xml"/><Relationship Id="rId12" Type="http://schemas.openxmlformats.org/officeDocument/2006/relationships/slide" Target="slide99.xml"/><Relationship Id="rId17" Type="http://schemas.openxmlformats.org/officeDocument/2006/relationships/slide" Target="slide111.xml"/><Relationship Id="rId25" Type="http://schemas.openxmlformats.org/officeDocument/2006/relationships/slide" Target="slide161.xml"/><Relationship Id="rId2" Type="http://schemas.openxmlformats.org/officeDocument/2006/relationships/slide" Target="slide76.xml"/><Relationship Id="rId16" Type="http://schemas.openxmlformats.org/officeDocument/2006/relationships/slide" Target="slide110.xml"/><Relationship Id="rId20" Type="http://schemas.openxmlformats.org/officeDocument/2006/relationships/slide" Target="slide151.xml"/><Relationship Id="rId29" Type="http://schemas.openxmlformats.org/officeDocument/2006/relationships/image" Target="../media/image14.png"/><Relationship Id="rId1" Type="http://schemas.openxmlformats.org/officeDocument/2006/relationships/slideLayout" Target="../slideLayouts/slideLayout10.xml"/><Relationship Id="rId6" Type="http://schemas.openxmlformats.org/officeDocument/2006/relationships/slide" Target="slide90.xml"/><Relationship Id="rId11" Type="http://schemas.openxmlformats.org/officeDocument/2006/relationships/slide" Target="slide98.xml"/><Relationship Id="rId24" Type="http://schemas.openxmlformats.org/officeDocument/2006/relationships/slide" Target="slide160.xml"/><Relationship Id="rId5" Type="http://schemas.openxmlformats.org/officeDocument/2006/relationships/slide" Target="slide89.xml"/><Relationship Id="rId15" Type="http://schemas.openxmlformats.org/officeDocument/2006/relationships/slide" Target="slide107.xml"/><Relationship Id="rId23" Type="http://schemas.openxmlformats.org/officeDocument/2006/relationships/slide" Target="slide159.xml"/><Relationship Id="rId28" Type="http://schemas.openxmlformats.org/officeDocument/2006/relationships/slide" Target="slide2.xml"/><Relationship Id="rId10" Type="http://schemas.openxmlformats.org/officeDocument/2006/relationships/slide" Target="slide97.xml"/><Relationship Id="rId19" Type="http://schemas.openxmlformats.org/officeDocument/2006/relationships/slide" Target="slide150.xml"/><Relationship Id="rId4" Type="http://schemas.openxmlformats.org/officeDocument/2006/relationships/slide" Target="slide88.xml"/><Relationship Id="rId9" Type="http://schemas.openxmlformats.org/officeDocument/2006/relationships/slide" Target="slide95.xml"/><Relationship Id="rId14" Type="http://schemas.openxmlformats.org/officeDocument/2006/relationships/slide" Target="slide106.xml"/><Relationship Id="rId22" Type="http://schemas.openxmlformats.org/officeDocument/2006/relationships/slide" Target="slide153.xml"/><Relationship Id="rId27" Type="http://schemas.openxmlformats.org/officeDocument/2006/relationships/slide" Target="slide16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slide" Target="slide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slide" Target="slide29.xml"/><Relationship Id="rId7" Type="http://schemas.openxmlformats.org/officeDocument/2006/relationships/slide" Target="slide58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2.png"/><Relationship Id="rId5" Type="http://schemas.openxmlformats.org/officeDocument/2006/relationships/slide" Target="slide43.xml"/><Relationship Id="rId4" Type="http://schemas.openxmlformats.org/officeDocument/2006/relationships/image" Target="../media/image18.png"/><Relationship Id="rId9" Type="http://schemas.openxmlformats.org/officeDocument/2006/relationships/image" Target="../media/image14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slide" Target="slide29.xml"/><Relationship Id="rId7" Type="http://schemas.openxmlformats.org/officeDocument/2006/relationships/slide" Target="slide58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2.png"/><Relationship Id="rId5" Type="http://schemas.openxmlformats.org/officeDocument/2006/relationships/slide" Target="slide43.xml"/><Relationship Id="rId4" Type="http://schemas.openxmlformats.org/officeDocument/2006/relationships/image" Target="../media/image18.png"/><Relationship Id="rId9" Type="http://schemas.openxmlformats.org/officeDocument/2006/relationships/image" Target="../media/image14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slide" Target="slide29.xml"/><Relationship Id="rId7" Type="http://schemas.openxmlformats.org/officeDocument/2006/relationships/slide" Target="slide58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2.png"/><Relationship Id="rId5" Type="http://schemas.openxmlformats.org/officeDocument/2006/relationships/slide" Target="slide43.xml"/><Relationship Id="rId4" Type="http://schemas.openxmlformats.org/officeDocument/2006/relationships/image" Target="../media/image18.png"/><Relationship Id="rId9" Type="http://schemas.openxmlformats.org/officeDocument/2006/relationships/image" Target="../media/image14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slide" Target="slide29.xml"/><Relationship Id="rId7" Type="http://schemas.openxmlformats.org/officeDocument/2006/relationships/slide" Target="slide58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2.png"/><Relationship Id="rId5" Type="http://schemas.openxmlformats.org/officeDocument/2006/relationships/slide" Target="slide43.xml"/><Relationship Id="rId4" Type="http://schemas.openxmlformats.org/officeDocument/2006/relationships/image" Target="../media/image18.png"/><Relationship Id="rId9" Type="http://schemas.openxmlformats.org/officeDocument/2006/relationships/image" Target="../media/image14.pn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slide" Target="slide29.xml"/><Relationship Id="rId7" Type="http://schemas.openxmlformats.org/officeDocument/2006/relationships/slide" Target="slide58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2.png"/><Relationship Id="rId5" Type="http://schemas.openxmlformats.org/officeDocument/2006/relationships/slide" Target="slide43.xml"/><Relationship Id="rId4" Type="http://schemas.openxmlformats.org/officeDocument/2006/relationships/image" Target="../media/image18.png"/><Relationship Id="rId9" Type="http://schemas.openxmlformats.org/officeDocument/2006/relationships/image" Target="../media/image14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slide" Target="slide29.xml"/><Relationship Id="rId7" Type="http://schemas.openxmlformats.org/officeDocument/2006/relationships/slide" Target="slide58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2.png"/><Relationship Id="rId5" Type="http://schemas.openxmlformats.org/officeDocument/2006/relationships/slide" Target="slide43.xml"/><Relationship Id="rId4" Type="http://schemas.openxmlformats.org/officeDocument/2006/relationships/image" Target="../media/image18.pn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37.xml"/><Relationship Id="rId3" Type="http://schemas.openxmlformats.org/officeDocument/2006/relationships/slide" Target="slide29.xml"/><Relationship Id="rId7" Type="http://schemas.openxmlformats.org/officeDocument/2006/relationships/slide" Target="slide115.xml"/><Relationship Id="rId12" Type="http://schemas.openxmlformats.org/officeDocument/2006/relationships/image" Target="../media/image14.png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07.xml"/><Relationship Id="rId11" Type="http://schemas.openxmlformats.org/officeDocument/2006/relationships/slide" Target="slide2.xml"/><Relationship Id="rId5" Type="http://schemas.openxmlformats.org/officeDocument/2006/relationships/slide" Target="slide100.xml"/><Relationship Id="rId10" Type="http://schemas.openxmlformats.org/officeDocument/2006/relationships/slide" Target="slide162.xml"/><Relationship Id="rId4" Type="http://schemas.openxmlformats.org/officeDocument/2006/relationships/slide" Target="slide76.xml"/><Relationship Id="rId9" Type="http://schemas.openxmlformats.org/officeDocument/2006/relationships/slide" Target="slide153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slide" Target="slide29.xml"/><Relationship Id="rId7" Type="http://schemas.openxmlformats.org/officeDocument/2006/relationships/slide" Target="slide58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2.png"/><Relationship Id="rId5" Type="http://schemas.openxmlformats.org/officeDocument/2006/relationships/slide" Target="slide43.xml"/><Relationship Id="rId4" Type="http://schemas.openxmlformats.org/officeDocument/2006/relationships/image" Target="../media/image18.png"/><Relationship Id="rId9" Type="http://schemas.openxmlformats.org/officeDocument/2006/relationships/image" Target="../media/image14.pn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slide" Target="slide29.xml"/><Relationship Id="rId7" Type="http://schemas.openxmlformats.org/officeDocument/2006/relationships/slide" Target="slide58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2.png"/><Relationship Id="rId5" Type="http://schemas.openxmlformats.org/officeDocument/2006/relationships/slide" Target="slide43.xml"/><Relationship Id="rId4" Type="http://schemas.openxmlformats.org/officeDocument/2006/relationships/image" Target="../media/image18.png"/><Relationship Id="rId9" Type="http://schemas.openxmlformats.org/officeDocument/2006/relationships/image" Target="../media/image14.pn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slide" Target="slide29.xml"/><Relationship Id="rId7" Type="http://schemas.openxmlformats.org/officeDocument/2006/relationships/slide" Target="slide58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2.png"/><Relationship Id="rId5" Type="http://schemas.openxmlformats.org/officeDocument/2006/relationships/slide" Target="slide43.xml"/><Relationship Id="rId4" Type="http://schemas.openxmlformats.org/officeDocument/2006/relationships/image" Target="../media/image18.png"/><Relationship Id="rId9" Type="http://schemas.openxmlformats.org/officeDocument/2006/relationships/image" Target="../media/image14.png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slide" Target="slide29.xml"/><Relationship Id="rId7" Type="http://schemas.openxmlformats.org/officeDocument/2006/relationships/slide" Target="slide58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2.png"/><Relationship Id="rId5" Type="http://schemas.openxmlformats.org/officeDocument/2006/relationships/slide" Target="slide43.xml"/><Relationship Id="rId4" Type="http://schemas.openxmlformats.org/officeDocument/2006/relationships/image" Target="../media/image18.png"/><Relationship Id="rId9" Type="http://schemas.openxmlformats.org/officeDocument/2006/relationships/image" Target="../media/image14.png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slide" Target="slide29.xml"/><Relationship Id="rId7" Type="http://schemas.openxmlformats.org/officeDocument/2006/relationships/slide" Target="slide58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2.png"/><Relationship Id="rId5" Type="http://schemas.openxmlformats.org/officeDocument/2006/relationships/slide" Target="slide43.xml"/><Relationship Id="rId4" Type="http://schemas.openxmlformats.org/officeDocument/2006/relationships/image" Target="../media/image18.png"/><Relationship Id="rId9" Type="http://schemas.openxmlformats.org/officeDocument/2006/relationships/image" Target="../media/image14.png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slide" Target="slide29.xml"/><Relationship Id="rId7" Type="http://schemas.openxmlformats.org/officeDocument/2006/relationships/slide" Target="slide58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2.png"/><Relationship Id="rId5" Type="http://schemas.openxmlformats.org/officeDocument/2006/relationships/slide" Target="slide43.xml"/><Relationship Id="rId4" Type="http://schemas.openxmlformats.org/officeDocument/2006/relationships/image" Target="../media/image18.png"/><Relationship Id="rId9" Type="http://schemas.openxmlformats.org/officeDocument/2006/relationships/image" Target="../media/image14.png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slide" Target="slide29.xml"/><Relationship Id="rId7" Type="http://schemas.openxmlformats.org/officeDocument/2006/relationships/slide" Target="slide58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2.png"/><Relationship Id="rId5" Type="http://schemas.openxmlformats.org/officeDocument/2006/relationships/slide" Target="slide43.xml"/><Relationship Id="rId4" Type="http://schemas.openxmlformats.org/officeDocument/2006/relationships/image" Target="../media/image18.png"/><Relationship Id="rId9" Type="http://schemas.openxmlformats.org/officeDocument/2006/relationships/image" Target="../media/image14.png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slide" Target="slide29.xml"/><Relationship Id="rId7" Type="http://schemas.openxmlformats.org/officeDocument/2006/relationships/slide" Target="slide58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2.png"/><Relationship Id="rId5" Type="http://schemas.openxmlformats.org/officeDocument/2006/relationships/slide" Target="slide43.xml"/><Relationship Id="rId4" Type="http://schemas.openxmlformats.org/officeDocument/2006/relationships/image" Target="../media/image18.png"/><Relationship Id="rId9" Type="http://schemas.openxmlformats.org/officeDocument/2006/relationships/image" Target="../media/image14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2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7" Type="http://schemas.openxmlformats.org/officeDocument/2006/relationships/image" Target="../media/image17.png"/><Relationship Id="rId2" Type="http://schemas.openxmlformats.org/officeDocument/2006/relationships/slide" Target="slide7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youtu.be/nc40NVT7Aag" TargetMode="External"/><Relationship Id="rId5" Type="http://schemas.openxmlformats.org/officeDocument/2006/relationships/image" Target="../media/image16.png"/><Relationship Id="rId4" Type="http://schemas.openxmlformats.org/officeDocument/2006/relationships/slide" Target="slide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slide" Target="slide60.xml"/><Relationship Id="rId7" Type="http://schemas.openxmlformats.org/officeDocument/2006/relationships/slide" Target="slide2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9.xml"/><Relationship Id="rId6" Type="http://schemas.openxmlformats.org/officeDocument/2006/relationships/slide" Target="slide29.xml"/><Relationship Id="rId5" Type="http://schemas.openxmlformats.org/officeDocument/2006/relationships/slide" Target="slide75.xml"/><Relationship Id="rId4" Type="http://schemas.openxmlformats.org/officeDocument/2006/relationships/image" Target="../media/image22.png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slide" Target="slide60.xml"/><Relationship Id="rId7" Type="http://schemas.openxmlformats.org/officeDocument/2006/relationships/slide" Target="slide2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9.xml"/><Relationship Id="rId6" Type="http://schemas.openxmlformats.org/officeDocument/2006/relationships/slide" Target="slide29.xml"/><Relationship Id="rId5" Type="http://schemas.openxmlformats.org/officeDocument/2006/relationships/slide" Target="slide75.xml"/><Relationship Id="rId4" Type="http://schemas.openxmlformats.org/officeDocument/2006/relationships/image" Target="../media/image22.png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slide" Target="slide60.xml"/><Relationship Id="rId7" Type="http://schemas.openxmlformats.org/officeDocument/2006/relationships/slide" Target="slide2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9.xml"/><Relationship Id="rId6" Type="http://schemas.openxmlformats.org/officeDocument/2006/relationships/slide" Target="slide29.xml"/><Relationship Id="rId5" Type="http://schemas.openxmlformats.org/officeDocument/2006/relationships/slide" Target="slide75.xml"/><Relationship Id="rId4" Type="http://schemas.openxmlformats.org/officeDocument/2006/relationships/image" Target="../media/image22.png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slide" Target="slide60.xml"/><Relationship Id="rId7" Type="http://schemas.openxmlformats.org/officeDocument/2006/relationships/slide" Target="slide2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9.xml"/><Relationship Id="rId6" Type="http://schemas.openxmlformats.org/officeDocument/2006/relationships/slide" Target="slide29.xml"/><Relationship Id="rId5" Type="http://schemas.openxmlformats.org/officeDocument/2006/relationships/slide" Target="slide75.xml"/><Relationship Id="rId4" Type="http://schemas.openxmlformats.org/officeDocument/2006/relationships/image" Target="../media/image22.png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slide" Target="slide60.xml"/><Relationship Id="rId7" Type="http://schemas.openxmlformats.org/officeDocument/2006/relationships/slide" Target="slide2.xm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9.xml"/><Relationship Id="rId6" Type="http://schemas.openxmlformats.org/officeDocument/2006/relationships/slide" Target="slide29.xml"/><Relationship Id="rId5" Type="http://schemas.openxmlformats.org/officeDocument/2006/relationships/slide" Target="slide75.xml"/><Relationship Id="rId4" Type="http://schemas.openxmlformats.org/officeDocument/2006/relationships/image" Target="../media/image22.png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slide" Target="slide60.xml"/><Relationship Id="rId7" Type="http://schemas.openxmlformats.org/officeDocument/2006/relationships/slide" Target="slide2.xm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9.xml"/><Relationship Id="rId6" Type="http://schemas.openxmlformats.org/officeDocument/2006/relationships/slide" Target="slide29.xml"/><Relationship Id="rId5" Type="http://schemas.openxmlformats.org/officeDocument/2006/relationships/slide" Target="slide75.xml"/><Relationship Id="rId4" Type="http://schemas.openxmlformats.org/officeDocument/2006/relationships/image" Target="../media/image22.png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slide" Target="slide60.xml"/><Relationship Id="rId7" Type="http://schemas.openxmlformats.org/officeDocument/2006/relationships/slide" Target="slide2.xm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9.xml"/><Relationship Id="rId6" Type="http://schemas.openxmlformats.org/officeDocument/2006/relationships/slide" Target="slide29.xml"/><Relationship Id="rId5" Type="http://schemas.openxmlformats.org/officeDocument/2006/relationships/slide" Target="slide75.xml"/><Relationship Id="rId4" Type="http://schemas.openxmlformats.org/officeDocument/2006/relationships/image" Target="../media/image22.png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slide" Target="slide60.xml"/><Relationship Id="rId7" Type="http://schemas.openxmlformats.org/officeDocument/2006/relationships/slide" Target="slide2.xm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9.xml"/><Relationship Id="rId6" Type="http://schemas.openxmlformats.org/officeDocument/2006/relationships/slide" Target="slide29.xml"/><Relationship Id="rId5" Type="http://schemas.openxmlformats.org/officeDocument/2006/relationships/slide" Target="slide75.xml"/><Relationship Id="rId4" Type="http://schemas.openxmlformats.org/officeDocument/2006/relationships/image" Target="../media/image22.png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slide" Target="slide60.xml"/><Relationship Id="rId7" Type="http://schemas.openxmlformats.org/officeDocument/2006/relationships/slide" Target="slide2.xm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9.xml"/><Relationship Id="rId6" Type="http://schemas.openxmlformats.org/officeDocument/2006/relationships/slide" Target="slide29.xml"/><Relationship Id="rId5" Type="http://schemas.openxmlformats.org/officeDocument/2006/relationships/slide" Target="slide75.xml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slide" Target="slide6.xml"/></Relationships>
</file>

<file path=ppt/slides/_rels/slide7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slide" Target="slide60.xml"/><Relationship Id="rId7" Type="http://schemas.openxmlformats.org/officeDocument/2006/relationships/slide" Target="slide2.xm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9.xml"/><Relationship Id="rId6" Type="http://schemas.openxmlformats.org/officeDocument/2006/relationships/slide" Target="slide29.xml"/><Relationship Id="rId5" Type="http://schemas.openxmlformats.org/officeDocument/2006/relationships/slide" Target="slide75.xml"/><Relationship Id="rId4" Type="http://schemas.openxmlformats.org/officeDocument/2006/relationships/image" Target="../media/image22.png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slide" Target="slide60.xml"/><Relationship Id="rId7" Type="http://schemas.openxmlformats.org/officeDocument/2006/relationships/slide" Target="slide2.xml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9.xml"/><Relationship Id="rId6" Type="http://schemas.openxmlformats.org/officeDocument/2006/relationships/slide" Target="slide29.xml"/><Relationship Id="rId5" Type="http://schemas.openxmlformats.org/officeDocument/2006/relationships/slide" Target="slide75.xml"/><Relationship Id="rId4" Type="http://schemas.openxmlformats.org/officeDocument/2006/relationships/image" Target="../media/image22.png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slide" Target="slide60.xml"/><Relationship Id="rId7" Type="http://schemas.openxmlformats.org/officeDocument/2006/relationships/slide" Target="slide2.xml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9.xml"/><Relationship Id="rId6" Type="http://schemas.openxmlformats.org/officeDocument/2006/relationships/slide" Target="slide29.xml"/><Relationship Id="rId5" Type="http://schemas.openxmlformats.org/officeDocument/2006/relationships/slide" Target="slide75.xml"/><Relationship Id="rId4" Type="http://schemas.openxmlformats.org/officeDocument/2006/relationships/image" Target="../media/image22.png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slide" Target="slide60.xml"/><Relationship Id="rId7" Type="http://schemas.openxmlformats.org/officeDocument/2006/relationships/slide" Target="slide2.xml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9.xml"/><Relationship Id="rId6" Type="http://schemas.openxmlformats.org/officeDocument/2006/relationships/slide" Target="slide29.xml"/><Relationship Id="rId5" Type="http://schemas.openxmlformats.org/officeDocument/2006/relationships/slide" Target="slide75.xml"/><Relationship Id="rId4" Type="http://schemas.openxmlformats.org/officeDocument/2006/relationships/image" Target="../media/image22.png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slide" Target="slide60.xml"/><Relationship Id="rId7" Type="http://schemas.openxmlformats.org/officeDocument/2006/relationships/slide" Target="slide2.xml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9.xml"/><Relationship Id="rId6" Type="http://schemas.openxmlformats.org/officeDocument/2006/relationships/slide" Target="slide29.xml"/><Relationship Id="rId5" Type="http://schemas.openxmlformats.org/officeDocument/2006/relationships/slide" Target="slide75.xml"/><Relationship Id="rId4" Type="http://schemas.openxmlformats.org/officeDocument/2006/relationships/image" Target="../media/image22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6.xml.rels><?xml version="1.0" encoding="UTF-8" standalone="yes"?>
<Relationships xmlns="http://schemas.openxmlformats.org/package/2006/relationships"><Relationship Id="rId8" Type="http://schemas.openxmlformats.org/officeDocument/2006/relationships/slide" Target="slide81.xml"/><Relationship Id="rId13" Type="http://schemas.openxmlformats.org/officeDocument/2006/relationships/image" Target="../media/image16.png"/><Relationship Id="rId3" Type="http://schemas.openxmlformats.org/officeDocument/2006/relationships/image" Target="../media/image13.png"/><Relationship Id="rId7" Type="http://schemas.openxmlformats.org/officeDocument/2006/relationships/slide" Target="slide80.xml"/><Relationship Id="rId12" Type="http://schemas.openxmlformats.org/officeDocument/2006/relationships/slide" Target="slide2.xml"/><Relationship Id="rId2" Type="http://schemas.openxmlformats.org/officeDocument/2006/relationships/hyperlink" Target="https://youtu.be/et_GpQjgDXA" TargetMode="External"/><Relationship Id="rId1" Type="http://schemas.openxmlformats.org/officeDocument/2006/relationships/slideLayout" Target="../slideLayouts/slideLayout12.xml"/><Relationship Id="rId6" Type="http://schemas.openxmlformats.org/officeDocument/2006/relationships/slide" Target="slide78.xml"/><Relationship Id="rId11" Type="http://schemas.openxmlformats.org/officeDocument/2006/relationships/slide" Target="slide87.xml"/><Relationship Id="rId5" Type="http://schemas.openxmlformats.org/officeDocument/2006/relationships/slide" Target="slide77.xml"/><Relationship Id="rId10" Type="http://schemas.openxmlformats.org/officeDocument/2006/relationships/slide" Target="slide85.xml"/><Relationship Id="rId4" Type="http://schemas.openxmlformats.org/officeDocument/2006/relationships/hyperlink" Target="https://youtu.be/YKjcJGyNToA" TargetMode="External"/><Relationship Id="rId9" Type="http://schemas.openxmlformats.org/officeDocument/2006/relationships/slide" Target="slide83.xml"/><Relationship Id="rId14" Type="http://schemas.openxmlformats.org/officeDocument/2006/relationships/image" Target="../media/image17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78.xml"/><Relationship Id="rId1" Type="http://schemas.openxmlformats.org/officeDocument/2006/relationships/slideLayout" Target="../slideLayouts/slideLayout2.xml"/><Relationship Id="rId5" Type="http://schemas.openxmlformats.org/officeDocument/2006/relationships/slide" Target="slide76.xml"/><Relationship Id="rId4" Type="http://schemas.openxmlformats.org/officeDocument/2006/relationships/image" Target="../media/image14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epl.it/@AhmadTayebKAU/CPIT110Chapter6PrintGradeFunction#main.py" TargetMode="External"/><Relationship Id="rId5" Type="http://schemas.openxmlformats.org/officeDocument/2006/relationships/slide" Target="slide76.xml"/><Relationship Id="rId4" Type="http://schemas.openxmlformats.org/officeDocument/2006/relationships/image" Target="../media/image14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slide" Target="slide76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slide" Target="slide78.xml"/><Relationship Id="rId7" Type="http://schemas.openxmlformats.org/officeDocument/2006/relationships/slide" Target="slide76.xml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slide" Target="slide2.xml"/><Relationship Id="rId4" Type="http://schemas.openxmlformats.org/officeDocument/2006/relationships/slide" Target="slide81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epl.it/@AhmadTayebKAU/CPIT110Chapter6ReturnGradeFunction#main.py" TargetMode="External"/><Relationship Id="rId5" Type="http://schemas.openxmlformats.org/officeDocument/2006/relationships/slide" Target="slide76.xml"/><Relationship Id="rId4" Type="http://schemas.openxmlformats.org/officeDocument/2006/relationships/image" Target="../media/image14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slide" Target="slide76.xml"/><Relationship Id="rId4" Type="http://schemas.openxmlformats.org/officeDocument/2006/relationships/image" Target="../media/image14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6.xml"/><Relationship Id="rId5" Type="http://schemas.openxmlformats.org/officeDocument/2006/relationships/image" Target="../media/image14.png"/><Relationship Id="rId4" Type="http://schemas.openxmlformats.org/officeDocument/2006/relationships/slide" Target="slide2.xml"/></Relationships>
</file>

<file path=ppt/slides/_rels/slide8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slide" Target="slide2.xml"/><Relationship Id="rId7" Type="http://schemas.openxmlformats.org/officeDocument/2006/relationships/hyperlink" Target="https://repl.it/@AhmadTayebKAU/CPIT110Chapter6NoneValue#main.py" TargetMode="External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slide" Target="slide76.xml"/><Relationship Id="rId4" Type="http://schemas.openxmlformats.org/officeDocument/2006/relationships/image" Target="../media/image14.pn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76.xml"/><Relationship Id="rId4" Type="http://schemas.openxmlformats.org/officeDocument/2006/relationships/image" Target="../media/image14.pn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epl.it/@AhmadTayebKAU/CPIT110Chapter6TerminatingVoidFunctions#main.py" TargetMode="External"/><Relationship Id="rId5" Type="http://schemas.openxmlformats.org/officeDocument/2006/relationships/slide" Target="slide76.xml"/><Relationship Id="rId4" Type="http://schemas.openxmlformats.org/officeDocument/2006/relationships/image" Target="../media/image14.pn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Relationship Id="rId4" Type="http://schemas.openxmlformats.org/officeDocument/2006/relationships/slide" Target="slide76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3.xml"/><Relationship Id="rId5" Type="http://schemas.openxmlformats.org/officeDocument/2006/relationships/slide" Target="slide76.xml"/><Relationship Id="rId4" Type="http://schemas.openxmlformats.org/officeDocument/2006/relationships/image" Target="../media/image14.pn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3.xml"/><Relationship Id="rId5" Type="http://schemas.openxmlformats.org/officeDocument/2006/relationships/slide" Target="slide76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epl.it/@AhmadTayebKAU/CPIT110Chapter6SumManyNumbers#main.py" TargetMode="External"/><Relationship Id="rId5" Type="http://schemas.openxmlformats.org/officeDocument/2006/relationships/slide" Target="slide6.xml"/><Relationship Id="rId4" Type="http://schemas.openxmlformats.org/officeDocument/2006/relationships/image" Target="../media/image14.png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3.xml"/><Relationship Id="rId5" Type="http://schemas.openxmlformats.org/officeDocument/2006/relationships/slide" Target="slide76.xml"/><Relationship Id="rId4" Type="http://schemas.openxmlformats.org/officeDocument/2006/relationships/image" Target="../media/image14.pn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3.xml"/><Relationship Id="rId5" Type="http://schemas.openxmlformats.org/officeDocument/2006/relationships/slide" Target="slide76.xml"/><Relationship Id="rId4" Type="http://schemas.openxmlformats.org/officeDocument/2006/relationships/image" Target="../media/image14.pn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3.xml"/><Relationship Id="rId5" Type="http://schemas.openxmlformats.org/officeDocument/2006/relationships/slide" Target="slide76.xml"/><Relationship Id="rId4" Type="http://schemas.openxmlformats.org/officeDocument/2006/relationships/image" Target="../media/image14.png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3.xml"/><Relationship Id="rId6" Type="http://schemas.openxmlformats.org/officeDocument/2006/relationships/slide" Target="slide76.xml"/><Relationship Id="rId5" Type="http://schemas.openxmlformats.org/officeDocument/2006/relationships/image" Target="../media/image14.png"/><Relationship Id="rId4" Type="http://schemas.openxmlformats.org/officeDocument/2006/relationships/slide" Target="slide2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repl.it/@AhmadTayebKAU/CPIT110Chapter6CheckPoint6#main.py" TargetMode="External"/><Relationship Id="rId5" Type="http://schemas.openxmlformats.org/officeDocument/2006/relationships/slide" Target="slide76.xml"/><Relationship Id="rId4" Type="http://schemas.openxmlformats.org/officeDocument/2006/relationships/image" Target="../media/image14.png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3.xml"/><Relationship Id="rId6" Type="http://schemas.openxmlformats.org/officeDocument/2006/relationships/slide" Target="slide76.xml"/><Relationship Id="rId5" Type="http://schemas.openxmlformats.org/officeDocument/2006/relationships/image" Target="../media/image14.png"/><Relationship Id="rId4" Type="http://schemas.openxmlformats.org/officeDocument/2006/relationships/slide" Target="slide2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3.xml"/><Relationship Id="rId6" Type="http://schemas.openxmlformats.org/officeDocument/2006/relationships/slide" Target="slide76.xml"/><Relationship Id="rId5" Type="http://schemas.openxmlformats.org/officeDocument/2006/relationships/image" Target="../media/image14.png"/><Relationship Id="rId4" Type="http://schemas.openxmlformats.org/officeDocument/2006/relationships/slide" Target="slide2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3.xml"/><Relationship Id="rId6" Type="http://schemas.openxmlformats.org/officeDocument/2006/relationships/slide" Target="slide76.xml"/><Relationship Id="rId5" Type="http://schemas.openxmlformats.org/officeDocument/2006/relationships/image" Target="../media/image14.png"/><Relationship Id="rId4" Type="http://schemas.openxmlformats.org/officeDocument/2006/relationships/slide" Target="slide2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3.xml"/><Relationship Id="rId6" Type="http://schemas.openxmlformats.org/officeDocument/2006/relationships/slide" Target="slide76.xml"/><Relationship Id="rId5" Type="http://schemas.openxmlformats.org/officeDocument/2006/relationships/image" Target="../media/image14.png"/><Relationship Id="rId4" Type="http://schemas.openxmlformats.org/officeDocument/2006/relationships/slide" Target="slide2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3.xml"/><Relationship Id="rId6" Type="http://schemas.openxmlformats.org/officeDocument/2006/relationships/slide" Target="slide76.xml"/><Relationship Id="rId5" Type="http://schemas.openxmlformats.org/officeDocument/2006/relationships/image" Target="../media/image14.png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5F092033-53A0-4557-BC8C-EDF7C4004F5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en-US" b="1" dirty="0">
                <a:solidFill>
                  <a:schemeClr val="accent2">
                    <a:lumMod val="75000"/>
                  </a:schemeClr>
                </a:solidFill>
              </a:rPr>
              <a:t>Chapter 6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dirty="0"/>
              <a:t>Functions</a:t>
            </a:r>
          </a:p>
        </p:txBody>
      </p:sp>
      <p:sp>
        <p:nvSpPr>
          <p:cNvPr id="4099" name="Subtitle 3">
            <a:extLst>
              <a:ext uri="{FF2B5EF4-FFF2-40B4-BE49-F238E27FC236}">
                <a16:creationId xmlns:a16="http://schemas.microsoft.com/office/drawing/2014/main" id="{B6B8808F-B611-4A7E-94DA-CDF020C7794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dirty="0"/>
              <a:t>CPIT 110 (Problem-Solving and Programming)</a:t>
            </a:r>
          </a:p>
        </p:txBody>
      </p:sp>
      <p:sp>
        <p:nvSpPr>
          <p:cNvPr id="4101" name="Rectangle 6">
            <a:extLst>
              <a:ext uri="{FF2B5EF4-FFF2-40B4-BE49-F238E27FC236}">
                <a16:creationId xmlns:a16="http://schemas.microsoft.com/office/drawing/2014/main" id="{AEE57C53-6C77-4FD6-9666-64A46DD290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2763" y="2057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4102" name="Rectangle 1029">
            <a:extLst>
              <a:ext uri="{FF2B5EF4-FFF2-40B4-BE49-F238E27FC236}">
                <a16:creationId xmlns:a16="http://schemas.microsoft.com/office/drawing/2014/main" id="{94F01EDA-3993-4F5B-8338-A155D71634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4050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4103" name="Rectangle 1031">
            <a:extLst>
              <a:ext uri="{FF2B5EF4-FFF2-40B4-BE49-F238E27FC236}">
                <a16:creationId xmlns:a16="http://schemas.microsoft.com/office/drawing/2014/main" id="{D4B57B18-3F97-4D1E-AA13-041A7DDAEF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2637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857CFD5-AAC6-4878-8E53-0A281E448F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Version 2.0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CFF74BA-9802-4186-B87B-87AE71D59779}"/>
              </a:ext>
            </a:extLst>
          </p:cNvPr>
          <p:cNvSpPr/>
          <p:nvPr/>
        </p:nvSpPr>
        <p:spPr>
          <a:xfrm>
            <a:off x="381740" y="6223322"/>
            <a:ext cx="83805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Introduction to Programming Using Python, By: Y. Daniel Liang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2BF59-D393-4045-AC3F-1C1E7AF9A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 Many Numbers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Observation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6E7E29-6DE3-4C41-92DF-704D5627C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10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23BC58-1A1D-4D87-8D36-7EB18E619D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Each sum </a:t>
            </a:r>
            <a:r>
              <a:rPr lang="en-US" dirty="0"/>
              <a:t>is doing something </a:t>
            </a:r>
            <a:r>
              <a:rPr lang="en-US" dirty="0">
                <a:solidFill>
                  <a:schemeClr val="accent2"/>
                </a:solidFill>
              </a:rPr>
              <a:t>very similar</a:t>
            </a:r>
            <a:r>
              <a:rPr lang="en-US" dirty="0"/>
              <a:t>.</a:t>
            </a:r>
          </a:p>
          <a:p>
            <a:r>
              <a:rPr lang="en-US" dirty="0"/>
              <a:t>In fact, each sum is essentially </a:t>
            </a:r>
            <a:r>
              <a:rPr lang="en-US" dirty="0">
                <a:solidFill>
                  <a:schemeClr val="accent2"/>
                </a:solidFill>
              </a:rPr>
              <a:t>doing the same thing</a:t>
            </a:r>
            <a:r>
              <a:rPr lang="en-US" dirty="0"/>
              <a:t>.</a:t>
            </a:r>
          </a:p>
          <a:p>
            <a:r>
              <a:rPr lang="en-US" dirty="0"/>
              <a:t>The </a:t>
            </a:r>
            <a:r>
              <a:rPr lang="en-US" dirty="0">
                <a:solidFill>
                  <a:schemeClr val="accent2"/>
                </a:solidFill>
              </a:rPr>
              <a:t>only difference </a:t>
            </a:r>
            <a:r>
              <a:rPr lang="en-US" dirty="0"/>
              <a:t>is the </a:t>
            </a:r>
            <a:r>
              <a:rPr lang="en-US" dirty="0">
                <a:solidFill>
                  <a:schemeClr val="accent2"/>
                </a:solidFill>
              </a:rPr>
              <a:t>range of numbers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The </a:t>
            </a:r>
            <a:r>
              <a:rPr lang="en-US" dirty="0">
                <a:solidFill>
                  <a:schemeClr val="accent2"/>
                </a:solidFill>
              </a:rPr>
              <a:t>starting</a:t>
            </a:r>
            <a:r>
              <a:rPr lang="en-US" dirty="0"/>
              <a:t> and </a:t>
            </a:r>
            <a:r>
              <a:rPr lang="en-US" dirty="0">
                <a:solidFill>
                  <a:schemeClr val="accent2"/>
                </a:solidFill>
              </a:rPr>
              <a:t>ending</a:t>
            </a:r>
            <a:r>
              <a:rPr lang="en-US" dirty="0"/>
              <a:t> numbers of the sum.</a:t>
            </a:r>
          </a:p>
          <a:p>
            <a:r>
              <a:rPr lang="en-US" dirty="0"/>
              <a:t>So </a:t>
            </a:r>
            <a:r>
              <a:rPr lang="en-US" dirty="0">
                <a:solidFill>
                  <a:schemeClr val="accent2"/>
                </a:solidFill>
              </a:rPr>
              <a:t>why</a:t>
            </a:r>
            <a:r>
              <a:rPr lang="en-US" dirty="0"/>
              <a:t> do we *</a:t>
            </a:r>
            <a:r>
              <a:rPr lang="en-US" dirty="0">
                <a:solidFill>
                  <a:schemeClr val="accent2"/>
                </a:solidFill>
              </a:rPr>
              <a:t>repeat</a:t>
            </a:r>
            <a:r>
              <a:rPr lang="en-US" dirty="0"/>
              <a:t>* our </a:t>
            </a:r>
            <a:r>
              <a:rPr lang="en-US" dirty="0">
                <a:solidFill>
                  <a:schemeClr val="accent2"/>
                </a:solidFill>
              </a:rPr>
              <a:t>code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three times</a:t>
            </a:r>
            <a:r>
              <a:rPr lang="en-US" dirty="0"/>
              <a:t>?</a:t>
            </a:r>
          </a:p>
          <a:p>
            <a:r>
              <a:rPr lang="en-US" dirty="0"/>
              <a:t>Wouldn't it be nice if we could </a:t>
            </a:r>
            <a:r>
              <a:rPr lang="en-US" dirty="0">
                <a:solidFill>
                  <a:schemeClr val="accent2"/>
                </a:solidFill>
              </a:rPr>
              <a:t>write</a:t>
            </a:r>
            <a:r>
              <a:rPr lang="en-US" dirty="0"/>
              <a:t> "</a:t>
            </a:r>
            <a:r>
              <a:rPr lang="en-US" dirty="0">
                <a:solidFill>
                  <a:schemeClr val="accent2"/>
                </a:solidFill>
              </a:rPr>
              <a:t>common</a:t>
            </a:r>
            <a:r>
              <a:rPr lang="en-US" dirty="0"/>
              <a:t>" </a:t>
            </a:r>
            <a:r>
              <a:rPr lang="en-US" dirty="0">
                <a:solidFill>
                  <a:schemeClr val="accent2"/>
                </a:solidFill>
              </a:rPr>
              <a:t>code</a:t>
            </a:r>
            <a:r>
              <a:rPr lang="en-US" dirty="0"/>
              <a:t> and then </a:t>
            </a:r>
            <a:r>
              <a:rPr lang="en-US" dirty="0">
                <a:solidFill>
                  <a:schemeClr val="accent2"/>
                </a:solidFill>
              </a:rPr>
              <a:t>reuse</a:t>
            </a:r>
            <a:r>
              <a:rPr lang="en-US" dirty="0"/>
              <a:t> it </a:t>
            </a:r>
            <a:r>
              <a:rPr lang="en-US" dirty="0">
                <a:solidFill>
                  <a:schemeClr val="accent2"/>
                </a:solidFill>
              </a:rPr>
              <a:t>when needed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That would be </a:t>
            </a:r>
            <a:r>
              <a:rPr lang="en-US" dirty="0">
                <a:solidFill>
                  <a:schemeClr val="accent2"/>
                </a:solidFill>
              </a:rPr>
              <a:t>PERFECT</a:t>
            </a:r>
            <a:r>
              <a:rPr lang="en-US" dirty="0"/>
              <a:t>!</a:t>
            </a:r>
          </a:p>
          <a:p>
            <a:r>
              <a:rPr lang="en-US" dirty="0">
                <a:solidFill>
                  <a:schemeClr val="accent2"/>
                </a:solidFill>
              </a:rPr>
              <a:t>This is </a:t>
            </a:r>
            <a:r>
              <a:rPr lang="en-US" dirty="0"/>
              <a:t>the </a:t>
            </a:r>
            <a:r>
              <a:rPr lang="en-US" dirty="0">
                <a:solidFill>
                  <a:schemeClr val="accent2"/>
                </a:solidFill>
              </a:rPr>
              <a:t>idea</a:t>
            </a:r>
            <a:r>
              <a:rPr lang="en-US" dirty="0"/>
              <a:t> of </a:t>
            </a:r>
            <a:r>
              <a:rPr lang="en-US" dirty="0">
                <a:solidFill>
                  <a:schemeClr val="accent2"/>
                </a:solidFill>
              </a:rPr>
              <a:t>functions</a:t>
            </a:r>
            <a:r>
              <a:rPr lang="en-US" dirty="0"/>
              <a:t>!</a:t>
            </a:r>
          </a:p>
        </p:txBody>
      </p:sp>
      <p:pic>
        <p:nvPicPr>
          <p:cNvPr id="5" name="Picture 4">
            <a:hlinkClick r:id="rId2" action="ppaction://hlinksldjump"/>
            <a:extLst>
              <a:ext uri="{FF2B5EF4-FFF2-40B4-BE49-F238E27FC236}">
                <a16:creationId xmlns:a16="http://schemas.microsoft.com/office/drawing/2014/main" id="{1866B029-C37B-41EF-942B-C04DCDEE788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0054BB64-FB80-4E03-BDF5-7F2591C8C16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6.1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B8BDC63-056B-4197-816D-1FD123BF3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4929566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998C3F0-9EBB-4361-9CF1-48BDA12C8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6.5. </a:t>
            </a:r>
            <a:r>
              <a:rPr lang="en-US" dirty="0"/>
              <a:t>Positional and Keyword Arguments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3B1565-1185-42D7-8F91-2637FB3703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 action="ppaction://hlinksldjump"/>
              </a:rPr>
              <a:t>Positional Arguments</a:t>
            </a:r>
            <a:endParaRPr lang="en-US" dirty="0"/>
          </a:p>
          <a:p>
            <a:r>
              <a:rPr lang="en-US" dirty="0">
                <a:hlinkClick r:id="rId3" action="ppaction://hlinksldjump"/>
              </a:rPr>
              <a:t>Keyword Arguments</a:t>
            </a:r>
            <a:endParaRPr lang="en-US" dirty="0"/>
          </a:p>
          <a:p>
            <a:r>
              <a:rPr lang="en-US" dirty="0">
                <a:hlinkClick r:id="rId4" action="ppaction://hlinksldjump"/>
              </a:rPr>
              <a:t>Mixing Keyword and Positional Arguments</a:t>
            </a:r>
            <a:endParaRPr lang="en-US" dirty="0"/>
          </a:p>
          <a:p>
            <a:r>
              <a:rPr lang="en-US" dirty="0">
                <a:hlinkClick r:id="rId5" action="ppaction://hlinksldjump"/>
              </a:rPr>
              <a:t>Check Point #11</a:t>
            </a:r>
            <a:endParaRPr lang="en-US" dirty="0"/>
          </a:p>
        </p:txBody>
      </p:sp>
      <p:pic>
        <p:nvPicPr>
          <p:cNvPr id="4" name="Picture 3">
            <a:hlinkClick r:id="rId6" action="ppaction://hlinksldjump"/>
            <a:extLst>
              <a:ext uri="{FF2B5EF4-FFF2-40B4-BE49-F238E27FC236}">
                <a16:creationId xmlns:a16="http://schemas.microsoft.com/office/drawing/2014/main" id="{2F001359-6293-4D58-A4BD-7F1C20AF990C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8096" y="81280"/>
            <a:ext cx="609600" cy="609600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E90401-8225-4A94-838E-3FFE4C099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100</a:t>
            </a:fld>
            <a:endParaRPr lang="en-US"/>
          </a:p>
        </p:txBody>
      </p:sp>
      <p:pic>
        <p:nvPicPr>
          <p:cNvPr id="2" name="Picture 1" descr="A close up of a sign&#10;&#10;Description automatically generated">
            <a:hlinkClick r:id="rId8"/>
            <a:extLst>
              <a:ext uri="{FF2B5EF4-FFF2-40B4-BE49-F238E27FC236}">
                <a16:creationId xmlns:a16="http://schemas.microsoft.com/office/drawing/2014/main" id="{C86884E7-84E1-427D-A8E1-CCFEF2AB37BE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04" y="115350"/>
            <a:ext cx="536381" cy="536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866364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2BF59-D393-4045-AC3F-1C1E7AF9A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Positional and Keyword Arguments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6E7E29-6DE3-4C41-92DF-704D5627C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101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23BC58-1A1D-4D87-8D36-7EB18E619D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power of a function is </a:t>
            </a:r>
            <a:r>
              <a:rPr lang="en-US" dirty="0">
                <a:solidFill>
                  <a:schemeClr val="accent2"/>
                </a:solidFill>
              </a:rPr>
              <a:t>its ability to work with parameters</a:t>
            </a:r>
            <a:r>
              <a:rPr lang="en-US" dirty="0"/>
              <a:t>. </a:t>
            </a:r>
          </a:p>
          <a:p>
            <a:r>
              <a:rPr lang="en-US" dirty="0"/>
              <a:t>When </a:t>
            </a:r>
            <a:r>
              <a:rPr lang="en-US" dirty="0">
                <a:solidFill>
                  <a:schemeClr val="accent2"/>
                </a:solidFill>
              </a:rPr>
              <a:t>calling</a:t>
            </a:r>
            <a:r>
              <a:rPr lang="en-US" dirty="0"/>
              <a:t> a </a:t>
            </a:r>
            <a:r>
              <a:rPr lang="en-US" dirty="0">
                <a:solidFill>
                  <a:schemeClr val="accent2"/>
                </a:solidFill>
              </a:rPr>
              <a:t>function</a:t>
            </a:r>
            <a:r>
              <a:rPr lang="en-US" dirty="0"/>
              <a:t>, you </a:t>
            </a:r>
            <a:r>
              <a:rPr lang="en-US" dirty="0">
                <a:solidFill>
                  <a:schemeClr val="accent2"/>
                </a:solidFill>
              </a:rPr>
              <a:t>need to pass arguments</a:t>
            </a:r>
            <a:r>
              <a:rPr lang="en-US" dirty="0"/>
              <a:t> to </a:t>
            </a:r>
            <a:r>
              <a:rPr lang="en-US" dirty="0">
                <a:solidFill>
                  <a:schemeClr val="accent2"/>
                </a:solidFill>
              </a:rPr>
              <a:t>parameters</a:t>
            </a:r>
            <a:r>
              <a:rPr lang="en-US" dirty="0"/>
              <a:t>. </a:t>
            </a:r>
          </a:p>
          <a:p>
            <a:r>
              <a:rPr lang="en-US" dirty="0"/>
              <a:t>There are </a:t>
            </a:r>
            <a:r>
              <a:rPr lang="en-US" dirty="0">
                <a:solidFill>
                  <a:schemeClr val="accent2"/>
                </a:solidFill>
              </a:rPr>
              <a:t>two kinds of arguments</a:t>
            </a:r>
            <a:r>
              <a:rPr lang="en-US" dirty="0"/>
              <a:t>: </a:t>
            </a:r>
          </a:p>
          <a:p>
            <a:pPr lvl="1"/>
            <a:r>
              <a:rPr lang="en-US" dirty="0"/>
              <a:t>Positional arguments.</a:t>
            </a:r>
          </a:p>
          <a:p>
            <a:pPr lvl="1"/>
            <a:r>
              <a:rPr lang="en-US" dirty="0"/>
              <a:t>Keyword arguments.</a:t>
            </a:r>
          </a:p>
          <a:p>
            <a:r>
              <a:rPr lang="en-US" dirty="0"/>
              <a:t>This means that a </a:t>
            </a:r>
            <a:r>
              <a:rPr lang="en-US" dirty="0">
                <a:solidFill>
                  <a:schemeClr val="accent2"/>
                </a:solidFill>
              </a:rPr>
              <a:t>function’s arguments can be passed as positional arguments </a:t>
            </a:r>
            <a:r>
              <a:rPr lang="en-US" dirty="0"/>
              <a:t>or </a:t>
            </a:r>
            <a:r>
              <a:rPr lang="en-US" dirty="0">
                <a:solidFill>
                  <a:schemeClr val="accent2"/>
                </a:solidFill>
              </a:rPr>
              <a:t>keyword arguments</a:t>
            </a:r>
            <a:r>
              <a:rPr lang="en-US" dirty="0"/>
              <a:t>.</a:t>
            </a:r>
          </a:p>
        </p:txBody>
      </p:sp>
      <p:pic>
        <p:nvPicPr>
          <p:cNvPr id="5" name="Picture 4">
            <a:hlinkClick r:id="rId2" action="ppaction://hlinksldjump"/>
            <a:extLst>
              <a:ext uri="{FF2B5EF4-FFF2-40B4-BE49-F238E27FC236}">
                <a16:creationId xmlns:a16="http://schemas.microsoft.com/office/drawing/2014/main" id="{1866B029-C37B-41EF-942B-C04DCDEE788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0054BB64-FB80-4E03-BDF5-7F2591C8C16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6.5</a:t>
            </a:r>
          </a:p>
        </p:txBody>
      </p:sp>
    </p:spTree>
    <p:extLst>
      <p:ext uri="{BB962C8B-B14F-4D97-AF65-F5344CB8AC3E}">
        <p14:creationId xmlns:p14="http://schemas.microsoft.com/office/powerpoint/2010/main" val="395746376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440828-FA3D-4BD4-8304-B179BC15A9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Positional Arguments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28432A6-0152-4D56-91E5-4CBD8DC5C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102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83F570-4C53-4EB9-A0F2-CF1CBCF1A7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Using </a:t>
            </a:r>
            <a:r>
              <a:rPr lang="en-US" dirty="0">
                <a:solidFill>
                  <a:schemeClr val="accent2"/>
                </a:solidFill>
              </a:rPr>
              <a:t>positional arguments </a:t>
            </a:r>
            <a:r>
              <a:rPr lang="en-US" dirty="0"/>
              <a:t>requires that the </a:t>
            </a:r>
            <a:r>
              <a:rPr lang="en-US" dirty="0">
                <a:solidFill>
                  <a:schemeClr val="accent2"/>
                </a:solidFill>
              </a:rPr>
              <a:t>arguments</a:t>
            </a:r>
            <a:r>
              <a:rPr lang="en-US" dirty="0"/>
              <a:t> be passed in </a:t>
            </a:r>
            <a:r>
              <a:rPr lang="en-US" dirty="0">
                <a:solidFill>
                  <a:schemeClr val="accent2"/>
                </a:solidFill>
              </a:rPr>
              <a:t>the same order </a:t>
            </a:r>
            <a:r>
              <a:rPr lang="en-US" dirty="0"/>
              <a:t>as their </a:t>
            </a:r>
            <a:r>
              <a:rPr lang="en-US" dirty="0">
                <a:solidFill>
                  <a:schemeClr val="accent2"/>
                </a:solidFill>
              </a:rPr>
              <a:t>respective parameters </a:t>
            </a:r>
            <a:r>
              <a:rPr lang="en-US" dirty="0"/>
              <a:t>in the </a:t>
            </a:r>
            <a:r>
              <a:rPr lang="en-US" dirty="0">
                <a:solidFill>
                  <a:schemeClr val="accent2"/>
                </a:solidFill>
              </a:rPr>
              <a:t>function header</a:t>
            </a:r>
            <a:r>
              <a:rPr lang="en-US" dirty="0"/>
              <a:t>. </a:t>
            </a:r>
          </a:p>
          <a:p>
            <a:r>
              <a:rPr lang="en-US" dirty="0"/>
              <a:t>Example, the following function prints a </a:t>
            </a:r>
            <a:r>
              <a:rPr lang="en-US" dirty="0">
                <a:solidFill>
                  <a:srgbClr val="0070C0"/>
                </a:solidFill>
              </a:rPr>
              <a:t>message</a:t>
            </a:r>
            <a:r>
              <a:rPr lang="en-US" dirty="0"/>
              <a:t> </a:t>
            </a:r>
            <a:r>
              <a:rPr lang="en-US" dirty="0">
                <a:solidFill>
                  <a:srgbClr val="0070C0"/>
                </a:solidFill>
              </a:rPr>
              <a:t>n</a:t>
            </a:r>
            <a:r>
              <a:rPr lang="en-US" dirty="0"/>
              <a:t> times: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You can use </a:t>
            </a:r>
            <a:r>
              <a:rPr lang="en-US" dirty="0" err="1">
                <a:highlight>
                  <a:srgbClr val="E7FFE7"/>
                </a:highlight>
              </a:rPr>
              <a:t>nPrintln</a:t>
            </a:r>
            <a:r>
              <a:rPr lang="en-US" dirty="0">
                <a:highlight>
                  <a:srgbClr val="E7FFE7"/>
                </a:highlight>
              </a:rPr>
              <a:t>('Ahmad', 3)</a:t>
            </a:r>
            <a:r>
              <a:rPr lang="en-US" dirty="0"/>
              <a:t> to print </a:t>
            </a:r>
            <a:r>
              <a:rPr lang="en-US" dirty="0">
                <a:highlight>
                  <a:srgbClr val="D9ECFF"/>
                </a:highlight>
              </a:rPr>
              <a:t>Ahmad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three times</a:t>
            </a:r>
            <a:r>
              <a:rPr lang="en-US" dirty="0"/>
              <a:t>. </a:t>
            </a:r>
          </a:p>
          <a:p>
            <a:r>
              <a:rPr lang="en-US" dirty="0"/>
              <a:t>The </a:t>
            </a:r>
            <a:r>
              <a:rPr lang="en-US" dirty="0" err="1">
                <a:highlight>
                  <a:srgbClr val="E7FFE7"/>
                </a:highlight>
              </a:rPr>
              <a:t>nPrintln</a:t>
            </a:r>
            <a:r>
              <a:rPr lang="en-US" dirty="0">
                <a:highlight>
                  <a:srgbClr val="E7FFE7"/>
                </a:highlight>
              </a:rPr>
              <a:t>('Ahmad', 3)</a:t>
            </a:r>
            <a:r>
              <a:rPr lang="en-US" dirty="0"/>
              <a:t> statement:</a:t>
            </a:r>
          </a:p>
          <a:p>
            <a:pPr lvl="1"/>
            <a:r>
              <a:rPr lang="en-US" dirty="0"/>
              <a:t>Passes </a:t>
            </a:r>
            <a:r>
              <a:rPr lang="en-US" dirty="0">
                <a:highlight>
                  <a:srgbClr val="D9ECFF"/>
                </a:highlight>
              </a:rPr>
              <a:t>Ahmad</a:t>
            </a:r>
            <a:r>
              <a:rPr lang="en-US" dirty="0"/>
              <a:t> to </a:t>
            </a:r>
            <a:r>
              <a:rPr lang="en-US" dirty="0">
                <a:solidFill>
                  <a:srgbClr val="0070C0"/>
                </a:solidFill>
              </a:rPr>
              <a:t>message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Passes </a:t>
            </a:r>
            <a:r>
              <a:rPr lang="en-US" b="1" dirty="0"/>
              <a:t>3</a:t>
            </a:r>
            <a:r>
              <a:rPr lang="en-US" dirty="0"/>
              <a:t> to </a:t>
            </a:r>
            <a:r>
              <a:rPr lang="en-US" dirty="0">
                <a:solidFill>
                  <a:srgbClr val="0070C0"/>
                </a:solidFill>
              </a:rPr>
              <a:t>n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Prints </a:t>
            </a:r>
            <a:r>
              <a:rPr lang="en-US" dirty="0">
                <a:highlight>
                  <a:srgbClr val="D9ECFF"/>
                </a:highlight>
              </a:rPr>
              <a:t>Ahmad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three times</a:t>
            </a:r>
            <a:r>
              <a:rPr lang="en-US" dirty="0"/>
              <a:t>. 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346F317-ABC8-4144-B5B9-4162AD6F0F4B}"/>
              </a:ext>
            </a:extLst>
          </p:cNvPr>
          <p:cNvGrpSpPr/>
          <p:nvPr/>
        </p:nvGrpSpPr>
        <p:grpSpPr>
          <a:xfrm>
            <a:off x="149915" y="3189916"/>
            <a:ext cx="8851392" cy="964832"/>
            <a:chOff x="280460" y="3637240"/>
            <a:chExt cx="8851392" cy="240779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E800965-7574-4BFA-87D3-94548CC69B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593" y="3637240"/>
              <a:ext cx="8376259" cy="240778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nPrintln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(message, n):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(n):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(message)</a:t>
              </a:r>
              <a:endParaRPr lang="en-US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4F94973-8871-48E7-AE4D-43CCD9901D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460" y="3637242"/>
              <a:ext cx="475133" cy="240778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</p:txBody>
        </p:sp>
      </p:grpSp>
      <p:sp>
        <p:nvSpPr>
          <p:cNvPr id="11" name="Slide Number Placeholder 2">
            <a:hlinkClick r:id="rId3" action="ppaction://hlinksldjump"/>
            <a:extLst>
              <a:ext uri="{FF2B5EF4-FFF2-40B4-BE49-F238E27FC236}">
                <a16:creationId xmlns:a16="http://schemas.microsoft.com/office/drawing/2014/main" id="{67B95B5F-A24E-4193-9822-B572265550D3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6.5</a:t>
            </a:r>
          </a:p>
        </p:txBody>
      </p:sp>
      <p:pic>
        <p:nvPicPr>
          <p:cNvPr id="12" name="Picture 11">
            <a:hlinkClick r:id="rId4" action="ppaction://hlinksldjump"/>
            <a:extLst>
              <a:ext uri="{FF2B5EF4-FFF2-40B4-BE49-F238E27FC236}">
                <a16:creationId xmlns:a16="http://schemas.microsoft.com/office/drawing/2014/main" id="{43B47037-6A83-4283-9DDE-D70B0A493926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498517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440828-FA3D-4BD4-8304-B179BC15A9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Positional Arguments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28432A6-0152-4D56-91E5-4CBD8DC5C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103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83F570-4C53-4EB9-A0F2-CF1CBCF1A7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Example, the following function prints a </a:t>
            </a:r>
            <a:r>
              <a:rPr lang="en-US" dirty="0">
                <a:solidFill>
                  <a:srgbClr val="0070C0"/>
                </a:solidFill>
              </a:rPr>
              <a:t>message</a:t>
            </a:r>
            <a:r>
              <a:rPr lang="en-US" dirty="0"/>
              <a:t> </a:t>
            </a:r>
            <a:r>
              <a:rPr lang="en-US" dirty="0">
                <a:solidFill>
                  <a:srgbClr val="0070C0"/>
                </a:solidFill>
              </a:rPr>
              <a:t>n</a:t>
            </a:r>
            <a:r>
              <a:rPr lang="en-US" dirty="0"/>
              <a:t> times:</a:t>
            </a:r>
          </a:p>
          <a:p>
            <a:endParaRPr lang="en-US" dirty="0"/>
          </a:p>
          <a:p>
            <a:endParaRPr lang="en-US" sz="2400" dirty="0"/>
          </a:p>
          <a:p>
            <a:r>
              <a:rPr lang="en-US" dirty="0"/>
              <a:t>However, the statement </a:t>
            </a:r>
            <a:r>
              <a:rPr lang="en-US" dirty="0" err="1">
                <a:highlight>
                  <a:srgbClr val="FFE5E5"/>
                </a:highlight>
              </a:rPr>
              <a:t>nPrintln</a:t>
            </a:r>
            <a:r>
              <a:rPr lang="en-US" dirty="0">
                <a:highlight>
                  <a:srgbClr val="FFE5E5"/>
                </a:highlight>
              </a:rPr>
              <a:t>(3, 'Ahmad')</a:t>
            </a:r>
            <a:r>
              <a:rPr lang="en-US" dirty="0"/>
              <a:t> has a </a:t>
            </a:r>
            <a:r>
              <a:rPr lang="en-US" dirty="0">
                <a:solidFill>
                  <a:schemeClr val="accent2"/>
                </a:solidFill>
              </a:rPr>
              <a:t>different meaning</a:t>
            </a:r>
            <a:r>
              <a:rPr lang="en-US" dirty="0"/>
              <a:t>. </a:t>
            </a:r>
          </a:p>
          <a:p>
            <a:pPr lvl="1"/>
            <a:r>
              <a:rPr lang="en-US" dirty="0"/>
              <a:t>It passes </a:t>
            </a:r>
            <a:r>
              <a:rPr lang="en-US" b="1" dirty="0"/>
              <a:t>3</a:t>
            </a:r>
            <a:r>
              <a:rPr lang="en-US" dirty="0"/>
              <a:t> to </a:t>
            </a:r>
            <a:r>
              <a:rPr lang="en-US" dirty="0">
                <a:solidFill>
                  <a:srgbClr val="0070C0"/>
                </a:solidFill>
              </a:rPr>
              <a:t>message</a:t>
            </a:r>
            <a:r>
              <a:rPr lang="en-US" dirty="0"/>
              <a:t> and </a:t>
            </a:r>
            <a:r>
              <a:rPr lang="en-US" dirty="0">
                <a:highlight>
                  <a:srgbClr val="D9ECFF"/>
                </a:highlight>
              </a:rPr>
              <a:t>Ahmad</a:t>
            </a:r>
            <a:r>
              <a:rPr lang="en-US" dirty="0"/>
              <a:t> to </a:t>
            </a:r>
            <a:r>
              <a:rPr lang="en-US" dirty="0">
                <a:solidFill>
                  <a:srgbClr val="0070C0"/>
                </a:solidFill>
              </a:rPr>
              <a:t>n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So, this will cause </a:t>
            </a:r>
            <a:r>
              <a:rPr lang="en-US" dirty="0">
                <a:solidFill>
                  <a:srgbClr val="C00000"/>
                </a:solidFill>
              </a:rPr>
              <a:t>an error</a:t>
            </a:r>
            <a:r>
              <a:rPr lang="en-US" dirty="0"/>
              <a:t>.</a:t>
            </a:r>
          </a:p>
          <a:p>
            <a:r>
              <a:rPr lang="en-US" dirty="0"/>
              <a:t>When we call a function like this, it is said to use </a:t>
            </a:r>
            <a:r>
              <a:rPr lang="en-US" dirty="0">
                <a:solidFill>
                  <a:schemeClr val="accent2"/>
                </a:solidFill>
              </a:rPr>
              <a:t>positional arguments</a:t>
            </a:r>
            <a:r>
              <a:rPr lang="en-US" dirty="0"/>
              <a:t>. </a:t>
            </a:r>
          </a:p>
          <a:p>
            <a:pPr lvl="1"/>
            <a:r>
              <a:rPr lang="en-US" dirty="0"/>
              <a:t>The </a:t>
            </a:r>
            <a:r>
              <a:rPr lang="en-US" dirty="0">
                <a:solidFill>
                  <a:schemeClr val="accent2"/>
                </a:solidFill>
              </a:rPr>
              <a:t>arguments must match the parameters </a:t>
            </a:r>
            <a:r>
              <a:rPr lang="en-US" dirty="0"/>
              <a:t>in </a:t>
            </a:r>
            <a:r>
              <a:rPr lang="en-US" dirty="0">
                <a:solidFill>
                  <a:schemeClr val="accent2"/>
                </a:solidFill>
              </a:rPr>
              <a:t>order</a:t>
            </a:r>
            <a:r>
              <a:rPr lang="en-US" dirty="0"/>
              <a:t>, </a:t>
            </a:r>
            <a:r>
              <a:rPr lang="en-US" dirty="0">
                <a:solidFill>
                  <a:schemeClr val="accent2"/>
                </a:solidFill>
              </a:rPr>
              <a:t>number</a:t>
            </a:r>
            <a:r>
              <a:rPr lang="en-US" dirty="0"/>
              <a:t>, and </a:t>
            </a:r>
            <a:r>
              <a:rPr lang="en-US" dirty="0">
                <a:solidFill>
                  <a:schemeClr val="accent2"/>
                </a:solidFill>
              </a:rPr>
              <a:t>compatible type</a:t>
            </a:r>
            <a:r>
              <a:rPr lang="en-US" dirty="0"/>
              <a:t>, as </a:t>
            </a:r>
            <a:r>
              <a:rPr lang="en-US" dirty="0">
                <a:solidFill>
                  <a:schemeClr val="accent2"/>
                </a:solidFill>
              </a:rPr>
              <a:t>defined in the function header</a:t>
            </a:r>
            <a:r>
              <a:rPr lang="en-US" dirty="0"/>
              <a:t>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346F317-ABC8-4144-B5B9-4162AD6F0F4B}"/>
              </a:ext>
            </a:extLst>
          </p:cNvPr>
          <p:cNvGrpSpPr/>
          <p:nvPr/>
        </p:nvGrpSpPr>
        <p:grpSpPr>
          <a:xfrm>
            <a:off x="146304" y="1979990"/>
            <a:ext cx="8851392" cy="860710"/>
            <a:chOff x="280460" y="3637240"/>
            <a:chExt cx="8851392" cy="240779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E800965-7574-4BFA-87D3-94548CC69B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593" y="3637240"/>
              <a:ext cx="8376259" cy="240778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nPrintln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(message, n):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(n):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(message)</a:t>
              </a:r>
              <a:endParaRPr lang="en-US" altLang="en-US" sz="1600" dirty="0">
                <a:latin typeface="Arial" panose="020B0604020202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4F94973-8871-48E7-AE4D-43CCD9901D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460" y="3637242"/>
              <a:ext cx="475133" cy="240778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</p:txBody>
        </p:sp>
      </p:grpSp>
      <p:sp>
        <p:nvSpPr>
          <p:cNvPr id="11" name="Slide Number Placeholder 2">
            <a:hlinkClick r:id="rId3" action="ppaction://hlinksldjump"/>
            <a:extLst>
              <a:ext uri="{FF2B5EF4-FFF2-40B4-BE49-F238E27FC236}">
                <a16:creationId xmlns:a16="http://schemas.microsoft.com/office/drawing/2014/main" id="{C7C7C6C1-6814-48B5-A8BB-2DD50839CA7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6.5</a:t>
            </a:r>
          </a:p>
        </p:txBody>
      </p:sp>
      <p:pic>
        <p:nvPicPr>
          <p:cNvPr id="12" name="Picture 11">
            <a:hlinkClick r:id="rId4" action="ppaction://hlinksldjump"/>
            <a:extLst>
              <a:ext uri="{FF2B5EF4-FFF2-40B4-BE49-F238E27FC236}">
                <a16:creationId xmlns:a16="http://schemas.microsoft.com/office/drawing/2014/main" id="{80FC8375-DE0E-47D9-BA93-49C37B13C86C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089101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440828-FA3D-4BD4-8304-B179BC15A9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Keyword Arguments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28432A6-0152-4D56-91E5-4CBD8DC5C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104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83F570-4C53-4EB9-A0F2-CF1CBCF1A7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Example, the following function prints a </a:t>
            </a:r>
            <a:r>
              <a:rPr lang="en-US" dirty="0">
                <a:solidFill>
                  <a:srgbClr val="0070C0"/>
                </a:solidFill>
              </a:rPr>
              <a:t>message</a:t>
            </a:r>
            <a:r>
              <a:rPr lang="en-US" dirty="0"/>
              <a:t> </a:t>
            </a:r>
            <a:r>
              <a:rPr lang="en-US" dirty="0">
                <a:solidFill>
                  <a:srgbClr val="0070C0"/>
                </a:solidFill>
              </a:rPr>
              <a:t>n</a:t>
            </a:r>
            <a:r>
              <a:rPr lang="en-US" dirty="0"/>
              <a:t> times:</a:t>
            </a:r>
          </a:p>
          <a:p>
            <a:endParaRPr lang="en-US" dirty="0"/>
          </a:p>
          <a:p>
            <a:endParaRPr lang="en-US" sz="2400" dirty="0"/>
          </a:p>
          <a:p>
            <a:r>
              <a:rPr lang="en-US" dirty="0"/>
              <a:t>You can also call a function using </a:t>
            </a:r>
            <a:r>
              <a:rPr lang="en-US" dirty="0">
                <a:solidFill>
                  <a:schemeClr val="accent2"/>
                </a:solidFill>
              </a:rPr>
              <a:t>keyword arguments</a:t>
            </a:r>
            <a:r>
              <a:rPr lang="en-US" dirty="0"/>
              <a:t>, </a:t>
            </a:r>
            <a:r>
              <a:rPr lang="en-US" dirty="0">
                <a:solidFill>
                  <a:schemeClr val="accent2"/>
                </a:solidFill>
              </a:rPr>
              <a:t>passing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each argument in the form </a:t>
            </a:r>
            <a:r>
              <a:rPr lang="en-US" dirty="0">
                <a:solidFill>
                  <a:srgbClr val="0070C0"/>
                </a:solidFill>
                <a:highlight>
                  <a:srgbClr val="FFFFCC"/>
                </a:highlight>
              </a:rPr>
              <a:t>name</a:t>
            </a:r>
            <a:r>
              <a:rPr lang="en-US" dirty="0">
                <a:highlight>
                  <a:srgbClr val="FFFFCC"/>
                </a:highlight>
              </a:rPr>
              <a:t> </a:t>
            </a:r>
            <a:r>
              <a:rPr lang="en-US" b="1" dirty="0">
                <a:highlight>
                  <a:srgbClr val="FFFFCC"/>
                </a:highlight>
              </a:rPr>
              <a:t>=</a:t>
            </a:r>
            <a:r>
              <a:rPr lang="en-US" dirty="0">
                <a:highlight>
                  <a:srgbClr val="FFFFCC"/>
                </a:highlight>
              </a:rPr>
              <a:t> </a:t>
            </a:r>
            <a:r>
              <a:rPr lang="en-US" dirty="0">
                <a:solidFill>
                  <a:srgbClr val="0000FF"/>
                </a:solidFill>
                <a:highlight>
                  <a:srgbClr val="FFFFCC"/>
                </a:highlight>
              </a:rPr>
              <a:t>value</a:t>
            </a:r>
            <a:r>
              <a:rPr lang="en-US" dirty="0"/>
              <a:t>. </a:t>
            </a:r>
          </a:p>
          <a:p>
            <a:r>
              <a:rPr lang="en-US" dirty="0"/>
              <a:t>For example, </a:t>
            </a:r>
            <a:r>
              <a:rPr lang="en-US" dirty="0" err="1">
                <a:highlight>
                  <a:srgbClr val="E7FFE7"/>
                </a:highlight>
              </a:rPr>
              <a:t>nPrintln</a:t>
            </a:r>
            <a:r>
              <a:rPr lang="en-US" dirty="0">
                <a:highlight>
                  <a:srgbClr val="E7FFE7"/>
                </a:highlight>
              </a:rPr>
              <a:t>(n = 5, message = "good")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Passes </a:t>
            </a:r>
            <a:r>
              <a:rPr lang="en-US" b="1" dirty="0"/>
              <a:t>5</a:t>
            </a:r>
            <a:r>
              <a:rPr lang="en-US" dirty="0"/>
              <a:t> to </a:t>
            </a:r>
            <a:r>
              <a:rPr lang="en-US" dirty="0">
                <a:solidFill>
                  <a:srgbClr val="0070C0"/>
                </a:solidFill>
              </a:rPr>
              <a:t>n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Passes </a:t>
            </a:r>
            <a:r>
              <a:rPr lang="en-US" dirty="0">
                <a:highlight>
                  <a:srgbClr val="D9ECFF"/>
                </a:highlight>
              </a:rPr>
              <a:t>"good"</a:t>
            </a:r>
            <a:r>
              <a:rPr lang="en-US" dirty="0"/>
              <a:t> to </a:t>
            </a:r>
            <a:r>
              <a:rPr lang="en-US" dirty="0">
                <a:solidFill>
                  <a:srgbClr val="0070C0"/>
                </a:solidFill>
              </a:rPr>
              <a:t>message</a:t>
            </a:r>
            <a:r>
              <a:rPr lang="en-US" dirty="0"/>
              <a:t>.</a:t>
            </a:r>
          </a:p>
          <a:p>
            <a:r>
              <a:rPr lang="en-US" dirty="0"/>
              <a:t>The </a:t>
            </a:r>
            <a:r>
              <a:rPr lang="en-US" dirty="0">
                <a:solidFill>
                  <a:schemeClr val="accent2"/>
                </a:solidFill>
              </a:rPr>
              <a:t>arguments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can appear in any order </a:t>
            </a:r>
            <a:r>
              <a:rPr lang="en-US" dirty="0"/>
              <a:t>using </a:t>
            </a:r>
            <a:r>
              <a:rPr lang="en-US" dirty="0">
                <a:solidFill>
                  <a:schemeClr val="accent2"/>
                </a:solidFill>
              </a:rPr>
              <a:t>keyword arguments</a:t>
            </a:r>
            <a:r>
              <a:rPr lang="en-US" dirty="0"/>
              <a:t>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346F317-ABC8-4144-B5B9-4162AD6F0F4B}"/>
              </a:ext>
            </a:extLst>
          </p:cNvPr>
          <p:cNvGrpSpPr/>
          <p:nvPr/>
        </p:nvGrpSpPr>
        <p:grpSpPr>
          <a:xfrm>
            <a:off x="146304" y="1979990"/>
            <a:ext cx="8851392" cy="860710"/>
            <a:chOff x="280460" y="3637240"/>
            <a:chExt cx="8851392" cy="240779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E800965-7574-4BFA-87D3-94548CC69B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5593" y="3637240"/>
              <a:ext cx="8376259" cy="240778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nPrintln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(message, n):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(n):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(message)</a:t>
              </a:r>
              <a:endParaRPr lang="en-US" altLang="en-US" sz="1600" dirty="0">
                <a:latin typeface="Arial" panose="020B0604020202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4F94973-8871-48E7-AE4D-43CCD9901D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460" y="3637242"/>
              <a:ext cx="475133" cy="240778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</p:txBody>
        </p:sp>
      </p:grpSp>
      <p:sp>
        <p:nvSpPr>
          <p:cNvPr id="8" name="Slide Number Placeholder 2">
            <a:hlinkClick r:id="rId3" action="ppaction://hlinksldjump"/>
            <a:extLst>
              <a:ext uri="{FF2B5EF4-FFF2-40B4-BE49-F238E27FC236}">
                <a16:creationId xmlns:a16="http://schemas.microsoft.com/office/drawing/2014/main" id="{519BD9BC-8E78-496A-8DA8-B8169D095DF4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6.5</a:t>
            </a:r>
          </a:p>
        </p:txBody>
      </p:sp>
      <p:pic>
        <p:nvPicPr>
          <p:cNvPr id="9" name="Picture 8">
            <a:hlinkClick r:id="rId4" action="ppaction://hlinksldjump"/>
            <a:extLst>
              <a:ext uri="{FF2B5EF4-FFF2-40B4-BE49-F238E27FC236}">
                <a16:creationId xmlns:a16="http://schemas.microsoft.com/office/drawing/2014/main" id="{44FA2826-C85D-4146-A503-2D3903CBBC1F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840262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7C7246-7B0B-4606-9997-1592708248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Mixing Keyword and Positional Arguments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4B58917-7508-4773-8F93-51CD14526B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105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22E9A3-C8C8-4B04-9C9A-21AB4F7914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1441107"/>
            <a:ext cx="8851392" cy="5101933"/>
          </a:xfrm>
        </p:spPr>
        <p:txBody>
          <a:bodyPr>
            <a:normAutofit/>
          </a:bodyPr>
          <a:lstStyle/>
          <a:p>
            <a:r>
              <a:rPr lang="en-US" dirty="0"/>
              <a:t>It is </a:t>
            </a:r>
            <a:r>
              <a:rPr lang="en-US" dirty="0">
                <a:solidFill>
                  <a:schemeClr val="accent2"/>
                </a:solidFill>
              </a:rPr>
              <a:t>possible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to mix </a:t>
            </a:r>
            <a:r>
              <a:rPr lang="en-US" dirty="0"/>
              <a:t>positional arguments with keyword arguments, </a:t>
            </a:r>
            <a:r>
              <a:rPr lang="en-US" b="1" dirty="0">
                <a:solidFill>
                  <a:schemeClr val="accent2"/>
                </a:solidFill>
              </a:rPr>
              <a:t>but</a:t>
            </a:r>
            <a:r>
              <a:rPr lang="en-US" dirty="0"/>
              <a:t> the </a:t>
            </a:r>
            <a:r>
              <a:rPr lang="en-US" dirty="0">
                <a:solidFill>
                  <a:schemeClr val="accent2"/>
                </a:solidFill>
              </a:rPr>
              <a:t>positional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arguments</a:t>
            </a:r>
            <a:r>
              <a:rPr lang="en-US" dirty="0"/>
              <a:t> </a:t>
            </a:r>
            <a:r>
              <a:rPr lang="en-US" b="1" dirty="0">
                <a:solidFill>
                  <a:schemeClr val="accent2"/>
                </a:solidFill>
              </a:rPr>
              <a:t>cannot appear after </a:t>
            </a:r>
            <a:r>
              <a:rPr lang="en-US" dirty="0"/>
              <a:t>any </a:t>
            </a:r>
            <a:r>
              <a:rPr lang="en-US" dirty="0">
                <a:solidFill>
                  <a:schemeClr val="accent2"/>
                </a:solidFill>
              </a:rPr>
              <a:t>keyword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arguments</a:t>
            </a:r>
            <a:r>
              <a:rPr lang="en-US" dirty="0"/>
              <a:t>. </a:t>
            </a:r>
          </a:p>
          <a:p>
            <a:r>
              <a:rPr lang="en-US" dirty="0"/>
              <a:t>Suppose a function header is:</a:t>
            </a:r>
          </a:p>
          <a:p>
            <a:pPr algn="l"/>
            <a:endParaRPr lang="en-US" sz="1800" dirty="0"/>
          </a:p>
          <a:p>
            <a:pPr algn="l"/>
            <a:r>
              <a:rPr lang="en-US" dirty="0"/>
              <a:t>You </a:t>
            </a:r>
            <a:r>
              <a:rPr lang="en-US" dirty="0">
                <a:solidFill>
                  <a:schemeClr val="accent2"/>
                </a:solidFill>
              </a:rPr>
              <a:t>can invoke it by using</a:t>
            </a:r>
            <a:r>
              <a:rPr lang="en-US" dirty="0"/>
              <a:t>:</a:t>
            </a:r>
          </a:p>
          <a:p>
            <a:pPr algn="l"/>
            <a:endParaRPr lang="en-US" sz="2000" dirty="0"/>
          </a:p>
          <a:p>
            <a:pPr algn="l"/>
            <a:r>
              <a:rPr lang="en-US" dirty="0"/>
              <a:t>However, it would be </a:t>
            </a:r>
            <a:r>
              <a:rPr lang="en-US" dirty="0">
                <a:solidFill>
                  <a:srgbClr val="C00000"/>
                </a:solidFill>
              </a:rPr>
              <a:t>wrong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to invoke it by using</a:t>
            </a:r>
            <a:r>
              <a:rPr lang="en-US" dirty="0"/>
              <a:t>:</a:t>
            </a:r>
          </a:p>
          <a:p>
            <a:pPr algn="l"/>
            <a:endParaRPr lang="en-US" sz="2800" dirty="0"/>
          </a:p>
          <a:p>
            <a:pPr lvl="1" indent="-365760" algn="l">
              <a:buFont typeface="Wingdings" panose="05000000000000000000" pitchFamily="2" charset="2"/>
              <a:buChar char="Ø"/>
            </a:pPr>
            <a:r>
              <a:rPr lang="en-US" dirty="0"/>
              <a:t>Because the </a:t>
            </a:r>
            <a:r>
              <a:rPr lang="en-US" dirty="0">
                <a:solidFill>
                  <a:schemeClr val="accent2"/>
                </a:solidFill>
              </a:rPr>
              <a:t>positional argument </a:t>
            </a:r>
            <a:r>
              <a:rPr lang="en-US" b="1" dirty="0">
                <a:highlight>
                  <a:srgbClr val="FFE5E5"/>
                </a:highlight>
              </a:rPr>
              <a:t>10</a:t>
            </a:r>
            <a:r>
              <a:rPr lang="en-US" b="1" dirty="0"/>
              <a:t> </a:t>
            </a:r>
            <a:r>
              <a:rPr lang="en-US" b="1" dirty="0">
                <a:solidFill>
                  <a:schemeClr val="accent2"/>
                </a:solidFill>
              </a:rPr>
              <a:t>appears after </a:t>
            </a:r>
            <a:r>
              <a:rPr lang="en-US" dirty="0">
                <a:solidFill>
                  <a:schemeClr val="accent2"/>
                </a:solidFill>
              </a:rPr>
              <a:t>the keyword argument</a:t>
            </a:r>
            <a:r>
              <a:rPr lang="en-US" dirty="0"/>
              <a:t> </a:t>
            </a:r>
            <a:r>
              <a:rPr lang="en-US" b="1" dirty="0">
                <a:highlight>
                  <a:srgbClr val="FFFFCC"/>
                </a:highlight>
              </a:rPr>
              <a:t>p2 = 4</a:t>
            </a:r>
            <a:r>
              <a:rPr lang="en-US" dirty="0"/>
              <a:t>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AD75011-5986-4AED-8573-E250515347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3871" y="3139278"/>
            <a:ext cx="8376259" cy="4778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f(p1, p2, p3):</a:t>
            </a:r>
            <a:endParaRPr lang="en-US" altLang="en-US" sz="2000" dirty="0">
              <a:latin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E6CFF08-4682-4130-8392-80B5B1D4A1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3871" y="4112606"/>
            <a:ext cx="8376259" cy="4778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f(30, </a:t>
            </a: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p2</a:t>
            </a: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= 4, </a:t>
            </a: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p3</a:t>
            </a: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= 10)</a:t>
            </a:r>
            <a:endParaRPr lang="en-US" altLang="en-US" sz="2000" dirty="0">
              <a:latin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F49898D-2116-4766-89DB-9784CE7D61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3871" y="5083648"/>
            <a:ext cx="8376259" cy="4778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f(30, </a:t>
            </a:r>
            <a:r>
              <a:rPr lang="en-US" altLang="en-US" sz="2000" dirty="0">
                <a:solidFill>
                  <a:schemeClr val="accent6">
                    <a:lumMod val="50000"/>
                  </a:schemeClr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p2</a:t>
            </a:r>
            <a:r>
              <a:rPr lang="en-US" altLang="en-US" sz="2000" dirty="0"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 = 4</a:t>
            </a: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2000" dirty="0">
                <a:highlight>
                  <a:srgbClr val="FFE5E5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r>
              <a: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2000" dirty="0">
              <a:latin typeface="Arial" panose="020B0604020202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E2C1014-07F9-428A-A766-4C2AA2080C94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7957" y="5153313"/>
            <a:ext cx="338514" cy="338514"/>
          </a:xfrm>
          <a:prstGeom prst="rect">
            <a:avLst/>
          </a:prstGeom>
        </p:spPr>
      </p:pic>
      <p:sp>
        <p:nvSpPr>
          <p:cNvPr id="12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DDDEF9AF-6459-43FB-932B-9E9A56765009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6.5</a:t>
            </a:r>
          </a:p>
        </p:txBody>
      </p:sp>
      <p:pic>
        <p:nvPicPr>
          <p:cNvPr id="13" name="Picture 12">
            <a:hlinkClick r:id="rId5" action="ppaction://hlinksldjump"/>
            <a:extLst>
              <a:ext uri="{FF2B5EF4-FFF2-40B4-BE49-F238E27FC236}">
                <a16:creationId xmlns:a16="http://schemas.microsoft.com/office/drawing/2014/main" id="{C01E16A1-EB69-4A49-8A5C-03A4DE18F3B7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1983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A01A3C-CFFA-403A-B4EB-A2B4330CC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Point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#11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3D62321-3106-4F63-BE5B-C32252D0D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106</a:t>
            </a:fld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0A8BF56-50DB-4761-8704-C6D232D3CB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indent="0">
              <a:buNone/>
            </a:pPr>
            <a:r>
              <a:rPr lang="en-US" dirty="0"/>
              <a:t>Suppose a function header is as follows:</a:t>
            </a:r>
          </a:p>
          <a:p>
            <a:pPr marL="91440" indent="0">
              <a:buNone/>
            </a:pPr>
            <a:endParaRPr lang="en-US" dirty="0"/>
          </a:p>
          <a:p>
            <a:pPr marL="91440" indent="0">
              <a:buNone/>
            </a:pPr>
            <a:r>
              <a:rPr lang="en-US" dirty="0"/>
              <a:t>Which of the following calls are correct?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2514134-BF73-4C5C-89BA-A2554A2947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3870" y="1923037"/>
            <a:ext cx="8376259" cy="4778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f(p1, p2, p3, p4):</a:t>
            </a:r>
            <a:endParaRPr lang="en-US" altLang="en-US" sz="2000" dirty="0">
              <a:latin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0C1F2EE-2AD0-4E0B-A499-65347C634A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831" y="2995546"/>
            <a:ext cx="6039789" cy="4778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f(1,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p2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= 3,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p3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= 4,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p4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= 4)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20FFF29-D647-4B5F-87FD-1B35B42247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831" y="3534018"/>
            <a:ext cx="6039789" cy="4778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f(1,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p2</a:t>
            </a:r>
            <a:r>
              <a:rPr lang="en-US" sz="2000" dirty="0"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 = 3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2000" dirty="0">
                <a:highlight>
                  <a:srgbClr val="FFE5E5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p4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= 4)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ECA1ECD-25E5-44AD-9B04-3956822902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830" y="4072490"/>
            <a:ext cx="6039789" cy="4778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f(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p1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= 1,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p2</a:t>
            </a:r>
            <a:r>
              <a:rPr lang="en-US" sz="2000" dirty="0"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 = 3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2000" dirty="0">
                <a:highlight>
                  <a:srgbClr val="FFE5E5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p4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= 4)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E6866A4-8E22-4C0D-8E64-CE27D0D63C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830" y="4610962"/>
            <a:ext cx="6039789" cy="4778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f(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p1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= 1,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p2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= 3,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p3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= 4,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p4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= 4)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3587860-E0A6-48C5-B2E2-669FF23B07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8087" y="5149433"/>
            <a:ext cx="6039789" cy="4778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f(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p4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= 1,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p2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= 3,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p3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= 4,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p1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= 4)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5BAC44B-6D12-4CBE-AF73-F906F17DE043}"/>
              </a:ext>
            </a:extLst>
          </p:cNvPr>
          <p:cNvSpPr txBox="1"/>
          <p:nvPr/>
        </p:nvSpPr>
        <p:spPr>
          <a:xfrm>
            <a:off x="6598919" y="3049802"/>
            <a:ext cx="2459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Correct</a:t>
            </a:r>
            <a:r>
              <a:rPr lang="en-US" b="1" dirty="0">
                <a:solidFill>
                  <a:schemeClr val="accent2"/>
                </a:solidFill>
              </a:rPr>
              <a:t> </a:t>
            </a:r>
            <a:r>
              <a:rPr lang="en-US" dirty="0">
                <a:solidFill>
                  <a:schemeClr val="accent2"/>
                </a:solidFill>
              </a:rPr>
              <a:t>✔</a:t>
            </a:r>
            <a:r>
              <a:rPr lang="en-US" dirty="0"/>
              <a:t> 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879E8B2-C4E2-44B0-B623-44EE3C1A1C81}"/>
              </a:ext>
            </a:extLst>
          </p:cNvPr>
          <p:cNvSpPr txBox="1"/>
          <p:nvPr/>
        </p:nvSpPr>
        <p:spPr>
          <a:xfrm>
            <a:off x="6598919" y="4665218"/>
            <a:ext cx="2459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Correct</a:t>
            </a:r>
            <a:r>
              <a:rPr lang="en-US" b="1" dirty="0">
                <a:solidFill>
                  <a:schemeClr val="accent2"/>
                </a:solidFill>
              </a:rPr>
              <a:t> </a:t>
            </a:r>
            <a:r>
              <a:rPr lang="en-US" dirty="0">
                <a:solidFill>
                  <a:schemeClr val="accent2"/>
                </a:solidFill>
              </a:rPr>
              <a:t>✔</a:t>
            </a:r>
            <a:r>
              <a:rPr lang="en-US" dirty="0"/>
              <a:t> 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B0A3D7D-A1E3-4C78-A85B-62E901B20012}"/>
              </a:ext>
            </a:extLst>
          </p:cNvPr>
          <p:cNvSpPr txBox="1"/>
          <p:nvPr/>
        </p:nvSpPr>
        <p:spPr>
          <a:xfrm>
            <a:off x="6598918" y="5203689"/>
            <a:ext cx="2459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Correct</a:t>
            </a:r>
            <a:r>
              <a:rPr lang="en-US" b="1" dirty="0">
                <a:solidFill>
                  <a:schemeClr val="accent2"/>
                </a:solidFill>
              </a:rPr>
              <a:t> </a:t>
            </a:r>
            <a:r>
              <a:rPr lang="en-US" dirty="0">
                <a:solidFill>
                  <a:schemeClr val="accent2"/>
                </a:solidFill>
              </a:rPr>
              <a:t>✔</a:t>
            </a:r>
            <a:r>
              <a:rPr lang="en-US" dirty="0"/>
              <a:t> 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8A09AF9-540A-4131-A16A-7F5E9A347E06}"/>
              </a:ext>
            </a:extLst>
          </p:cNvPr>
          <p:cNvSpPr txBox="1"/>
          <p:nvPr/>
        </p:nvSpPr>
        <p:spPr>
          <a:xfrm>
            <a:off x="6598919" y="3588274"/>
            <a:ext cx="2459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Wrong</a:t>
            </a:r>
            <a:r>
              <a:rPr lang="en-US" b="1" dirty="0">
                <a:solidFill>
                  <a:schemeClr val="accent2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❌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9FE596F-4F79-46AB-A561-884D18BD4254}"/>
              </a:ext>
            </a:extLst>
          </p:cNvPr>
          <p:cNvSpPr txBox="1"/>
          <p:nvPr/>
        </p:nvSpPr>
        <p:spPr>
          <a:xfrm>
            <a:off x="6598918" y="4132312"/>
            <a:ext cx="2459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Wrong</a:t>
            </a:r>
            <a:r>
              <a:rPr lang="en-US" b="1" dirty="0">
                <a:solidFill>
                  <a:schemeClr val="accent2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❌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17" name="Slide Number Placeholder 2">
            <a:hlinkClick r:id="rId3" action="ppaction://hlinksldjump"/>
            <a:extLst>
              <a:ext uri="{FF2B5EF4-FFF2-40B4-BE49-F238E27FC236}">
                <a16:creationId xmlns:a16="http://schemas.microsoft.com/office/drawing/2014/main" id="{EC81A3D0-3003-4743-A8AF-A4B98BD93A47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6.5</a:t>
            </a:r>
          </a:p>
        </p:txBody>
      </p:sp>
      <p:pic>
        <p:nvPicPr>
          <p:cNvPr id="18" name="Picture 17">
            <a:hlinkClick r:id="rId4" action="ppaction://hlinksldjump"/>
            <a:extLst>
              <a:ext uri="{FF2B5EF4-FFF2-40B4-BE49-F238E27FC236}">
                <a16:creationId xmlns:a16="http://schemas.microsoft.com/office/drawing/2014/main" id="{5C62967D-B157-4193-8BA7-67739A364A78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690573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998C3F0-9EBB-4361-9CF1-48BDA12C8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6.6. </a:t>
            </a:r>
            <a:r>
              <a:rPr lang="en-US" dirty="0"/>
              <a:t>Passing Arguments by Reference Values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3B1565-1185-42D7-8F91-2637FB3703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 action="ppaction://hlinksldjump"/>
              </a:rPr>
              <a:t>Passing Arguments By Values</a:t>
            </a:r>
            <a:endParaRPr lang="en-US" dirty="0"/>
          </a:p>
          <a:p>
            <a:r>
              <a:rPr lang="en-US" dirty="0">
                <a:hlinkClick r:id="rId3" action="ppaction://hlinksldjump"/>
              </a:rPr>
              <a:t>Check Point #12 - #13</a:t>
            </a:r>
            <a:endParaRPr lang="en-US" dirty="0"/>
          </a:p>
        </p:txBody>
      </p:sp>
      <p:pic>
        <p:nvPicPr>
          <p:cNvPr id="4" name="Picture 3">
            <a:hlinkClick r:id="rId4" action="ppaction://hlinksldjump"/>
            <a:extLst>
              <a:ext uri="{FF2B5EF4-FFF2-40B4-BE49-F238E27FC236}">
                <a16:creationId xmlns:a16="http://schemas.microsoft.com/office/drawing/2014/main" id="{2F001359-6293-4D58-A4BD-7F1C20AF990C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8096" y="81280"/>
            <a:ext cx="609600" cy="609600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E90401-8225-4A94-838E-3FFE4C099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107</a:t>
            </a:fld>
            <a:endParaRPr lang="en-US"/>
          </a:p>
        </p:txBody>
      </p:sp>
      <p:pic>
        <p:nvPicPr>
          <p:cNvPr id="2" name="Picture 1" descr="A close up of a sign&#10;&#10;Description automatically generated">
            <a:hlinkClick r:id="rId6"/>
            <a:extLst>
              <a:ext uri="{FF2B5EF4-FFF2-40B4-BE49-F238E27FC236}">
                <a16:creationId xmlns:a16="http://schemas.microsoft.com/office/drawing/2014/main" id="{20A59899-5B3E-4356-9436-7EC7A25F08AF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04" y="115350"/>
            <a:ext cx="536381" cy="536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784650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2BF59-D393-4045-AC3F-1C1E7AF9A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Passing Arguments By Values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6E7E29-6DE3-4C41-92DF-704D5627C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108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23BC58-1A1D-4D87-8D36-7EB18E619D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For your information:</a:t>
            </a:r>
          </a:p>
          <a:p>
            <a:pPr lvl="1"/>
            <a:r>
              <a:rPr lang="en-US" sz="2000" dirty="0">
                <a:solidFill>
                  <a:schemeClr val="accent2"/>
                </a:solidFill>
              </a:rPr>
              <a:t>All data </a:t>
            </a:r>
            <a:r>
              <a:rPr lang="en-US" sz="2000" dirty="0"/>
              <a:t>are </a:t>
            </a:r>
            <a:r>
              <a:rPr lang="en-US" sz="2000" dirty="0">
                <a:solidFill>
                  <a:schemeClr val="accent2"/>
                </a:solidFill>
              </a:rPr>
              <a:t>objects</a:t>
            </a:r>
            <a:r>
              <a:rPr lang="en-US" sz="2000" dirty="0"/>
              <a:t> in Python, a variable for an object is actually a </a:t>
            </a:r>
            <a:r>
              <a:rPr lang="en-US" sz="2000" dirty="0">
                <a:solidFill>
                  <a:schemeClr val="accent2"/>
                </a:solidFill>
              </a:rPr>
              <a:t>reference</a:t>
            </a:r>
            <a:r>
              <a:rPr lang="en-US" sz="2000" dirty="0"/>
              <a:t> </a:t>
            </a:r>
            <a:r>
              <a:rPr lang="en-US" sz="2000" dirty="0">
                <a:solidFill>
                  <a:schemeClr val="accent2"/>
                </a:solidFill>
              </a:rPr>
              <a:t>to the object</a:t>
            </a:r>
            <a:r>
              <a:rPr lang="en-US" sz="2000" dirty="0"/>
              <a:t>.</a:t>
            </a:r>
          </a:p>
          <a:p>
            <a:pPr lvl="1"/>
            <a:r>
              <a:rPr lang="en-US" sz="2000" dirty="0"/>
              <a:t>When you invoke a function with an argument, the </a:t>
            </a:r>
            <a:r>
              <a:rPr lang="en-US" sz="2000" dirty="0">
                <a:solidFill>
                  <a:schemeClr val="accent2"/>
                </a:solidFill>
              </a:rPr>
              <a:t>reference value</a:t>
            </a:r>
            <a:r>
              <a:rPr lang="en-US" sz="2000" dirty="0"/>
              <a:t> of the argument </a:t>
            </a:r>
            <a:r>
              <a:rPr lang="en-US" sz="2000" dirty="0">
                <a:solidFill>
                  <a:schemeClr val="accent2"/>
                </a:solidFill>
              </a:rPr>
              <a:t>is passed/sent </a:t>
            </a:r>
            <a:r>
              <a:rPr lang="en-US" sz="2000" dirty="0"/>
              <a:t>to the </a:t>
            </a:r>
            <a:r>
              <a:rPr lang="en-US" sz="2000" dirty="0">
                <a:solidFill>
                  <a:schemeClr val="accent2"/>
                </a:solidFill>
              </a:rPr>
              <a:t>formal parameter </a:t>
            </a:r>
            <a:r>
              <a:rPr lang="en-US" sz="2000" dirty="0"/>
              <a:t>inside the function.</a:t>
            </a:r>
          </a:p>
          <a:p>
            <a:pPr lvl="1"/>
            <a:r>
              <a:rPr lang="en-US" sz="2000" dirty="0"/>
              <a:t>This is referred to as </a:t>
            </a:r>
            <a:r>
              <a:rPr lang="en-US" sz="2000" dirty="0">
                <a:solidFill>
                  <a:schemeClr val="accent2"/>
                </a:solidFill>
              </a:rPr>
              <a:t>pass-by-value</a:t>
            </a:r>
            <a:r>
              <a:rPr lang="en-US" sz="2000" dirty="0"/>
              <a:t>. 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/>
              <a:t>For simplicity, we say that if the </a:t>
            </a:r>
            <a:r>
              <a:rPr lang="en-US" dirty="0">
                <a:solidFill>
                  <a:schemeClr val="accent2"/>
                </a:solidFill>
              </a:rPr>
              <a:t>argument</a:t>
            </a:r>
            <a:r>
              <a:rPr lang="en-US" dirty="0"/>
              <a:t> is a </a:t>
            </a:r>
            <a:r>
              <a:rPr lang="en-US" dirty="0">
                <a:solidFill>
                  <a:schemeClr val="accent2"/>
                </a:solidFill>
              </a:rPr>
              <a:t>variable</a:t>
            </a:r>
            <a:r>
              <a:rPr lang="en-US" dirty="0"/>
              <a:t>, the </a:t>
            </a:r>
            <a:r>
              <a:rPr lang="en-US" b="1" dirty="0">
                <a:solidFill>
                  <a:schemeClr val="accent2"/>
                </a:solidFill>
              </a:rPr>
              <a:t>value</a:t>
            </a:r>
            <a:r>
              <a:rPr lang="en-US" dirty="0">
                <a:solidFill>
                  <a:schemeClr val="accent2"/>
                </a:solidFill>
              </a:rPr>
              <a:t> of the variable is passed to a parameter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when invoking a function</a:t>
            </a:r>
            <a:r>
              <a:rPr lang="en-US" dirty="0"/>
              <a:t>.</a:t>
            </a:r>
          </a:p>
          <a:p>
            <a:r>
              <a:rPr lang="en-US" dirty="0">
                <a:solidFill>
                  <a:schemeClr val="accent2"/>
                </a:solidFill>
              </a:rPr>
              <a:t>If</a:t>
            </a:r>
            <a:r>
              <a:rPr lang="en-US" dirty="0"/>
              <a:t> the </a:t>
            </a:r>
            <a:r>
              <a:rPr lang="en-US" dirty="0">
                <a:solidFill>
                  <a:schemeClr val="accent2"/>
                </a:solidFill>
              </a:rPr>
              <a:t>variable</a:t>
            </a:r>
            <a:r>
              <a:rPr lang="en-US" dirty="0"/>
              <a:t> is a </a:t>
            </a:r>
            <a:r>
              <a:rPr lang="en-US" dirty="0">
                <a:solidFill>
                  <a:schemeClr val="accent2"/>
                </a:solidFill>
              </a:rPr>
              <a:t>number or a string</a:t>
            </a:r>
            <a:r>
              <a:rPr lang="en-US" dirty="0"/>
              <a:t>, the </a:t>
            </a:r>
            <a:r>
              <a:rPr lang="en-US" dirty="0">
                <a:solidFill>
                  <a:schemeClr val="accent2"/>
                </a:solidFill>
              </a:rPr>
              <a:t>variable</a:t>
            </a:r>
            <a:r>
              <a:rPr lang="en-US" dirty="0"/>
              <a:t> </a:t>
            </a:r>
            <a:r>
              <a:rPr lang="en-US" b="1" dirty="0">
                <a:solidFill>
                  <a:schemeClr val="accent2"/>
                </a:solidFill>
              </a:rPr>
              <a:t>is not affected</a:t>
            </a:r>
            <a:r>
              <a:rPr lang="en-US" dirty="0"/>
              <a:t>, </a:t>
            </a:r>
            <a:r>
              <a:rPr lang="en-US" dirty="0">
                <a:solidFill>
                  <a:schemeClr val="accent2"/>
                </a:solidFill>
              </a:rPr>
              <a:t>regardless of the changes made </a:t>
            </a:r>
            <a:r>
              <a:rPr lang="en-US" dirty="0"/>
              <a:t>to the </a:t>
            </a:r>
            <a:r>
              <a:rPr lang="en-US" dirty="0">
                <a:solidFill>
                  <a:schemeClr val="accent2"/>
                </a:solidFill>
              </a:rPr>
              <a:t>parameter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inside the function</a:t>
            </a:r>
            <a:r>
              <a:rPr lang="en-US" dirty="0"/>
              <a:t>.</a:t>
            </a:r>
          </a:p>
        </p:txBody>
      </p:sp>
      <p:pic>
        <p:nvPicPr>
          <p:cNvPr id="5" name="Picture 4">
            <a:hlinkClick r:id="rId2" action="ppaction://hlinksldjump"/>
            <a:extLst>
              <a:ext uri="{FF2B5EF4-FFF2-40B4-BE49-F238E27FC236}">
                <a16:creationId xmlns:a16="http://schemas.microsoft.com/office/drawing/2014/main" id="{1866B029-C37B-41EF-942B-C04DCDEE788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0054BB64-FB80-4E03-BDF5-7F2591C8C16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6.6</a:t>
            </a:r>
          </a:p>
        </p:txBody>
      </p:sp>
    </p:spTree>
    <p:extLst>
      <p:ext uri="{BB962C8B-B14F-4D97-AF65-F5344CB8AC3E}">
        <p14:creationId xmlns:p14="http://schemas.microsoft.com/office/powerpoint/2010/main" val="4111154562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D91A7E-F7A9-45D4-819C-37F60AFE96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Passing Arguments By Values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Example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076294B-5E67-4A65-940F-355A40193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109</a:t>
            </a:fld>
            <a:endParaRPr lang="en-US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65C36E05-DB7F-456F-8AA4-00B9125A3C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5279025"/>
            <a:ext cx="8851392" cy="1292345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/>
              <a:t>As shown in the output, the </a:t>
            </a:r>
            <a:r>
              <a:rPr lang="en-US" sz="2000" dirty="0">
                <a:solidFill>
                  <a:schemeClr val="accent2"/>
                </a:solidFill>
              </a:rPr>
              <a:t>value</a:t>
            </a:r>
            <a:r>
              <a:rPr lang="en-US" sz="2000" dirty="0"/>
              <a:t> of </a:t>
            </a:r>
            <a:r>
              <a:rPr lang="en-US" sz="2000" dirty="0">
                <a:solidFill>
                  <a:srgbClr val="0070C0"/>
                </a:solidFill>
              </a:rPr>
              <a:t>x</a:t>
            </a:r>
            <a:r>
              <a:rPr lang="en-US" sz="2000" dirty="0"/>
              <a:t> (</a:t>
            </a:r>
            <a:r>
              <a:rPr lang="en-US" sz="2000" b="1" dirty="0"/>
              <a:t>1</a:t>
            </a:r>
            <a:r>
              <a:rPr lang="en-US" sz="2000" dirty="0"/>
              <a:t>) is passed to the parameter </a:t>
            </a:r>
            <a:r>
              <a:rPr lang="en-US" sz="2000" dirty="0">
                <a:solidFill>
                  <a:srgbClr val="0070C0"/>
                </a:solidFill>
              </a:rPr>
              <a:t>n</a:t>
            </a:r>
            <a:r>
              <a:rPr lang="en-US" sz="2000" dirty="0"/>
              <a:t> to invoke the increment function (</a:t>
            </a: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line 4</a:t>
            </a:r>
            <a:r>
              <a:rPr lang="en-US" sz="2000" dirty="0"/>
              <a:t>). </a:t>
            </a:r>
          </a:p>
          <a:p>
            <a:r>
              <a:rPr lang="en-US" sz="2000" dirty="0"/>
              <a:t>The parameter </a:t>
            </a:r>
            <a:r>
              <a:rPr lang="en-US" sz="2000" dirty="0">
                <a:solidFill>
                  <a:srgbClr val="0070C0"/>
                </a:solidFill>
              </a:rPr>
              <a:t>n</a:t>
            </a:r>
            <a:r>
              <a:rPr lang="en-US" sz="2000" dirty="0"/>
              <a:t> is incremented by </a:t>
            </a:r>
            <a:r>
              <a:rPr lang="en-US" sz="2000" b="1" dirty="0"/>
              <a:t>1</a:t>
            </a:r>
            <a:r>
              <a:rPr lang="en-US" sz="2000" dirty="0"/>
              <a:t> in the function (</a:t>
            </a: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line 8</a:t>
            </a:r>
            <a:r>
              <a:rPr lang="en-US" sz="2000" dirty="0"/>
              <a:t>), but </a:t>
            </a:r>
            <a:r>
              <a:rPr lang="en-US" sz="2000" dirty="0">
                <a:solidFill>
                  <a:srgbClr val="0070C0"/>
                </a:solidFill>
              </a:rPr>
              <a:t>x</a:t>
            </a:r>
            <a:r>
              <a:rPr lang="en-US" sz="2000" dirty="0"/>
              <a:t> </a:t>
            </a:r>
            <a:r>
              <a:rPr lang="en-US" sz="2000" dirty="0">
                <a:solidFill>
                  <a:schemeClr val="accent2"/>
                </a:solidFill>
              </a:rPr>
              <a:t>is not changed </a:t>
            </a:r>
            <a:r>
              <a:rPr lang="en-US" sz="2000" dirty="0"/>
              <a:t>no matter what the function does.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AF4F0DF-2585-467A-B959-CE2BECA40D3A}"/>
              </a:ext>
            </a:extLst>
          </p:cNvPr>
          <p:cNvGrpSpPr/>
          <p:nvPr/>
        </p:nvGrpSpPr>
        <p:grpSpPr>
          <a:xfrm>
            <a:off x="180285" y="1441108"/>
            <a:ext cx="8783430" cy="2775786"/>
            <a:chOff x="160238" y="3030453"/>
            <a:chExt cx="8783430" cy="4018067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E3FE423-ED26-4022-873F-A34536243E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30453"/>
              <a:ext cx="8335845" cy="401806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x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"Before the call, x is"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x)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increment(x)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"After the call, x is"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x)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increment(n):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n +=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\</a:t>
              </a:r>
              <a:r>
                <a:rPr lang="en-US" altLang="en-US" sz="1600" dirty="0" err="1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</a:t>
              </a:r>
              <a:r>
                <a:rPr lang="en-US" altLang="en-US" sz="1600" dirty="0" err="1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inside the function is"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n)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main function</a:t>
              </a:r>
              <a:endParaRPr lang="en-US" altLang="en-US" sz="1600" dirty="0">
                <a:latin typeface="Arial" panose="020B0604020202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2D3DDEA-CEFE-44B3-8AFF-D8F8543F96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4"/>
              <a:ext cx="447585" cy="401806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DAA361BE-7264-4FDF-83B8-1977D9EEB17E}"/>
              </a:ext>
            </a:extLst>
          </p:cNvPr>
          <p:cNvGrpSpPr/>
          <p:nvPr/>
        </p:nvGrpSpPr>
        <p:grpSpPr>
          <a:xfrm>
            <a:off x="112323" y="4351407"/>
            <a:ext cx="8851392" cy="830997"/>
            <a:chOff x="4773387" y="4873306"/>
            <a:chExt cx="8851392" cy="830997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8AC5E63-A26F-4245-93AE-57830AEC3B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873306"/>
              <a:ext cx="8151607" cy="830997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Before the call, x is 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	n inside the function is 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After the call, x is 1</a:t>
              </a:r>
            </a:p>
          </p:txBody>
        </p:sp>
        <p:pic>
          <p:nvPicPr>
            <p:cNvPr id="11" name="Picture 10" descr="A flat screen monitor&#10;&#10;Description automatically generated">
              <a:extLst>
                <a:ext uri="{FF2B5EF4-FFF2-40B4-BE49-F238E27FC236}">
                  <a16:creationId xmlns:a16="http://schemas.microsoft.com/office/drawing/2014/main" id="{9EE22E15-4ECD-4CD2-AB93-A84DDF11C33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sp>
        <p:nvSpPr>
          <p:cNvPr id="13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12EAA86B-A58A-479C-A77E-0109C3FBD275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6.6</a:t>
            </a:r>
          </a:p>
        </p:txBody>
      </p:sp>
      <p:pic>
        <p:nvPicPr>
          <p:cNvPr id="14" name="Picture 13">
            <a:hlinkClick r:id="rId5" action="ppaction://hlinksldjump"/>
            <a:extLst>
              <a:ext uri="{FF2B5EF4-FFF2-40B4-BE49-F238E27FC236}">
                <a16:creationId xmlns:a16="http://schemas.microsoft.com/office/drawing/2014/main" id="{61B13096-F028-41BB-8879-A02EBF2E31A4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5AC865F4-ECC8-4B92-B434-267778D47B8E}"/>
              </a:ext>
            </a:extLst>
          </p:cNvPr>
          <p:cNvGrpSpPr/>
          <p:nvPr/>
        </p:nvGrpSpPr>
        <p:grpSpPr>
          <a:xfrm>
            <a:off x="8133077" y="1441107"/>
            <a:ext cx="830638" cy="386966"/>
            <a:chOff x="8133802" y="1326921"/>
            <a:chExt cx="830638" cy="386966"/>
          </a:xfrm>
        </p:grpSpPr>
        <p:sp>
          <p:nvSpPr>
            <p:cNvPr id="16" name="TextBox 13">
              <a:extLst>
                <a:ext uri="{FF2B5EF4-FFF2-40B4-BE49-F238E27FC236}">
                  <a16:creationId xmlns:a16="http://schemas.microsoft.com/office/drawing/2014/main" id="{3296D5F5-4651-41A3-AD27-56ED1C61BF20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17" name="TextBox 14">
              <a:hlinkClick r:id="rId7"/>
              <a:extLst>
                <a:ext uri="{FF2B5EF4-FFF2-40B4-BE49-F238E27FC236}">
                  <a16:creationId xmlns:a16="http://schemas.microsoft.com/office/drawing/2014/main" id="{3EDDBD9E-19DA-4DB6-9503-41AEA9BF6160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8C0DCDC5-AD83-4BAB-82EF-9B09533C212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95115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2BF59-D393-4045-AC3F-1C1E7AF9A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 Many Numbers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2: Implementation (Improved)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6E7E29-6DE3-4C41-92DF-704D5627C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11</a:t>
            </a:fld>
            <a:endParaRPr lang="en-US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D29A2544-660C-4CA6-BCC7-DBF1B4C640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1408172"/>
            <a:ext cx="8851392" cy="5063748"/>
          </a:xfrm>
        </p:spPr>
        <p:txBody>
          <a:bodyPr/>
          <a:lstStyle/>
          <a:p>
            <a:pPr marL="91440" indent="0">
              <a:buNone/>
            </a:pPr>
            <a:r>
              <a:rPr lang="en-US" dirty="0"/>
              <a:t>The </a:t>
            </a:r>
            <a:r>
              <a:rPr lang="en-US" dirty="0">
                <a:solidFill>
                  <a:schemeClr val="accent2"/>
                </a:solidFill>
              </a:rPr>
              <a:t>first implementation </a:t>
            </a:r>
            <a:r>
              <a:rPr lang="en-US" dirty="0"/>
              <a:t>can be </a:t>
            </a:r>
            <a:r>
              <a:rPr lang="en-US" dirty="0">
                <a:solidFill>
                  <a:schemeClr val="accent2"/>
                </a:solidFill>
              </a:rPr>
              <a:t>simplified</a:t>
            </a:r>
            <a:r>
              <a:rPr lang="en-US" dirty="0"/>
              <a:t> by using </a:t>
            </a:r>
            <a:r>
              <a:rPr lang="en-US" dirty="0">
                <a:solidFill>
                  <a:schemeClr val="accent2"/>
                </a:solidFill>
              </a:rPr>
              <a:t>functions</a:t>
            </a:r>
            <a:r>
              <a:rPr lang="en-US" dirty="0"/>
              <a:t>, as follows:</a:t>
            </a:r>
          </a:p>
        </p:txBody>
      </p:sp>
      <p:pic>
        <p:nvPicPr>
          <p:cNvPr id="5" name="Picture 4">
            <a:hlinkClick r:id="rId3" action="ppaction://hlinksldjump"/>
            <a:extLst>
              <a:ext uri="{FF2B5EF4-FFF2-40B4-BE49-F238E27FC236}">
                <a16:creationId xmlns:a16="http://schemas.microsoft.com/office/drawing/2014/main" id="{1866B029-C37B-41EF-942B-C04DCDEE7889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0054BB64-FB80-4E03-BDF5-7F2591C8C16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6.1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DD9D0DD-9693-47F2-B48B-604F9ABE3801}"/>
              </a:ext>
            </a:extLst>
          </p:cNvPr>
          <p:cNvGrpSpPr/>
          <p:nvPr/>
        </p:nvGrpSpPr>
        <p:grpSpPr>
          <a:xfrm>
            <a:off x="146303" y="2281931"/>
            <a:ext cx="8851393" cy="3316230"/>
            <a:chOff x="160237" y="2805454"/>
            <a:chExt cx="8851393" cy="278860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5532C33-BF41-4CFE-9EEA-C1913EA8AE46}"/>
                </a:ext>
              </a:extLst>
            </p:cNvPr>
            <p:cNvSpPr txBox="1"/>
            <p:nvPr/>
          </p:nvSpPr>
          <p:spPr>
            <a:xfrm>
              <a:off x="160237" y="2805454"/>
              <a:ext cx="2618336" cy="23292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SumManyNumbersUsingFucntions.py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D1170B2-8BDD-4D3F-A7D7-245923531A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30453"/>
              <a:ext cx="8403807" cy="25636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sum(i1, i2):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result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(i1, i2 +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result +=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result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"Sum from 1 to 10 is"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sum(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"Sum from 20 to 37 is"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sum(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20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37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"Sum from 35 to 49 is"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sum(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35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49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main function</a:t>
              </a:r>
              <a:endParaRPr lang="en-US" altLang="en-US" sz="1600" dirty="0">
                <a:latin typeface="Arial" panose="020B0604020202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45525E4-0036-436D-91B7-A2FCB207AE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47585" cy="256359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D8E281D-6BD8-415D-A2F7-156B0CDCCB4A}"/>
              </a:ext>
            </a:extLst>
          </p:cNvPr>
          <p:cNvGrpSpPr/>
          <p:nvPr/>
        </p:nvGrpSpPr>
        <p:grpSpPr>
          <a:xfrm>
            <a:off x="146304" y="5742032"/>
            <a:ext cx="8851392" cy="738664"/>
            <a:chOff x="4773387" y="4919473"/>
            <a:chExt cx="8851392" cy="73866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F5D118F-19E4-4AA1-A7BD-733B8F660A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919473"/>
              <a:ext cx="8151607" cy="738664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Sum from 1 to 10 is 55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Sum from 20 to 37 is 513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Sum from 35 to 49 is 630</a:t>
              </a:r>
            </a:p>
          </p:txBody>
        </p:sp>
        <p:pic>
          <p:nvPicPr>
            <p:cNvPr id="20" name="Picture 19" descr="A flat screen monitor&#10;&#10;Description automatically generated">
              <a:extLst>
                <a:ext uri="{FF2B5EF4-FFF2-40B4-BE49-F238E27FC236}">
                  <a16:creationId xmlns:a16="http://schemas.microsoft.com/office/drawing/2014/main" id="{6E4E6B4C-021F-4E5E-9AEB-AE15B7E8546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8DF378-8744-4522-AA51-572F1CACBC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1</a:t>
            </a:r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2B730E3-FBA9-486C-89F7-F224A8C62225}"/>
              </a:ext>
            </a:extLst>
          </p:cNvPr>
          <p:cNvGrpSpPr/>
          <p:nvPr/>
        </p:nvGrpSpPr>
        <p:grpSpPr>
          <a:xfrm>
            <a:off x="8167059" y="2549501"/>
            <a:ext cx="830638" cy="386966"/>
            <a:chOff x="8133802" y="1326921"/>
            <a:chExt cx="830638" cy="386966"/>
          </a:xfrm>
        </p:grpSpPr>
        <p:sp>
          <p:nvSpPr>
            <p:cNvPr id="16" name="TextBox 13">
              <a:extLst>
                <a:ext uri="{FF2B5EF4-FFF2-40B4-BE49-F238E27FC236}">
                  <a16:creationId xmlns:a16="http://schemas.microsoft.com/office/drawing/2014/main" id="{F4223A1F-58EE-4195-9884-A357F3CD4F6D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17" name="TextBox 14">
              <a:hlinkClick r:id="rId7"/>
              <a:extLst>
                <a:ext uri="{FF2B5EF4-FFF2-40B4-BE49-F238E27FC236}">
                  <a16:creationId xmlns:a16="http://schemas.microsoft.com/office/drawing/2014/main" id="{814B980F-CC2E-4616-9FB8-30B303902D27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7A173B0D-AE69-43B5-BEF9-435AF8C89CC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77231752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B18A7-B9D8-44F9-8D2E-308C09CDCC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Point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#12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F595391-E7CB-44AA-B64C-AA5A3BAC0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110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2E4E13-3F26-43AE-B7D8-53C1774DBC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indent="0">
              <a:buNone/>
            </a:pPr>
            <a:r>
              <a:rPr lang="en-US" dirty="0"/>
              <a:t>Can the </a:t>
            </a:r>
            <a:r>
              <a:rPr lang="en-US" dirty="0">
                <a:solidFill>
                  <a:schemeClr val="accent2"/>
                </a:solidFill>
              </a:rPr>
              <a:t>argument</a:t>
            </a:r>
            <a:r>
              <a:rPr lang="en-US" dirty="0"/>
              <a:t> have the </a:t>
            </a:r>
            <a:r>
              <a:rPr lang="en-US" dirty="0">
                <a:solidFill>
                  <a:schemeClr val="accent2"/>
                </a:solidFill>
              </a:rPr>
              <a:t>same name </a:t>
            </a:r>
            <a:r>
              <a:rPr lang="en-US" dirty="0"/>
              <a:t>as </a:t>
            </a:r>
            <a:r>
              <a:rPr lang="en-US" dirty="0">
                <a:solidFill>
                  <a:schemeClr val="accent2"/>
                </a:solidFill>
              </a:rPr>
              <a:t>its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parameter</a:t>
            </a:r>
            <a:r>
              <a:rPr lang="en-US" dirty="0"/>
              <a:t>?</a:t>
            </a:r>
          </a:p>
          <a:p>
            <a:pPr indent="-365760" algn="just">
              <a:buFont typeface="Wingdings" panose="05000000000000000000" pitchFamily="2" charset="2"/>
              <a:buChar char="Ø"/>
            </a:pPr>
            <a:r>
              <a:rPr lang="en-US" dirty="0"/>
              <a:t>Answer: </a:t>
            </a:r>
            <a:r>
              <a:rPr lang="en-US" dirty="0">
                <a:solidFill>
                  <a:schemeClr val="accent2"/>
                </a:solidFill>
              </a:rPr>
              <a:t>Yes</a:t>
            </a:r>
            <a:r>
              <a:rPr lang="en-US" dirty="0"/>
              <a:t>, the actual parameter (</a:t>
            </a:r>
            <a:r>
              <a:rPr lang="en-US" dirty="0">
                <a:solidFill>
                  <a:schemeClr val="accent2"/>
                </a:solidFill>
              </a:rPr>
              <a:t>argument</a:t>
            </a:r>
            <a:r>
              <a:rPr lang="en-US" dirty="0"/>
              <a:t>) </a:t>
            </a:r>
            <a:r>
              <a:rPr lang="en-US" dirty="0">
                <a:solidFill>
                  <a:schemeClr val="accent2"/>
                </a:solidFill>
              </a:rPr>
              <a:t>can have the same name as its</a:t>
            </a:r>
            <a:r>
              <a:rPr lang="en-US" dirty="0"/>
              <a:t> formal parameter (</a:t>
            </a:r>
            <a:r>
              <a:rPr lang="en-US" dirty="0">
                <a:solidFill>
                  <a:schemeClr val="accent2"/>
                </a:solidFill>
              </a:rPr>
              <a:t>parameter</a:t>
            </a:r>
            <a:r>
              <a:rPr lang="en-US" dirty="0"/>
              <a:t>).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F38B642-EB0C-4765-B4C9-FE7417A7A39A}"/>
              </a:ext>
            </a:extLst>
          </p:cNvPr>
          <p:cNvGrpSpPr/>
          <p:nvPr/>
        </p:nvGrpSpPr>
        <p:grpSpPr>
          <a:xfrm>
            <a:off x="146303" y="2852657"/>
            <a:ext cx="8851392" cy="2775786"/>
            <a:chOff x="160238" y="3030453"/>
            <a:chExt cx="8851392" cy="4018067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363A763-2CEC-421F-B2FE-D21CFA6511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30453"/>
              <a:ext cx="8403807" cy="401806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x = </a:t>
              </a:r>
              <a:r>
                <a:rPr lang="en-US" altLang="en-US" sz="1600" dirty="0">
                  <a:solidFill>
                    <a:srgbClr val="0000FF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"Before the call, x is"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x)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increment(</a:t>
              </a:r>
              <a:r>
                <a:rPr lang="en-US" altLang="en-US" sz="1600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x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"After the call, x is"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x)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increment(</a:t>
              </a:r>
              <a:r>
                <a:rPr lang="en-US" altLang="en-US" sz="1600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x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x += </a:t>
              </a:r>
              <a:r>
                <a:rPr lang="en-US" altLang="en-US" sz="1600" dirty="0">
                  <a:solidFill>
                    <a:srgbClr val="0000FF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\</a:t>
              </a:r>
              <a:r>
                <a:rPr lang="en-US" altLang="en-US" sz="1600" dirty="0" err="1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</a:t>
              </a:r>
              <a:r>
                <a:rPr lang="en-US" altLang="en-US" sz="1600" dirty="0" err="1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inside the function is"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x)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main function</a:t>
              </a:r>
              <a:endParaRPr lang="en-US" altLang="en-US" sz="1600" dirty="0">
                <a:latin typeface="Arial" panose="020B0604020202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839E14B-9A27-44E6-8466-8B97715059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4"/>
              <a:ext cx="447585" cy="401806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2A124E77-C303-4E24-9A27-A06E11024879}"/>
              </a:ext>
            </a:extLst>
          </p:cNvPr>
          <p:cNvGrpSpPr/>
          <p:nvPr/>
        </p:nvGrpSpPr>
        <p:grpSpPr>
          <a:xfrm>
            <a:off x="146304" y="5703345"/>
            <a:ext cx="8851392" cy="830997"/>
            <a:chOff x="4773387" y="4873306"/>
            <a:chExt cx="8851392" cy="830997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87AB515-59D0-4F4D-B03D-B86AC7CB62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873306"/>
              <a:ext cx="8151607" cy="830997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Before the call, x is 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	x inside the function is 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After the call, x is 1</a:t>
              </a:r>
            </a:p>
          </p:txBody>
        </p:sp>
        <p:pic>
          <p:nvPicPr>
            <p:cNvPr id="10" name="Picture 9" descr="A flat screen monitor&#10;&#10;Description automatically generated">
              <a:extLst>
                <a:ext uri="{FF2B5EF4-FFF2-40B4-BE49-F238E27FC236}">
                  <a16:creationId xmlns:a16="http://schemas.microsoft.com/office/drawing/2014/main" id="{DB61EF2E-5A8A-4B4B-9FB3-DF15F625397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sp>
        <p:nvSpPr>
          <p:cNvPr id="11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14AF00E6-B07B-4991-9760-F9974382636D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6.6</a:t>
            </a:r>
          </a:p>
        </p:txBody>
      </p:sp>
      <p:pic>
        <p:nvPicPr>
          <p:cNvPr id="12" name="Picture 11">
            <a:hlinkClick r:id="rId5" action="ppaction://hlinksldjump"/>
            <a:extLst>
              <a:ext uri="{FF2B5EF4-FFF2-40B4-BE49-F238E27FC236}">
                <a16:creationId xmlns:a16="http://schemas.microsoft.com/office/drawing/2014/main" id="{0E032329-C078-4B27-BEEE-87C9468BB1E0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348663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30495C-90E0-4097-8D28-D9B1401B35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Point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#13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8FF633E-6A80-4563-B4C3-23D5DAEF2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111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D5D554-1628-4067-80A5-736403C48D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indent="0">
              <a:buNone/>
            </a:pPr>
            <a:r>
              <a:rPr lang="en-US" dirty="0"/>
              <a:t>Show the result of the following programs: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A89D75E-FD24-4CEE-BB6F-E429229A3B0B}"/>
              </a:ext>
            </a:extLst>
          </p:cNvPr>
          <p:cNvGrpSpPr/>
          <p:nvPr/>
        </p:nvGrpSpPr>
        <p:grpSpPr>
          <a:xfrm>
            <a:off x="146304" y="1943453"/>
            <a:ext cx="4709782" cy="3024361"/>
            <a:chOff x="160238" y="3030453"/>
            <a:chExt cx="4709782" cy="4018067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37549D2-047D-4220-A8BF-E6EFE0CAAF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4" y="3030453"/>
              <a:ext cx="4262196" cy="401806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main():</a:t>
              </a:r>
              <a:endParaRPr lang="ar-SA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max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endParaRPr lang="ar-SA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getMax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max)</a:t>
              </a:r>
              <a:endParaRPr lang="ar-SA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(max)</a:t>
              </a:r>
              <a:endParaRPr lang="ar-SA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getMax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(value1, value2,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max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  <a:endParaRPr lang="ar-SA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value1 &gt; value2:</a:t>
              </a:r>
              <a:endParaRPr lang="ar-SA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max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value1</a:t>
              </a:r>
              <a:endParaRPr lang="ar-SA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else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  <a:endParaRPr lang="ar-SA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max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value2</a:t>
              </a:r>
              <a:endParaRPr lang="ar-SA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</a:t>
              </a:r>
              <a:endParaRPr lang="en-US" altLang="en-US" sz="1600" dirty="0">
                <a:latin typeface="Arial" panose="020B0604020202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5A2BECA-09E4-4A45-A234-F3784CD319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4"/>
              <a:ext cx="447585" cy="401806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  <a:endParaRPr lang="ar-SA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ar-SA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  <a:endParaRPr lang="en-US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59F04E40-5BA8-4542-A376-CDE8E360E30E}"/>
              </a:ext>
            </a:extLst>
          </p:cNvPr>
          <p:cNvGrpSpPr/>
          <p:nvPr/>
        </p:nvGrpSpPr>
        <p:grpSpPr>
          <a:xfrm>
            <a:off x="4997773" y="3153318"/>
            <a:ext cx="3999922" cy="551364"/>
            <a:chOff x="4773387" y="5013122"/>
            <a:chExt cx="4563478" cy="551364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E85A7C5-2AE0-4398-B32B-409A528491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119527"/>
              <a:ext cx="3863693" cy="338554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ar-SA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endParaRPr lang="en-US" altLang="en-US" sz="16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pic>
          <p:nvPicPr>
            <p:cNvPr id="11" name="Picture 10" descr="A flat screen monitor&#10;&#10;Description automatically generated">
              <a:extLst>
                <a:ext uri="{FF2B5EF4-FFF2-40B4-BE49-F238E27FC236}">
                  <a16:creationId xmlns:a16="http://schemas.microsoft.com/office/drawing/2014/main" id="{14C91514-A8E2-4CEA-AF1B-E866D68FBE6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1BDBB152-5E8A-4A31-860D-3B3FE14B1E8D}"/>
              </a:ext>
            </a:extLst>
          </p:cNvPr>
          <p:cNvSpPr txBox="1"/>
          <p:nvPr/>
        </p:nvSpPr>
        <p:spPr>
          <a:xfrm>
            <a:off x="146304" y="4967814"/>
            <a:ext cx="47097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(a)</a:t>
            </a:r>
          </a:p>
        </p:txBody>
      </p:sp>
      <p:sp>
        <p:nvSpPr>
          <p:cNvPr id="13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D6EF0994-8828-4870-A172-D91D50ACE2C5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6.6</a:t>
            </a:r>
          </a:p>
        </p:txBody>
      </p:sp>
      <p:pic>
        <p:nvPicPr>
          <p:cNvPr id="14" name="Picture 13">
            <a:hlinkClick r:id="rId5" action="ppaction://hlinksldjump"/>
            <a:extLst>
              <a:ext uri="{FF2B5EF4-FFF2-40B4-BE49-F238E27FC236}">
                <a16:creationId xmlns:a16="http://schemas.microsoft.com/office/drawing/2014/main" id="{AF66903B-575F-436C-8263-B9C187DADC02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554048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30495C-90E0-4097-8D28-D9B1401B35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Point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#13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8FF633E-6A80-4563-B4C3-23D5DAEF2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112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D5D554-1628-4067-80A5-736403C48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1441107"/>
            <a:ext cx="8851392" cy="5130263"/>
          </a:xfrm>
        </p:spPr>
        <p:txBody>
          <a:bodyPr/>
          <a:lstStyle/>
          <a:p>
            <a:pPr marL="91440" indent="0">
              <a:buNone/>
            </a:pPr>
            <a:r>
              <a:rPr lang="en-US" dirty="0"/>
              <a:t>Show the result of the following programs: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A89D75E-FD24-4CEE-BB6F-E429229A3B0B}"/>
              </a:ext>
            </a:extLst>
          </p:cNvPr>
          <p:cNvGrpSpPr/>
          <p:nvPr/>
        </p:nvGrpSpPr>
        <p:grpSpPr>
          <a:xfrm>
            <a:off x="146304" y="1953661"/>
            <a:ext cx="4354676" cy="3496060"/>
            <a:chOff x="160238" y="3030453"/>
            <a:chExt cx="4354676" cy="4018067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37549D2-047D-4220-A8BF-E6EFE0CAAF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4" y="3030453"/>
              <a:ext cx="3907090" cy="401806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&lt;=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(function1(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+=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function1(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num):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line = 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""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line +=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str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(num) + 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"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 *=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line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</a:t>
              </a:r>
              <a:endParaRPr lang="en-US" altLang="en-US" sz="1600" dirty="0">
                <a:latin typeface="Arial" panose="020B0604020202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5A2BECA-09E4-4A45-A234-F3784CD319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4"/>
              <a:ext cx="447585" cy="401806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  <a:endParaRPr lang="ar-SA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ar-SA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  <a:endParaRPr lang="en-US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14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59F04E40-5BA8-4542-A376-CDE8E360E30E}"/>
              </a:ext>
            </a:extLst>
          </p:cNvPr>
          <p:cNvGrpSpPr/>
          <p:nvPr/>
        </p:nvGrpSpPr>
        <p:grpSpPr>
          <a:xfrm>
            <a:off x="4643022" y="2689892"/>
            <a:ext cx="4354676" cy="1569660"/>
            <a:chOff x="4773387" y="4503976"/>
            <a:chExt cx="4354676" cy="156966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E85A7C5-2AE0-4398-B32B-409A528491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503976"/>
              <a:ext cx="3654891" cy="156966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2 4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2 4 8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2 4 8 16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2 4 8 16 32</a:t>
              </a:r>
            </a:p>
          </p:txBody>
        </p:sp>
        <p:pic>
          <p:nvPicPr>
            <p:cNvPr id="11" name="Picture 10" descr="A flat screen monitor&#10;&#10;Description automatically generated">
              <a:extLst>
                <a:ext uri="{FF2B5EF4-FFF2-40B4-BE49-F238E27FC236}">
                  <a16:creationId xmlns:a16="http://schemas.microsoft.com/office/drawing/2014/main" id="{14C91514-A8E2-4CEA-AF1B-E866D68FBE6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98FFEC5D-1DBA-4338-BFA3-A5B4F6088854}"/>
              </a:ext>
            </a:extLst>
          </p:cNvPr>
          <p:cNvSpPr txBox="1"/>
          <p:nvPr/>
        </p:nvSpPr>
        <p:spPr>
          <a:xfrm>
            <a:off x="146304" y="5449721"/>
            <a:ext cx="4354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(b)</a:t>
            </a:r>
          </a:p>
        </p:txBody>
      </p:sp>
      <p:sp>
        <p:nvSpPr>
          <p:cNvPr id="13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A378DA54-B7A4-43D4-98D0-95F16F38DD98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6.6</a:t>
            </a:r>
          </a:p>
        </p:txBody>
      </p:sp>
      <p:pic>
        <p:nvPicPr>
          <p:cNvPr id="14" name="Picture 13">
            <a:hlinkClick r:id="rId5" action="ppaction://hlinksldjump"/>
            <a:extLst>
              <a:ext uri="{FF2B5EF4-FFF2-40B4-BE49-F238E27FC236}">
                <a16:creationId xmlns:a16="http://schemas.microsoft.com/office/drawing/2014/main" id="{FF9C92A9-1331-4E28-8E1A-36FE3D98DB33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245647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30495C-90E0-4097-8D28-D9B1401B35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Point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#13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8FF633E-6A80-4563-B4C3-23D5DAEF2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113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D5D554-1628-4067-80A5-736403C48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1441107"/>
            <a:ext cx="8851392" cy="5130263"/>
          </a:xfrm>
        </p:spPr>
        <p:txBody>
          <a:bodyPr/>
          <a:lstStyle/>
          <a:p>
            <a:pPr marL="91440" indent="0">
              <a:buNone/>
            </a:pPr>
            <a:r>
              <a:rPr lang="en-US" dirty="0"/>
              <a:t>Show the result of the following programs: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A89D75E-FD24-4CEE-BB6F-E429229A3B0B}"/>
              </a:ext>
            </a:extLst>
          </p:cNvPr>
          <p:cNvGrpSpPr/>
          <p:nvPr/>
        </p:nvGrpSpPr>
        <p:grpSpPr>
          <a:xfrm>
            <a:off x="146304" y="1948058"/>
            <a:ext cx="4802262" cy="3932807"/>
            <a:chOff x="160238" y="3030453"/>
            <a:chExt cx="4802262" cy="4018067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37549D2-047D-4220-A8BF-E6EFE0CAAF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4" y="3030453"/>
              <a:ext cx="4354676" cy="401806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Initialize times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times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"Before the call, variable"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"times is"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times)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Invoke </a:t>
              </a:r>
              <a:r>
                <a:rPr lang="en-US" altLang="en-US" sz="1400" dirty="0" err="1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nPrintln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and display times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"Welcome to CS!"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times)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"After the call, variable"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"times is"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times)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Print the message n times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(message, n):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 &gt;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"n = 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n)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(message)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n -=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</a:t>
              </a:r>
              <a:endParaRPr lang="en-US" altLang="en-US" sz="1400" dirty="0">
                <a:latin typeface="Arial" panose="020B0604020202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5A2BECA-09E4-4A45-A234-F3784CD319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4"/>
              <a:ext cx="447585" cy="401806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  <a:endParaRPr lang="ar-SA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ar-SA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  <a:endParaRPr lang="en-US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18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59F04E40-5BA8-4542-A376-CDE8E360E30E}"/>
              </a:ext>
            </a:extLst>
          </p:cNvPr>
          <p:cNvGrpSpPr/>
          <p:nvPr/>
        </p:nvGrpSpPr>
        <p:grpSpPr>
          <a:xfrm>
            <a:off x="5009599" y="3191185"/>
            <a:ext cx="4026198" cy="1446550"/>
            <a:chOff x="4773387" y="4565529"/>
            <a:chExt cx="4026198" cy="144655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E85A7C5-2AE0-4398-B32B-409A528491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565529"/>
              <a:ext cx="3326413" cy="144655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1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Before the call, variable times is 3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1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n =  3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1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Welcome to CS!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1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n =  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1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Welcome to CS!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1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n =  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1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Welcome to CS!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1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After the call, variable times is 3</a:t>
              </a:r>
              <a:endParaRPr lang="ar-SA" altLang="en-US" sz="11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pic>
          <p:nvPicPr>
            <p:cNvPr id="11" name="Picture 10" descr="A flat screen monitor&#10;&#10;Description automatically generated">
              <a:extLst>
                <a:ext uri="{FF2B5EF4-FFF2-40B4-BE49-F238E27FC236}">
                  <a16:creationId xmlns:a16="http://schemas.microsoft.com/office/drawing/2014/main" id="{14C91514-A8E2-4CEA-AF1B-E866D68FBE6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98FFEC5D-1DBA-4338-BFA3-A5B4F6088854}"/>
              </a:ext>
            </a:extLst>
          </p:cNvPr>
          <p:cNvSpPr txBox="1"/>
          <p:nvPr/>
        </p:nvSpPr>
        <p:spPr>
          <a:xfrm>
            <a:off x="146302" y="5880865"/>
            <a:ext cx="4802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(c)</a:t>
            </a:r>
          </a:p>
        </p:txBody>
      </p:sp>
      <p:sp>
        <p:nvSpPr>
          <p:cNvPr id="13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E6CB946C-8DBB-4B58-99F6-C00A9EBAF177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6.6</a:t>
            </a:r>
          </a:p>
        </p:txBody>
      </p:sp>
      <p:pic>
        <p:nvPicPr>
          <p:cNvPr id="14" name="Picture 13">
            <a:hlinkClick r:id="rId5" action="ppaction://hlinksldjump"/>
            <a:extLst>
              <a:ext uri="{FF2B5EF4-FFF2-40B4-BE49-F238E27FC236}">
                <a16:creationId xmlns:a16="http://schemas.microsoft.com/office/drawing/2014/main" id="{B637BFFF-70D4-4A17-B98C-2A3B4476F0C9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25301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30495C-90E0-4097-8D28-D9B1401B35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Point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#13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8FF633E-6A80-4563-B4C3-23D5DAEF2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114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D5D554-1628-4067-80A5-736403C48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1441107"/>
            <a:ext cx="8851392" cy="5130263"/>
          </a:xfrm>
        </p:spPr>
        <p:txBody>
          <a:bodyPr/>
          <a:lstStyle/>
          <a:p>
            <a:pPr marL="91440" indent="0">
              <a:buNone/>
            </a:pPr>
            <a:r>
              <a:rPr lang="en-US" dirty="0"/>
              <a:t>Show the result of the following programs: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A89D75E-FD24-4CEE-BB6F-E429229A3B0B}"/>
              </a:ext>
            </a:extLst>
          </p:cNvPr>
          <p:cNvGrpSpPr/>
          <p:nvPr/>
        </p:nvGrpSpPr>
        <p:grpSpPr>
          <a:xfrm>
            <a:off x="146304" y="1949314"/>
            <a:ext cx="4709479" cy="4026581"/>
            <a:chOff x="160238" y="3030453"/>
            <a:chExt cx="4709479" cy="4018067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37549D2-047D-4220-A8BF-E6EFE0CAAF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4" y="3030453"/>
              <a:ext cx="4261893" cy="401806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&lt;=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function1(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+=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</a:t>
              </a:r>
              <a:r>
                <a:rPr lang="en-US" altLang="en-US" sz="1600" dirty="0" err="1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is"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function1(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line = 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"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&gt;=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%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!=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  line +=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str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 + 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"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 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-=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(line)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</a:t>
              </a:r>
              <a:endParaRPr lang="en-US" altLang="en-US" sz="1600" dirty="0">
                <a:latin typeface="Arial" panose="020B0604020202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5A2BECA-09E4-4A45-A234-F3784CD319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4"/>
              <a:ext cx="447585" cy="401806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  <a:endParaRPr lang="ar-SA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ar-SA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  <a:endParaRPr lang="en-US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16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59F04E40-5BA8-4542-A376-CDE8E360E30E}"/>
              </a:ext>
            </a:extLst>
          </p:cNvPr>
          <p:cNvGrpSpPr/>
          <p:nvPr/>
        </p:nvGrpSpPr>
        <p:grpSpPr>
          <a:xfrm>
            <a:off x="4982965" y="3177774"/>
            <a:ext cx="4026198" cy="1569660"/>
            <a:chOff x="4773387" y="4503975"/>
            <a:chExt cx="4026198" cy="156966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E85A7C5-2AE0-4398-B32B-409A528491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503975"/>
              <a:ext cx="3326413" cy="156966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is 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1 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is 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2 1 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is 3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(... infinite Loop)</a:t>
              </a:r>
              <a:endParaRPr lang="ar-SA" altLang="en-US" sz="16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pic>
          <p:nvPicPr>
            <p:cNvPr id="11" name="Picture 10" descr="A flat screen monitor&#10;&#10;Description automatically generated">
              <a:extLst>
                <a:ext uri="{FF2B5EF4-FFF2-40B4-BE49-F238E27FC236}">
                  <a16:creationId xmlns:a16="http://schemas.microsoft.com/office/drawing/2014/main" id="{14C91514-A8E2-4CEA-AF1B-E866D68FBE6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98FFEC5D-1DBA-4338-BFA3-A5B4F6088854}"/>
              </a:ext>
            </a:extLst>
          </p:cNvPr>
          <p:cNvSpPr txBox="1"/>
          <p:nvPr/>
        </p:nvSpPr>
        <p:spPr>
          <a:xfrm>
            <a:off x="146304" y="5975895"/>
            <a:ext cx="4709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(d)</a:t>
            </a:r>
          </a:p>
        </p:txBody>
      </p:sp>
      <p:sp>
        <p:nvSpPr>
          <p:cNvPr id="13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1103A854-1EFD-4820-B7B2-797F68FC9BE8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6.6</a:t>
            </a:r>
          </a:p>
        </p:txBody>
      </p:sp>
      <p:pic>
        <p:nvPicPr>
          <p:cNvPr id="14" name="Picture 13">
            <a:hlinkClick r:id="rId5" action="ppaction://hlinksldjump"/>
            <a:extLst>
              <a:ext uri="{FF2B5EF4-FFF2-40B4-BE49-F238E27FC236}">
                <a16:creationId xmlns:a16="http://schemas.microsoft.com/office/drawing/2014/main" id="{01BE20E5-C612-47BC-B0AF-2F231DA79EF7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29E1967-9E53-447A-BF35-739CCC6B5057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48207" y="5489184"/>
            <a:ext cx="447585" cy="44758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F8B2077-B018-4665-8268-370DCC998EF7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81938" y="4357925"/>
            <a:ext cx="327366" cy="327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053715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988ED85C-A0CB-45F1-ACBC-682AAB110842}"/>
              </a:ext>
            </a:extLst>
          </p:cNvPr>
          <p:cNvGrpSpPr/>
          <p:nvPr/>
        </p:nvGrpSpPr>
        <p:grpSpPr>
          <a:xfrm>
            <a:off x="609600" y="2619576"/>
            <a:ext cx="8388095" cy="413819"/>
            <a:chOff x="609599" y="1589109"/>
            <a:chExt cx="8388095" cy="413819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BDFE2C40-5D67-42A2-B92B-B1D3A65C5F00}"/>
                </a:ext>
              </a:extLst>
            </p:cNvPr>
            <p:cNvCxnSpPr>
              <a:cxnSpLocks/>
            </p:cNvCxnSpPr>
            <p:nvPr/>
          </p:nvCxnSpPr>
          <p:spPr>
            <a:xfrm>
              <a:off x="609599" y="1797241"/>
              <a:ext cx="7974275" cy="0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10" name="Picture 9" descr="A close up of a sign&#10;&#10;Description automatically generated">
              <a:hlinkClick r:id="rId2"/>
              <a:extLst>
                <a:ext uri="{FF2B5EF4-FFF2-40B4-BE49-F238E27FC236}">
                  <a16:creationId xmlns:a16="http://schemas.microsoft.com/office/drawing/2014/main" id="{263D693C-007B-4225-8FFC-6B1C913C56F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3875" y="1589109"/>
              <a:ext cx="413819" cy="413819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C046166-EE03-4CBF-AEE9-17C27FEECA0B}"/>
              </a:ext>
            </a:extLst>
          </p:cNvPr>
          <p:cNvGrpSpPr/>
          <p:nvPr/>
        </p:nvGrpSpPr>
        <p:grpSpPr>
          <a:xfrm>
            <a:off x="609600" y="3181546"/>
            <a:ext cx="8388095" cy="413819"/>
            <a:chOff x="609599" y="1589109"/>
            <a:chExt cx="8388095" cy="413819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7B51E07E-57E2-4056-B769-88CDFCBDC0AE}"/>
                </a:ext>
              </a:extLst>
            </p:cNvPr>
            <p:cNvCxnSpPr>
              <a:cxnSpLocks/>
            </p:cNvCxnSpPr>
            <p:nvPr/>
          </p:nvCxnSpPr>
          <p:spPr>
            <a:xfrm>
              <a:off x="609599" y="1797241"/>
              <a:ext cx="7974275" cy="0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13" name="Picture 12" descr="A close up of a sign&#10;&#10;Description automatically generated">
              <a:hlinkClick r:id="rId4"/>
              <a:extLst>
                <a:ext uri="{FF2B5EF4-FFF2-40B4-BE49-F238E27FC236}">
                  <a16:creationId xmlns:a16="http://schemas.microsoft.com/office/drawing/2014/main" id="{D65E6D4B-5555-4D9A-978A-8019D411EE3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3875" y="1589109"/>
              <a:ext cx="413819" cy="413819"/>
            </a:xfrm>
            <a:prstGeom prst="rect">
              <a:avLst/>
            </a:prstGeom>
          </p:spPr>
        </p:pic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A998C3F0-9EBB-4361-9CF1-48BDA12C8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6.7. </a:t>
            </a:r>
            <a:r>
              <a:rPr lang="en-US" dirty="0"/>
              <a:t>Modularizing Code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3B1565-1185-42D7-8F91-2637FB3703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hlinkClick r:id="rId5" action="ppaction://hlinksldjump"/>
              </a:rPr>
              <a:t>Program 5: Finding the GCD (Modularizing Code)</a:t>
            </a:r>
            <a:endParaRPr lang="en-US" sz="2800" dirty="0"/>
          </a:p>
          <a:p>
            <a:r>
              <a:rPr lang="en-US" sz="2800" dirty="0">
                <a:hlinkClick r:id="rId6" action="ppaction://hlinksldjump"/>
              </a:rPr>
              <a:t>Program 6: Prime Number (Modularizing Code)</a:t>
            </a:r>
            <a:endParaRPr lang="en-US" sz="2800" dirty="0"/>
          </a:p>
        </p:txBody>
      </p:sp>
      <p:pic>
        <p:nvPicPr>
          <p:cNvPr id="4" name="Picture 3">
            <a:hlinkClick r:id="rId7" action="ppaction://hlinksldjump"/>
            <a:extLst>
              <a:ext uri="{FF2B5EF4-FFF2-40B4-BE49-F238E27FC236}">
                <a16:creationId xmlns:a16="http://schemas.microsoft.com/office/drawing/2014/main" id="{2F001359-6293-4D58-A4BD-7F1C20AF990C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8096" y="81280"/>
            <a:ext cx="609600" cy="609600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E90401-8225-4A94-838E-3FFE4C099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115</a:t>
            </a:fld>
            <a:endParaRPr lang="en-US"/>
          </a:p>
        </p:txBody>
      </p:sp>
      <p:pic>
        <p:nvPicPr>
          <p:cNvPr id="2" name="Picture 1" descr="A close up of a sign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154471E7-0B6B-4110-A5D3-BB22151C78D4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04" y="115350"/>
            <a:ext cx="536381" cy="536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773733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2BF59-D393-4045-AC3F-1C1E7AF9A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Modularizing Code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6E7E29-6DE3-4C41-92DF-704D5627C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116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23BC58-1A1D-4D87-8D36-7EB18E619D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is the </a:t>
            </a:r>
            <a:r>
              <a:rPr lang="en-US" dirty="0">
                <a:solidFill>
                  <a:schemeClr val="accent2"/>
                </a:solidFill>
              </a:rPr>
              <a:t>idea</a:t>
            </a:r>
            <a:r>
              <a:rPr lang="en-US" dirty="0"/>
              <a:t> of </a:t>
            </a:r>
            <a:r>
              <a:rPr lang="en-US" dirty="0">
                <a:solidFill>
                  <a:schemeClr val="accent2"/>
                </a:solidFill>
              </a:rPr>
              <a:t>modularizing code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To answer this, let us ask another question: What is a </a:t>
            </a:r>
            <a:r>
              <a:rPr lang="en-US" dirty="0">
                <a:solidFill>
                  <a:schemeClr val="accent2"/>
                </a:solidFill>
              </a:rPr>
              <a:t>module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Answer: a </a:t>
            </a:r>
            <a:r>
              <a:rPr lang="en-US" dirty="0">
                <a:solidFill>
                  <a:schemeClr val="accent2"/>
                </a:solidFill>
              </a:rPr>
              <a:t>sub-group of a larger entity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For example, you have a Chapter in your book, and then inside the chapter, maybe you have 8 modules.</a:t>
            </a:r>
          </a:p>
          <a:p>
            <a:pPr lvl="1"/>
            <a:r>
              <a:rPr lang="en-US" dirty="0"/>
              <a:t>These are </a:t>
            </a:r>
            <a:r>
              <a:rPr lang="en-US" dirty="0">
                <a:solidFill>
                  <a:schemeClr val="accent2"/>
                </a:solidFill>
              </a:rPr>
              <a:t>small</a:t>
            </a:r>
            <a:r>
              <a:rPr lang="en-US" dirty="0"/>
              <a:t>, </a:t>
            </a:r>
            <a:r>
              <a:rPr lang="en-US" dirty="0">
                <a:solidFill>
                  <a:schemeClr val="accent2"/>
                </a:solidFill>
              </a:rPr>
              <a:t>independent</a:t>
            </a:r>
            <a:r>
              <a:rPr lang="en-US" dirty="0"/>
              <a:t> sections of the Chapter.</a:t>
            </a:r>
          </a:p>
          <a:p>
            <a:r>
              <a:rPr lang="en-US" dirty="0"/>
              <a:t>Imagine if the chapter did not have </a:t>
            </a:r>
            <a:r>
              <a:rPr lang="en-US" dirty="0">
                <a:solidFill>
                  <a:schemeClr val="accent2"/>
                </a:solidFill>
              </a:rPr>
              <a:t>modules</a:t>
            </a:r>
            <a:r>
              <a:rPr lang="en-US" dirty="0"/>
              <a:t>, and you were told to “modularize the chapter”.</a:t>
            </a:r>
          </a:p>
          <a:p>
            <a:pPr lvl="1"/>
            <a:r>
              <a:rPr lang="en-US" dirty="0"/>
              <a:t>This means, </a:t>
            </a:r>
            <a:r>
              <a:rPr lang="en-US" dirty="0">
                <a:solidFill>
                  <a:schemeClr val="accent2"/>
                </a:solidFill>
              </a:rPr>
              <a:t>divide</a:t>
            </a:r>
            <a:r>
              <a:rPr lang="en-US" dirty="0"/>
              <a:t> the chapter </a:t>
            </a:r>
            <a:r>
              <a:rPr lang="en-US" dirty="0">
                <a:solidFill>
                  <a:schemeClr val="accent2"/>
                </a:solidFill>
              </a:rPr>
              <a:t>into modules</a:t>
            </a:r>
            <a:r>
              <a:rPr lang="en-US" dirty="0"/>
              <a:t>!</a:t>
            </a:r>
          </a:p>
          <a:p>
            <a:r>
              <a:rPr lang="en-US" dirty="0">
                <a:solidFill>
                  <a:schemeClr val="accent2"/>
                </a:solidFill>
              </a:rPr>
              <a:t>This same idea applies to code</a:t>
            </a:r>
            <a:r>
              <a:rPr lang="en-US" dirty="0"/>
              <a:t>.</a:t>
            </a:r>
          </a:p>
        </p:txBody>
      </p:sp>
      <p:pic>
        <p:nvPicPr>
          <p:cNvPr id="5" name="Picture 4">
            <a:hlinkClick r:id="rId2" action="ppaction://hlinksldjump"/>
            <a:extLst>
              <a:ext uri="{FF2B5EF4-FFF2-40B4-BE49-F238E27FC236}">
                <a16:creationId xmlns:a16="http://schemas.microsoft.com/office/drawing/2014/main" id="{1866B029-C37B-41EF-942B-C04DCDEE788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0054BB64-FB80-4E03-BDF5-7F2591C8C16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6.7</a:t>
            </a:r>
          </a:p>
        </p:txBody>
      </p:sp>
    </p:spTree>
    <p:extLst>
      <p:ext uri="{BB962C8B-B14F-4D97-AF65-F5344CB8AC3E}">
        <p14:creationId xmlns:p14="http://schemas.microsoft.com/office/powerpoint/2010/main" val="536888377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2BF59-D393-4045-AC3F-1C1E7AF9A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Modularizing Code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6E7E29-6DE3-4C41-92DF-704D5627C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117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23BC58-1A1D-4D87-8D36-7EB18E619D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accent2"/>
                </a:solidFill>
              </a:rPr>
              <a:t>New programmers </a:t>
            </a:r>
            <a:r>
              <a:rPr lang="en-US" dirty="0"/>
              <a:t>often write </a:t>
            </a:r>
            <a:r>
              <a:rPr lang="en-US" dirty="0">
                <a:solidFill>
                  <a:schemeClr val="accent2"/>
                </a:solidFill>
              </a:rPr>
              <a:t>long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un-modularized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code</a:t>
            </a:r>
            <a:r>
              <a:rPr lang="en-US" dirty="0"/>
              <a:t>, which is </a:t>
            </a:r>
            <a:r>
              <a:rPr lang="en-US" dirty="0">
                <a:solidFill>
                  <a:schemeClr val="accent2"/>
                </a:solidFill>
              </a:rPr>
              <a:t>very difficult to read</a:t>
            </a:r>
            <a:r>
              <a:rPr lang="en-US" dirty="0"/>
              <a:t>.</a:t>
            </a:r>
          </a:p>
          <a:p>
            <a:r>
              <a:rPr lang="en-US" dirty="0"/>
              <a:t>So we tell them: </a:t>
            </a:r>
            <a:r>
              <a:rPr lang="en-US" dirty="0">
                <a:solidFill>
                  <a:schemeClr val="accent2"/>
                </a:solidFill>
              </a:rPr>
              <a:t>modularize the code</a:t>
            </a:r>
            <a:r>
              <a:rPr lang="en-US" dirty="0"/>
              <a:t>!</a:t>
            </a:r>
          </a:p>
          <a:p>
            <a:r>
              <a:rPr lang="en-US" dirty="0"/>
              <a:t>This makes the </a:t>
            </a:r>
            <a:r>
              <a:rPr lang="en-US" dirty="0">
                <a:solidFill>
                  <a:schemeClr val="accent2"/>
                </a:solidFill>
              </a:rPr>
              <a:t>code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easier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To </a:t>
            </a:r>
            <a:r>
              <a:rPr lang="en-US" dirty="0">
                <a:solidFill>
                  <a:schemeClr val="accent2"/>
                </a:solidFill>
              </a:rPr>
              <a:t>maintain</a:t>
            </a:r>
          </a:p>
          <a:p>
            <a:pPr lvl="1"/>
            <a:r>
              <a:rPr lang="en-US" dirty="0"/>
              <a:t>To </a:t>
            </a:r>
            <a:r>
              <a:rPr lang="en-US" dirty="0">
                <a:solidFill>
                  <a:schemeClr val="accent2"/>
                </a:solidFill>
              </a:rPr>
              <a:t>read</a:t>
            </a:r>
          </a:p>
          <a:p>
            <a:pPr lvl="1"/>
            <a:r>
              <a:rPr lang="en-US" dirty="0"/>
              <a:t>To </a:t>
            </a:r>
            <a:r>
              <a:rPr lang="en-US" dirty="0">
                <a:solidFill>
                  <a:schemeClr val="accent2"/>
                </a:solidFill>
              </a:rPr>
              <a:t>debug</a:t>
            </a:r>
          </a:p>
          <a:p>
            <a:pPr lvl="1"/>
            <a:r>
              <a:rPr lang="en-US" dirty="0"/>
              <a:t>and a best of all, it makes the code </a:t>
            </a:r>
            <a:r>
              <a:rPr lang="en-US" dirty="0">
                <a:solidFill>
                  <a:schemeClr val="accent2"/>
                </a:solidFill>
              </a:rPr>
              <a:t>reusable</a:t>
            </a:r>
            <a:r>
              <a:rPr lang="en-US" dirty="0"/>
              <a:t>!</a:t>
            </a:r>
          </a:p>
          <a:p>
            <a:r>
              <a:rPr lang="en-US" dirty="0"/>
              <a:t>Use of functions:</a:t>
            </a:r>
          </a:p>
          <a:p>
            <a:pPr lvl="1"/>
            <a:r>
              <a:rPr lang="en-US" dirty="0"/>
              <a:t>We already learned that </a:t>
            </a:r>
            <a:r>
              <a:rPr lang="en-US" dirty="0">
                <a:solidFill>
                  <a:schemeClr val="accent2"/>
                </a:solidFill>
              </a:rPr>
              <a:t>functions can </a:t>
            </a:r>
            <a:r>
              <a:rPr lang="en-US" dirty="0"/>
              <a:t>be used to</a:t>
            </a:r>
            <a:r>
              <a:rPr lang="en-US" dirty="0">
                <a:solidFill>
                  <a:schemeClr val="accent2"/>
                </a:solidFill>
              </a:rPr>
              <a:t> reduce redundant code</a:t>
            </a:r>
            <a:r>
              <a:rPr lang="en-US" dirty="0"/>
              <a:t> and they </a:t>
            </a:r>
            <a:r>
              <a:rPr lang="en-US" dirty="0">
                <a:solidFill>
                  <a:schemeClr val="accent2"/>
                </a:solidFill>
              </a:rPr>
              <a:t>facilitate reuse of code</a:t>
            </a:r>
            <a:r>
              <a:rPr lang="en-US" dirty="0"/>
              <a:t>.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Functions</a:t>
            </a:r>
            <a:r>
              <a:rPr lang="en-US" dirty="0"/>
              <a:t> are also used </a:t>
            </a:r>
            <a:r>
              <a:rPr lang="en-US" dirty="0">
                <a:solidFill>
                  <a:schemeClr val="accent2"/>
                </a:solidFill>
              </a:rPr>
              <a:t>to modularize code </a:t>
            </a:r>
            <a:r>
              <a:rPr lang="en-US" dirty="0"/>
              <a:t>and to </a:t>
            </a:r>
            <a:r>
              <a:rPr lang="en-US" dirty="0">
                <a:solidFill>
                  <a:schemeClr val="accent2"/>
                </a:solidFill>
              </a:rPr>
              <a:t>help improve </a:t>
            </a:r>
            <a:r>
              <a:rPr lang="en-US" dirty="0"/>
              <a:t>the overall </a:t>
            </a:r>
            <a:r>
              <a:rPr lang="en-US" dirty="0">
                <a:solidFill>
                  <a:schemeClr val="accent2"/>
                </a:solidFill>
              </a:rPr>
              <a:t>quality</a:t>
            </a:r>
            <a:r>
              <a:rPr lang="en-US" dirty="0"/>
              <a:t> of the program.</a:t>
            </a:r>
          </a:p>
        </p:txBody>
      </p:sp>
      <p:pic>
        <p:nvPicPr>
          <p:cNvPr id="5" name="Picture 4">
            <a:hlinkClick r:id="rId2" action="ppaction://hlinksldjump"/>
            <a:extLst>
              <a:ext uri="{FF2B5EF4-FFF2-40B4-BE49-F238E27FC236}">
                <a16:creationId xmlns:a16="http://schemas.microsoft.com/office/drawing/2014/main" id="{1866B029-C37B-41EF-942B-C04DCDEE788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0054BB64-FB80-4E03-BDF5-7F2591C8C16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6.7</a:t>
            </a:r>
          </a:p>
        </p:txBody>
      </p:sp>
    </p:spTree>
    <p:extLst>
      <p:ext uri="{BB962C8B-B14F-4D97-AF65-F5344CB8AC3E}">
        <p14:creationId xmlns:p14="http://schemas.microsoft.com/office/powerpoint/2010/main" val="629178019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2BF59-D393-4045-AC3F-1C1E7AF9A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Finding the GCD (Modularizing Code)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Program 5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6E7E29-6DE3-4C41-92DF-704D5627C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118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23BC58-1A1D-4D87-8D36-7EB18E619D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" indent="0">
              <a:buNone/>
            </a:pPr>
            <a:r>
              <a:rPr lang="en-US" dirty="0"/>
              <a:t>In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Chapter 5</a:t>
            </a:r>
            <a:r>
              <a:rPr lang="en-US" dirty="0"/>
              <a:t>, </a:t>
            </a:r>
            <a:r>
              <a:rPr lang="en-US" dirty="0">
                <a:solidFill>
                  <a:srgbClr val="CC6600"/>
                </a:solidFill>
              </a:rPr>
              <a:t>Program 7</a:t>
            </a:r>
            <a:r>
              <a:rPr lang="en-US" dirty="0"/>
              <a:t>, we wrote a program to find the GCD of two integers.</a:t>
            </a:r>
          </a:p>
          <a:p>
            <a:pPr marL="9144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91440" indent="0">
              <a:buNone/>
            </a:pPr>
            <a:endParaRPr lang="en-US" sz="3200" dirty="0"/>
          </a:p>
          <a:p>
            <a:pPr marL="91440" indent="0">
              <a:buNone/>
            </a:pPr>
            <a:r>
              <a:rPr lang="en-US" dirty="0"/>
              <a:t>Re-write the program in a </a:t>
            </a:r>
            <a:r>
              <a:rPr lang="en-US" dirty="0">
                <a:solidFill>
                  <a:schemeClr val="accent2"/>
                </a:solidFill>
              </a:rPr>
              <a:t>modularized fashion </a:t>
            </a:r>
            <a:r>
              <a:rPr lang="en-US" dirty="0"/>
              <a:t>by </a:t>
            </a:r>
            <a:r>
              <a:rPr lang="en-US" dirty="0">
                <a:solidFill>
                  <a:schemeClr val="accent2"/>
                </a:solidFill>
              </a:rPr>
              <a:t>using a function to compute the GCD</a:t>
            </a:r>
            <a:r>
              <a:rPr lang="en-US" dirty="0"/>
              <a:t>.</a:t>
            </a:r>
          </a:p>
        </p:txBody>
      </p:sp>
      <p:pic>
        <p:nvPicPr>
          <p:cNvPr id="5" name="Picture 4">
            <a:hlinkClick r:id="rId3" action="ppaction://hlinksldjump"/>
            <a:extLst>
              <a:ext uri="{FF2B5EF4-FFF2-40B4-BE49-F238E27FC236}">
                <a16:creationId xmlns:a16="http://schemas.microsoft.com/office/drawing/2014/main" id="{1866B029-C37B-41EF-942B-C04DCDEE7889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0054BB64-FB80-4E03-BDF5-7F2591C8C16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6.7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FE88DDB-C0F3-4471-9851-85963860734B}"/>
              </a:ext>
            </a:extLst>
          </p:cNvPr>
          <p:cNvGrpSpPr/>
          <p:nvPr/>
        </p:nvGrpSpPr>
        <p:grpSpPr>
          <a:xfrm>
            <a:off x="146303" y="2278183"/>
            <a:ext cx="8851394" cy="2755457"/>
            <a:chOff x="160236" y="2805454"/>
            <a:chExt cx="8851394" cy="2317049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637980C-BECB-47D7-BDDD-ACA947B3435E}"/>
                </a:ext>
              </a:extLst>
            </p:cNvPr>
            <p:cNvSpPr txBox="1"/>
            <p:nvPr/>
          </p:nvSpPr>
          <p:spPr>
            <a:xfrm>
              <a:off x="160236" y="2805454"/>
              <a:ext cx="2825497" cy="23292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accent3">
                      <a:lumMod val="50000"/>
                    </a:schemeClr>
                  </a:solidFill>
                </a:rPr>
                <a:t>LISTING 5.8 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GreatestCommonDivisor.py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342BD0A-1D5A-430A-A9AC-4EB8A4987F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30453"/>
              <a:ext cx="8403807" cy="20920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Prompt the user to enter two integers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n1 = </a:t>
              </a:r>
              <a:r>
                <a:rPr lang="en-US" altLang="en-US" sz="12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eval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2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input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2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"Enter first integer: "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n2 = </a:t>
              </a:r>
              <a:r>
                <a:rPr lang="en-US" altLang="en-US" sz="12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eval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2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input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2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"Enter second integer: "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gcd = </a:t>
              </a:r>
              <a:r>
                <a:rPr lang="en-US" altLang="en-US" sz="12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k = </a:t>
              </a:r>
              <a:r>
                <a:rPr lang="en-US" altLang="en-US" sz="12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k &lt;= n1 </a:t>
              </a:r>
              <a:r>
                <a:rPr lang="en-US" altLang="en-US" sz="12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and 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k &lt;= n2: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2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n1 % k == </a:t>
              </a:r>
              <a:r>
                <a:rPr lang="en-US" altLang="en-US" sz="12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 </a:t>
              </a:r>
              <a:r>
                <a:rPr lang="en-US" altLang="en-US" sz="12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and 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n2 % k == </a:t>
              </a:r>
              <a:r>
                <a:rPr lang="en-US" altLang="en-US" sz="12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gcd = k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k += </a:t>
              </a:r>
              <a:r>
                <a:rPr lang="en-US" altLang="en-US" sz="12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2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greatest common divisor for"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n1, </a:t>
              </a:r>
              <a:r>
                <a:rPr lang="en-US" altLang="en-US" sz="12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"and"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n2, </a:t>
              </a:r>
              <a:r>
                <a:rPr lang="en-US" altLang="en-US" sz="12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"is"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gcd)</a:t>
              </a:r>
              <a:endParaRPr lang="en-US" altLang="en-US" sz="1200" dirty="0">
                <a:latin typeface="Arial" panose="020B0604020202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AB480EC-979F-4E44-91EA-8249AA3D77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47585" cy="209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3441C0A-1A4F-4863-9429-3459EDE6A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5</a:t>
            </a:r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D7A2911-1217-49A4-B583-5BAA9C6AD13A}"/>
              </a:ext>
            </a:extLst>
          </p:cNvPr>
          <p:cNvGrpSpPr/>
          <p:nvPr/>
        </p:nvGrpSpPr>
        <p:grpSpPr>
          <a:xfrm>
            <a:off x="8167057" y="2555182"/>
            <a:ext cx="830638" cy="386966"/>
            <a:chOff x="8133802" y="1326921"/>
            <a:chExt cx="830638" cy="386966"/>
          </a:xfrm>
        </p:grpSpPr>
        <p:sp>
          <p:nvSpPr>
            <p:cNvPr id="13" name="TextBox 13">
              <a:extLst>
                <a:ext uri="{FF2B5EF4-FFF2-40B4-BE49-F238E27FC236}">
                  <a16:creationId xmlns:a16="http://schemas.microsoft.com/office/drawing/2014/main" id="{4F604316-38DE-4F0F-AD88-838978B32C3E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14" name="TextBox 14">
              <a:hlinkClick r:id="rId6"/>
              <a:extLst>
                <a:ext uri="{FF2B5EF4-FFF2-40B4-BE49-F238E27FC236}">
                  <a16:creationId xmlns:a16="http://schemas.microsoft.com/office/drawing/2014/main" id="{C0B925F8-77EB-4015-88AB-D10D68ED76AA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C226FAB0-5931-4ECA-9942-8906AFA717E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51260527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2BF59-D393-4045-AC3F-1C1E7AF9A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Finding the GCD (Modularizing Code)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1: Problem-solving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6E7E29-6DE3-4C41-92DF-704D5627C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119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23BC58-1A1D-4D87-8D36-7EB18E619D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First, let’s </a:t>
            </a:r>
            <a:r>
              <a:rPr lang="en-US" dirty="0">
                <a:solidFill>
                  <a:schemeClr val="accent2"/>
                </a:solidFill>
              </a:rPr>
              <a:t>write a function </a:t>
            </a:r>
            <a:r>
              <a:rPr lang="en-US" dirty="0"/>
              <a:t>that </a:t>
            </a:r>
            <a:r>
              <a:rPr lang="en-US" dirty="0">
                <a:solidFill>
                  <a:schemeClr val="accent2"/>
                </a:solidFill>
              </a:rPr>
              <a:t>find</a:t>
            </a:r>
            <a:r>
              <a:rPr lang="en-US" dirty="0"/>
              <a:t> and </a:t>
            </a:r>
            <a:r>
              <a:rPr lang="en-US" dirty="0">
                <a:solidFill>
                  <a:schemeClr val="accent2"/>
                </a:solidFill>
              </a:rPr>
              <a:t>return</a:t>
            </a:r>
            <a:r>
              <a:rPr lang="en-US" dirty="0"/>
              <a:t> the GCD of two numbers.</a:t>
            </a:r>
          </a:p>
          <a:p>
            <a:r>
              <a:rPr lang="en-US" dirty="0"/>
              <a:t>The </a:t>
            </a:r>
            <a:r>
              <a:rPr lang="en-US" dirty="0">
                <a:solidFill>
                  <a:schemeClr val="accent2"/>
                </a:solidFill>
              </a:rPr>
              <a:t>header</a:t>
            </a:r>
            <a:r>
              <a:rPr lang="en-US" dirty="0"/>
              <a:t> of the new function can be as the following:</a:t>
            </a:r>
          </a:p>
          <a:p>
            <a:endParaRPr lang="en-US" dirty="0"/>
          </a:p>
          <a:p>
            <a:r>
              <a:rPr lang="en-US" dirty="0"/>
              <a:t>Now, let’s </a:t>
            </a:r>
            <a:r>
              <a:rPr lang="en-US" dirty="0">
                <a:solidFill>
                  <a:schemeClr val="accent2"/>
                </a:solidFill>
              </a:rPr>
              <a:t>implement</a:t>
            </a:r>
            <a:r>
              <a:rPr lang="en-US" dirty="0"/>
              <a:t> the function: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91440" indent="0">
              <a:buNone/>
            </a:pPr>
            <a:endParaRPr lang="en-US" sz="3200" dirty="0"/>
          </a:p>
        </p:txBody>
      </p:sp>
      <p:pic>
        <p:nvPicPr>
          <p:cNvPr id="5" name="Picture 4">
            <a:hlinkClick r:id="rId3" action="ppaction://hlinksldjump"/>
            <a:extLst>
              <a:ext uri="{FF2B5EF4-FFF2-40B4-BE49-F238E27FC236}">
                <a16:creationId xmlns:a16="http://schemas.microsoft.com/office/drawing/2014/main" id="{1866B029-C37B-41EF-942B-C04DCDEE7889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0054BB64-FB80-4E03-BDF5-7F2591C8C16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6.7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B080EC5-5B6D-43C1-98A2-98E1C65920E2}"/>
              </a:ext>
            </a:extLst>
          </p:cNvPr>
          <p:cNvGrpSpPr/>
          <p:nvPr/>
        </p:nvGrpSpPr>
        <p:grpSpPr>
          <a:xfrm>
            <a:off x="146304" y="3877405"/>
            <a:ext cx="8851392" cy="2425741"/>
            <a:chOff x="160238" y="3030453"/>
            <a:chExt cx="8851392" cy="209205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A0B2BF1-F155-4100-8C0B-1130C54C3F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30453"/>
              <a:ext cx="8403807" cy="20920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Return the gcd of two integers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gcd(n1, n2):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gcd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Initial gcd is 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k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Possible gcd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k &lt;= n1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and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k &lt;= n2: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n1 % k ==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and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n2 % k ==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  gcd = k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Update gcd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k +=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gcd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Return gcd</a:t>
              </a:r>
              <a:endParaRPr lang="en-US" altLang="en-US" sz="1400" dirty="0">
                <a:latin typeface="Arial" panose="020B0604020202020204" pitchFamily="34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7AFCEFA-1963-4873-A348-6566C5E50A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47585" cy="209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F3F37903-02C1-41A3-8EFA-ADABA95545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0097" y="2847427"/>
            <a:ext cx="8403807" cy="42509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gcd(n1, n2):</a:t>
            </a:r>
          </a:p>
        </p:txBody>
      </p:sp>
      <p:sp>
        <p:nvSpPr>
          <p:cNvPr id="18" name="Footer Placeholder 17">
            <a:extLst>
              <a:ext uri="{FF2B5EF4-FFF2-40B4-BE49-F238E27FC236}">
                <a16:creationId xmlns:a16="http://schemas.microsoft.com/office/drawing/2014/main" id="{840E8B8B-AD78-470C-9F9F-9ADCE9A02D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16209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2BF59-D393-4045-AC3F-1C1E7AF9A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 Many Numbers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Discussion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6E7E29-6DE3-4C41-92DF-704D5627C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12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23BC58-1A1D-4D87-8D36-7EB18E619D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Lines 1–6 </a:t>
            </a:r>
            <a:r>
              <a:rPr lang="en-US" dirty="0">
                <a:solidFill>
                  <a:schemeClr val="accent2"/>
                </a:solidFill>
              </a:rPr>
              <a:t>define</a:t>
            </a:r>
            <a:r>
              <a:rPr lang="en-US" dirty="0"/>
              <a:t> the </a:t>
            </a:r>
            <a:r>
              <a:rPr lang="en-US" dirty="0">
                <a:solidFill>
                  <a:schemeClr val="accent2"/>
                </a:solidFill>
              </a:rPr>
              <a:t>function</a:t>
            </a:r>
            <a:r>
              <a:rPr lang="en-US" dirty="0"/>
              <a:t> named </a:t>
            </a:r>
            <a:r>
              <a:rPr lang="en-US" dirty="0">
                <a:solidFill>
                  <a:srgbClr val="7030A0"/>
                </a:solidFill>
              </a:rPr>
              <a:t>sum</a:t>
            </a:r>
            <a:r>
              <a:rPr lang="en-US" dirty="0"/>
              <a:t> with the </a:t>
            </a:r>
            <a:r>
              <a:rPr lang="en-US" dirty="0">
                <a:solidFill>
                  <a:schemeClr val="accent2"/>
                </a:solidFill>
              </a:rPr>
              <a:t>two parameters</a:t>
            </a:r>
            <a:r>
              <a:rPr lang="en-US" dirty="0"/>
              <a:t> </a:t>
            </a:r>
            <a:r>
              <a:rPr lang="en-US" dirty="0">
                <a:solidFill>
                  <a:srgbClr val="0070C0"/>
                </a:solidFill>
              </a:rPr>
              <a:t>i1</a:t>
            </a:r>
            <a:r>
              <a:rPr lang="en-US" dirty="0"/>
              <a:t> and </a:t>
            </a:r>
            <a:r>
              <a:rPr lang="en-US" dirty="0">
                <a:solidFill>
                  <a:srgbClr val="0070C0"/>
                </a:solidFill>
              </a:rPr>
              <a:t>i2</a:t>
            </a:r>
            <a:r>
              <a:rPr lang="en-US" dirty="0"/>
              <a:t>. </a:t>
            </a:r>
          </a:p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Lines 8–11 </a:t>
            </a:r>
            <a:r>
              <a:rPr lang="en-US" dirty="0">
                <a:solidFill>
                  <a:schemeClr val="accent2"/>
                </a:solidFill>
              </a:rPr>
              <a:t>define</a:t>
            </a:r>
            <a:r>
              <a:rPr lang="en-US" dirty="0"/>
              <a:t> the </a:t>
            </a:r>
            <a:r>
              <a:rPr lang="en-US" dirty="0">
                <a:solidFill>
                  <a:srgbClr val="7030A0"/>
                </a:solidFill>
              </a:rPr>
              <a:t>main</a:t>
            </a:r>
            <a:r>
              <a:rPr lang="en-US" dirty="0"/>
              <a:t> function that invokes: </a:t>
            </a:r>
          </a:p>
          <a:p>
            <a:pPr lvl="1"/>
            <a:r>
              <a:rPr lang="en-US" dirty="0">
                <a:solidFill>
                  <a:srgbClr val="7030A0"/>
                </a:solidFill>
              </a:rPr>
              <a:t>sum(1, 10) </a:t>
            </a:r>
            <a:r>
              <a:rPr lang="en-US" dirty="0"/>
              <a:t>to compute the sum from 1 to 10.</a:t>
            </a:r>
          </a:p>
          <a:p>
            <a:pPr lvl="1"/>
            <a:r>
              <a:rPr lang="en-US" dirty="0">
                <a:solidFill>
                  <a:srgbClr val="7030A0"/>
                </a:solidFill>
              </a:rPr>
              <a:t>sum(20, 37)</a:t>
            </a:r>
            <a:r>
              <a:rPr lang="en-US" dirty="0"/>
              <a:t> to compute the sum from 20 to 37.</a:t>
            </a:r>
          </a:p>
          <a:p>
            <a:pPr lvl="1"/>
            <a:r>
              <a:rPr lang="en-US" dirty="0">
                <a:solidFill>
                  <a:srgbClr val="7030A0"/>
                </a:solidFill>
              </a:rPr>
              <a:t>sum(35, 49) </a:t>
            </a:r>
            <a:r>
              <a:rPr lang="en-US" dirty="0"/>
              <a:t>to compute the sum from 35 to 49.</a:t>
            </a:r>
          </a:p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Lines 12 </a:t>
            </a:r>
            <a:r>
              <a:rPr lang="en-US" dirty="0"/>
              <a:t>calls the </a:t>
            </a:r>
            <a:r>
              <a:rPr lang="en-US" dirty="0">
                <a:solidFill>
                  <a:srgbClr val="7030A0"/>
                </a:solidFill>
              </a:rPr>
              <a:t>main</a:t>
            </a:r>
            <a:r>
              <a:rPr lang="en-US" dirty="0"/>
              <a:t> function to execute the program.</a:t>
            </a:r>
          </a:p>
        </p:txBody>
      </p:sp>
      <p:pic>
        <p:nvPicPr>
          <p:cNvPr id="5" name="Picture 4">
            <a:hlinkClick r:id="rId2" action="ppaction://hlinksldjump"/>
            <a:extLst>
              <a:ext uri="{FF2B5EF4-FFF2-40B4-BE49-F238E27FC236}">
                <a16:creationId xmlns:a16="http://schemas.microsoft.com/office/drawing/2014/main" id="{1866B029-C37B-41EF-942B-C04DCDEE788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0054BB64-FB80-4E03-BDF5-7F2591C8C16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6.1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BBEC28F-04C6-4980-AB8B-15F9F159E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013528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2BF59-D393-4045-AC3F-1C1E7AF9A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Finding the GCD (Modularizing Code)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2: Implementation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6E7E29-6DE3-4C41-92DF-704D5627C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120</a:t>
            </a:fld>
            <a:endParaRPr lang="en-US"/>
          </a:p>
        </p:txBody>
      </p:sp>
      <p:pic>
        <p:nvPicPr>
          <p:cNvPr id="5" name="Picture 4">
            <a:hlinkClick r:id="rId3" action="ppaction://hlinksldjump"/>
            <a:extLst>
              <a:ext uri="{FF2B5EF4-FFF2-40B4-BE49-F238E27FC236}">
                <a16:creationId xmlns:a16="http://schemas.microsoft.com/office/drawing/2014/main" id="{1866B029-C37B-41EF-942B-C04DCDEE7889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0054BB64-FB80-4E03-BDF5-7F2591C8C16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6.7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809F211-7F68-40D6-972E-952FF7DB353D}"/>
              </a:ext>
            </a:extLst>
          </p:cNvPr>
          <p:cNvGrpSpPr/>
          <p:nvPr/>
        </p:nvGrpSpPr>
        <p:grpSpPr>
          <a:xfrm>
            <a:off x="146304" y="1567968"/>
            <a:ext cx="8851392" cy="4957118"/>
            <a:chOff x="160238" y="3030453"/>
            <a:chExt cx="8851392" cy="209205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EFB3E73-CDE2-40BF-8A3B-B50EF43357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30453"/>
              <a:ext cx="8403807" cy="20920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Return the gcd of two integers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gcd(n1, n2):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gcd_n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Initial gcd is 1</a:t>
              </a:r>
              <a:endParaRPr lang="ar-SA" altLang="en-US" sz="16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k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Possible gcd</a:t>
              </a:r>
              <a:endParaRPr lang="ar-SA" altLang="en-US" sz="16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altLang="en-US" sz="16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k &lt;= n1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and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k &lt;= n2:</a:t>
              </a:r>
              <a:endParaRPr lang="ar-SA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n1 % k ==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and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n2 % k ==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  <a:endParaRPr lang="ar-SA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 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gcd_n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k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Update gcd</a:t>
              </a:r>
              <a:endParaRPr lang="ar-SA" altLang="en-US" sz="16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k +=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endParaRPr lang="ar-SA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gcd_n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Return gcd</a:t>
              </a:r>
              <a:endParaRPr lang="ar-SA" altLang="en-US" sz="16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altLang="en-US" sz="16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main():</a:t>
              </a:r>
              <a:endParaRPr lang="ar-SA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Prompt the user to enter two integers</a:t>
              </a:r>
              <a:endParaRPr lang="ar-SA" altLang="en-US" sz="16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n1 =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eval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input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"Enter the first integer: 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))</a:t>
              </a:r>
              <a:endParaRPr lang="ar-SA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n2 =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eval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input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"Enter the second integer: 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))</a:t>
              </a:r>
              <a:endParaRPr lang="ar-SA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greatest common divisor for"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n1,</a:t>
              </a:r>
              <a:endParaRPr lang="ar-SA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"and"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n2, 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"is"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gcd(n1, n2))</a:t>
              </a:r>
              <a:endParaRPr lang="ar-SA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</a:t>
              </a:r>
              <a:endParaRPr lang="ar-SA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6B44AB1-44FF-40C7-AEC5-50721DBF3C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47585" cy="209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20</a:t>
              </a:r>
            </a:p>
          </p:txBody>
        </p:sp>
      </p:grp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F7E5D85C-48A1-4921-9278-42DC005F7C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5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BE8283-433C-446B-976B-3DBE762C8E33}"/>
              </a:ext>
            </a:extLst>
          </p:cNvPr>
          <p:cNvSpPr txBox="1"/>
          <p:nvPr/>
        </p:nvSpPr>
        <p:spPr>
          <a:xfrm>
            <a:off x="146305" y="1290969"/>
            <a:ext cx="2002536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GCDWithFunctions.py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8C6CFDF-7010-4AE1-9ABD-AB1EA47576C9}"/>
              </a:ext>
            </a:extLst>
          </p:cNvPr>
          <p:cNvGrpSpPr/>
          <p:nvPr/>
        </p:nvGrpSpPr>
        <p:grpSpPr>
          <a:xfrm>
            <a:off x="8167057" y="1567968"/>
            <a:ext cx="830638" cy="386966"/>
            <a:chOff x="8133802" y="1326921"/>
            <a:chExt cx="830638" cy="386966"/>
          </a:xfrm>
        </p:grpSpPr>
        <p:sp>
          <p:nvSpPr>
            <p:cNvPr id="13" name="TextBox 13">
              <a:extLst>
                <a:ext uri="{FF2B5EF4-FFF2-40B4-BE49-F238E27FC236}">
                  <a16:creationId xmlns:a16="http://schemas.microsoft.com/office/drawing/2014/main" id="{DF4BABB4-A00A-4FFF-8BAD-EC6D4024EF82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14" name="TextBox 14">
              <a:hlinkClick r:id="rId6"/>
              <a:extLst>
                <a:ext uri="{FF2B5EF4-FFF2-40B4-BE49-F238E27FC236}">
                  <a16:creationId xmlns:a16="http://schemas.microsoft.com/office/drawing/2014/main" id="{03094FCC-C3DE-4437-887B-4F665844A318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449ECDDB-28D1-4F6A-8016-EAD1390668A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6861795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2BF59-D393-4045-AC3F-1C1E7AF9A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Finding the GCD (Modularizing Code)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Example Runs of The Program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6E7E29-6DE3-4C41-92DF-704D5627C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121</a:t>
            </a:fld>
            <a:endParaRPr lang="en-US"/>
          </a:p>
        </p:txBody>
      </p:sp>
      <p:pic>
        <p:nvPicPr>
          <p:cNvPr id="5" name="Picture 4">
            <a:hlinkClick r:id="rId3" action="ppaction://hlinksldjump"/>
            <a:extLst>
              <a:ext uri="{FF2B5EF4-FFF2-40B4-BE49-F238E27FC236}">
                <a16:creationId xmlns:a16="http://schemas.microsoft.com/office/drawing/2014/main" id="{1866B029-C37B-41EF-942B-C04DCDEE7889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0054BB64-FB80-4E03-BDF5-7F2591C8C16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6.7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165408B-EB5C-4301-AA41-EB0295820EA7}"/>
              </a:ext>
            </a:extLst>
          </p:cNvPr>
          <p:cNvGrpSpPr/>
          <p:nvPr/>
        </p:nvGrpSpPr>
        <p:grpSpPr>
          <a:xfrm>
            <a:off x="146304" y="1799406"/>
            <a:ext cx="8851392" cy="923330"/>
            <a:chOff x="4773387" y="4827140"/>
            <a:chExt cx="8851392" cy="92333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0BBE4B1-5B61-47DF-94E7-349E97C309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827140"/>
              <a:ext cx="8151607" cy="92333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the first integer: </a:t>
              </a:r>
              <a:r>
                <a:rPr lang="en-US" altLang="en-US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20</a:t>
              </a: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1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1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the second integer: </a:t>
              </a:r>
              <a:r>
                <a:rPr lang="en-US" altLang="en-US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90</a:t>
              </a: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1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1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endParaRPr lang="en-US" altLang="en-US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The greatest common divisor for 20 and 90 is 10</a:t>
              </a:r>
            </a:p>
          </p:txBody>
        </p:sp>
        <p:pic>
          <p:nvPicPr>
            <p:cNvPr id="12" name="Picture 11" descr="A flat screen monitor&#10;&#10;Description automatically generated">
              <a:extLst>
                <a:ext uri="{FF2B5EF4-FFF2-40B4-BE49-F238E27FC236}">
                  <a16:creationId xmlns:a16="http://schemas.microsoft.com/office/drawing/2014/main" id="{002047FD-613B-4C4B-BA29-79D823896B3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532765F-4142-4290-BBC6-8FD73AED54B4}"/>
              </a:ext>
            </a:extLst>
          </p:cNvPr>
          <p:cNvGrpSpPr/>
          <p:nvPr/>
        </p:nvGrpSpPr>
        <p:grpSpPr>
          <a:xfrm>
            <a:off x="146304" y="2956190"/>
            <a:ext cx="8851392" cy="923330"/>
            <a:chOff x="4773387" y="4827140"/>
            <a:chExt cx="8851392" cy="92333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25D5A63-1E0C-4DBA-ACEF-62B082F8C0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827140"/>
              <a:ext cx="8151607" cy="92333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the first integer: </a:t>
              </a:r>
              <a:r>
                <a:rPr lang="en-US" altLang="en-US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99</a:t>
              </a: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1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1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the second integer: </a:t>
              </a:r>
              <a:r>
                <a:rPr lang="en-US" altLang="en-US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13</a:t>
              </a: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1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1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endParaRPr lang="en-US" altLang="en-US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The greatest common divisor for 99 and 13 is 1</a:t>
              </a:r>
            </a:p>
          </p:txBody>
        </p:sp>
        <p:pic>
          <p:nvPicPr>
            <p:cNvPr id="15" name="Picture 14" descr="A flat screen monitor&#10;&#10;Description automatically generated">
              <a:extLst>
                <a:ext uri="{FF2B5EF4-FFF2-40B4-BE49-F238E27FC236}">
                  <a16:creationId xmlns:a16="http://schemas.microsoft.com/office/drawing/2014/main" id="{A9450A92-BDBA-4D7E-973F-14C0F9B0D4F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8F9198A-0D45-464C-8520-65505E30A0A9}"/>
              </a:ext>
            </a:extLst>
          </p:cNvPr>
          <p:cNvGrpSpPr/>
          <p:nvPr/>
        </p:nvGrpSpPr>
        <p:grpSpPr>
          <a:xfrm>
            <a:off x="175260" y="4112975"/>
            <a:ext cx="8851392" cy="923330"/>
            <a:chOff x="4773387" y="4827140"/>
            <a:chExt cx="8851392" cy="92333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3CA8154-69A6-428B-95D7-CF3C0E08A2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827140"/>
              <a:ext cx="8151607" cy="92333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the first integer: </a:t>
              </a:r>
              <a:r>
                <a:rPr lang="en-US" altLang="en-US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1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1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the second integer: </a:t>
              </a:r>
              <a:r>
                <a:rPr lang="en-US" altLang="en-US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64</a:t>
              </a: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1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1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endParaRPr lang="en-US" altLang="en-US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The greatest common divisor for 12 and 64 is 4</a:t>
              </a:r>
            </a:p>
          </p:txBody>
        </p:sp>
        <p:pic>
          <p:nvPicPr>
            <p:cNvPr id="18" name="Picture 17" descr="A flat screen monitor&#10;&#10;Description automatically generated">
              <a:extLst>
                <a:ext uri="{FF2B5EF4-FFF2-40B4-BE49-F238E27FC236}">
                  <a16:creationId xmlns:a16="http://schemas.microsoft.com/office/drawing/2014/main" id="{032C74F5-9B03-4A2D-A53C-38CA10BD775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E6F196-997B-4E8A-97E4-460147030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7105887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60D7F5-BA37-438F-8D73-F1C918CDDC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E51E708-4857-4302-A235-DE0CFD4A8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122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80790F-A064-4AD1-B2D9-488CFCCCEA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indent="0">
              <a:buNone/>
            </a:pPr>
            <a:r>
              <a:rPr lang="en-US" dirty="0"/>
              <a:t>What happens if you </a:t>
            </a:r>
            <a:r>
              <a:rPr lang="en-US" dirty="0">
                <a:solidFill>
                  <a:schemeClr val="accent2"/>
                </a:solidFill>
              </a:rPr>
              <a:t>define</a:t>
            </a:r>
            <a:r>
              <a:rPr lang="en-US" dirty="0"/>
              <a:t> a </a:t>
            </a:r>
            <a:r>
              <a:rPr lang="en-US" dirty="0">
                <a:solidFill>
                  <a:schemeClr val="accent2"/>
                </a:solidFill>
              </a:rPr>
              <a:t>variable</a:t>
            </a:r>
            <a:r>
              <a:rPr lang="en-US" dirty="0"/>
              <a:t> and a </a:t>
            </a:r>
            <a:r>
              <a:rPr lang="en-US" dirty="0">
                <a:solidFill>
                  <a:schemeClr val="accent2"/>
                </a:solidFill>
              </a:rPr>
              <a:t>function</a:t>
            </a:r>
            <a:r>
              <a:rPr lang="en-US" dirty="0"/>
              <a:t> with the </a:t>
            </a:r>
            <a:r>
              <a:rPr lang="en-US" dirty="0">
                <a:solidFill>
                  <a:schemeClr val="accent2"/>
                </a:solidFill>
              </a:rPr>
              <a:t>same name</a:t>
            </a:r>
            <a:r>
              <a:rPr lang="en-US" dirty="0"/>
              <a:t>?</a:t>
            </a:r>
          </a:p>
          <a:p>
            <a:pPr indent="-365760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chemeClr val="accent2"/>
                </a:solidFill>
              </a:rPr>
              <a:t>Avoid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naming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variables</a:t>
            </a:r>
            <a:r>
              <a:rPr lang="en-US" dirty="0"/>
              <a:t> with the </a:t>
            </a:r>
            <a:r>
              <a:rPr lang="en-US" dirty="0">
                <a:solidFill>
                  <a:schemeClr val="accent2"/>
                </a:solidFill>
              </a:rPr>
              <a:t>same name of functions </a:t>
            </a:r>
            <a:r>
              <a:rPr lang="en-US" dirty="0"/>
              <a:t>or </a:t>
            </a:r>
            <a:r>
              <a:rPr lang="en-US" dirty="0">
                <a:solidFill>
                  <a:schemeClr val="accent2"/>
                </a:solidFill>
              </a:rPr>
              <a:t>vice versa </a:t>
            </a:r>
            <a:r>
              <a:rPr lang="en-US" b="1" dirty="0">
                <a:solidFill>
                  <a:schemeClr val="accent2"/>
                </a:solidFill>
              </a:rPr>
              <a:t>to prevent conflicts</a:t>
            </a:r>
            <a:r>
              <a:rPr lang="en-US" dirty="0"/>
              <a:t>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 While the following code is ok:</a:t>
            </a:r>
          </a:p>
          <a:p>
            <a:pPr marL="91440" indent="0">
              <a:buNone/>
            </a:pPr>
            <a:endParaRPr lang="en-US" dirty="0"/>
          </a:p>
          <a:p>
            <a:pPr marL="91440" indent="0">
              <a:buNone/>
            </a:pPr>
            <a:endParaRPr lang="en-US" sz="4000" dirty="0"/>
          </a:p>
          <a:p>
            <a:pPr marL="182880" lvl="1" indent="0">
              <a:buNone/>
            </a:pPr>
            <a:r>
              <a:rPr lang="en-US" dirty="0"/>
              <a:t>The following code cause a </a:t>
            </a:r>
            <a:r>
              <a:rPr lang="en-US" dirty="0">
                <a:solidFill>
                  <a:srgbClr val="C00000"/>
                </a:solidFill>
              </a:rPr>
              <a:t>runtime error</a:t>
            </a:r>
            <a:r>
              <a:rPr lang="en-US" dirty="0"/>
              <a:t>: 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97236B2-AA92-46DD-ABA7-EBC34F4DB112}"/>
              </a:ext>
            </a:extLst>
          </p:cNvPr>
          <p:cNvGrpSpPr/>
          <p:nvPr/>
        </p:nvGrpSpPr>
        <p:grpSpPr>
          <a:xfrm>
            <a:off x="370095" y="3706058"/>
            <a:ext cx="4088346" cy="1122377"/>
            <a:chOff x="160238" y="3030453"/>
            <a:chExt cx="4088346" cy="209205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1307F36-5D9A-4245-A842-1CA3797C35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30453"/>
              <a:ext cx="3640761" cy="20920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hello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hello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"Ahmad"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"Hello"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hello)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hello()</a:t>
              </a:r>
              <a:endParaRPr lang="en-US" altLang="en-US" sz="1400" dirty="0">
                <a:latin typeface="Arial" panose="020B0604020202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3DBFAD2-B7F7-4B51-931D-503520CA6F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47585" cy="209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25F12D6-550C-422A-8F1E-FDA194212FD1}"/>
              </a:ext>
            </a:extLst>
          </p:cNvPr>
          <p:cNvGrpSpPr/>
          <p:nvPr/>
        </p:nvGrpSpPr>
        <p:grpSpPr>
          <a:xfrm>
            <a:off x="370095" y="5334695"/>
            <a:ext cx="4088346" cy="1122377"/>
            <a:chOff x="160238" y="3030453"/>
            <a:chExt cx="4088346" cy="209205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8F3D046-44AD-429D-ADC0-3C2FB4BA54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30453"/>
              <a:ext cx="3640761" cy="20920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hello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"Hello"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hello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"Ahmad"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hello()</a:t>
              </a:r>
              <a:endParaRPr lang="en-US" altLang="en-US" sz="1400" dirty="0">
                <a:latin typeface="Arial" panose="020B0604020202020204" pitchFamily="34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086FAAA-67D4-4541-A503-A1207552B4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47585" cy="209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6657BF4-FC19-4E99-8B77-7D312D732AB3}"/>
              </a:ext>
            </a:extLst>
          </p:cNvPr>
          <p:cNvGrpSpPr/>
          <p:nvPr/>
        </p:nvGrpSpPr>
        <p:grpSpPr>
          <a:xfrm>
            <a:off x="4572000" y="3991564"/>
            <a:ext cx="4425694" cy="551364"/>
            <a:chOff x="4773387" y="5013122"/>
            <a:chExt cx="4425694" cy="55136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F9C151A-3BB3-40CF-9793-9D3A8B7085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3" y="5104139"/>
              <a:ext cx="3725908" cy="369332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Hello Ahmad</a:t>
              </a:r>
            </a:p>
          </p:txBody>
        </p:sp>
        <p:pic>
          <p:nvPicPr>
            <p:cNvPr id="16" name="Picture 15" descr="A flat screen monitor&#10;&#10;Description automatically generated">
              <a:extLst>
                <a:ext uri="{FF2B5EF4-FFF2-40B4-BE49-F238E27FC236}">
                  <a16:creationId xmlns:a16="http://schemas.microsoft.com/office/drawing/2014/main" id="{5183FDC7-8A97-4813-BCDA-0586CD2335B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A7B4DAA-55D6-4617-A7CC-3A62E9B95A89}"/>
              </a:ext>
            </a:extLst>
          </p:cNvPr>
          <p:cNvGrpSpPr/>
          <p:nvPr/>
        </p:nvGrpSpPr>
        <p:grpSpPr>
          <a:xfrm>
            <a:off x="4572000" y="5434217"/>
            <a:ext cx="4425694" cy="923330"/>
            <a:chOff x="4773387" y="4827140"/>
            <a:chExt cx="4425694" cy="92333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6836C4F2-EAAD-4050-90B7-638568A043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827140"/>
              <a:ext cx="3725909" cy="92333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hello()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 err="1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TypeError</a:t>
              </a:r>
              <a:r>
                <a:rPr lang="en-US" altLang="en-US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'str' object is not callable</a:t>
              </a:r>
            </a:p>
          </p:txBody>
        </p:sp>
        <p:pic>
          <p:nvPicPr>
            <p:cNvPr id="19" name="Picture 18" descr="A flat screen monitor&#10;&#10;Description automatically generated">
              <a:extLst>
                <a:ext uri="{FF2B5EF4-FFF2-40B4-BE49-F238E27FC236}">
                  <a16:creationId xmlns:a16="http://schemas.microsoft.com/office/drawing/2014/main" id="{CFB616D6-03C3-4420-9673-30BA4B278CB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A9BA7893-ED7A-4E0F-857F-6C6BF0653071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0015" y="6003380"/>
            <a:ext cx="409986" cy="409986"/>
          </a:xfrm>
          <a:prstGeom prst="rect">
            <a:avLst/>
          </a:prstGeom>
        </p:spPr>
      </p:pic>
      <p:sp>
        <p:nvSpPr>
          <p:cNvPr id="23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049417AE-8840-4330-857B-42E97D224264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6.7</a:t>
            </a:r>
          </a:p>
        </p:txBody>
      </p:sp>
      <p:pic>
        <p:nvPicPr>
          <p:cNvPr id="20" name="Picture 19">
            <a:hlinkClick r:id="rId6" action="ppaction://hlinksldjump"/>
            <a:extLst>
              <a:ext uri="{FF2B5EF4-FFF2-40B4-BE49-F238E27FC236}">
                <a16:creationId xmlns:a16="http://schemas.microsoft.com/office/drawing/2014/main" id="{D234AFF9-E192-495A-B8BC-269985AA8EEA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635234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4CB32B-EAA1-458B-B2CD-784A1C6EF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Remember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Python Is Case-sensitive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3A7D265-B7FC-4BED-969C-61D256DF9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123</a:t>
            </a:fld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6F30629-D5B1-483D-8FA4-13A5F0BB00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Python is </a:t>
            </a:r>
            <a:r>
              <a:rPr lang="en-US" dirty="0">
                <a:solidFill>
                  <a:schemeClr val="accent2"/>
                </a:solidFill>
              </a:rPr>
              <a:t>case-sensitive</a:t>
            </a:r>
            <a:r>
              <a:rPr lang="en-US" dirty="0"/>
              <a:t>.</a:t>
            </a:r>
          </a:p>
          <a:p>
            <a:r>
              <a:rPr lang="en-US" dirty="0"/>
              <a:t>For example, the following identifiers (</a:t>
            </a:r>
            <a:r>
              <a:rPr lang="en-US" dirty="0">
                <a:solidFill>
                  <a:schemeClr val="accent2"/>
                </a:solidFill>
              </a:rPr>
              <a:t>names</a:t>
            </a:r>
            <a:r>
              <a:rPr lang="en-US" dirty="0"/>
              <a:t>) are </a:t>
            </a:r>
            <a:r>
              <a:rPr lang="en-US" dirty="0">
                <a:solidFill>
                  <a:schemeClr val="accent2"/>
                </a:solidFill>
              </a:rPr>
              <a:t>different</a:t>
            </a:r>
            <a:r>
              <a:rPr lang="en-US" dirty="0"/>
              <a:t> in Python (</a:t>
            </a:r>
            <a:r>
              <a:rPr lang="en-US" dirty="0">
                <a:solidFill>
                  <a:schemeClr val="accent2"/>
                </a:solidFill>
              </a:rPr>
              <a:t>not the same name</a:t>
            </a:r>
            <a:r>
              <a:rPr lang="en-US" dirty="0"/>
              <a:t>):  </a:t>
            </a:r>
          </a:p>
          <a:p>
            <a:pPr lvl="1"/>
            <a:r>
              <a:rPr lang="en-US" dirty="0"/>
              <a:t>hello</a:t>
            </a:r>
          </a:p>
          <a:p>
            <a:pPr lvl="1"/>
            <a:r>
              <a:rPr lang="en-US" dirty="0"/>
              <a:t>Hello</a:t>
            </a:r>
          </a:p>
          <a:p>
            <a:pPr lvl="1"/>
            <a:r>
              <a:rPr lang="en-US" dirty="0" err="1"/>
              <a:t>hEllo</a:t>
            </a:r>
            <a:endParaRPr lang="en-US" dirty="0"/>
          </a:p>
          <a:p>
            <a:pPr lvl="1"/>
            <a:r>
              <a:rPr lang="en-US" dirty="0" err="1"/>
              <a:t>helOO</a:t>
            </a:r>
            <a:endParaRPr lang="en-US" dirty="0"/>
          </a:p>
          <a:p>
            <a:pPr lvl="1"/>
            <a:r>
              <a:rPr lang="en-US" dirty="0" err="1"/>
              <a:t>hElOo</a:t>
            </a:r>
            <a:endParaRPr lang="en-US" dirty="0"/>
          </a:p>
          <a:p>
            <a:pPr lvl="1"/>
            <a:r>
              <a:rPr lang="en-US" dirty="0" err="1"/>
              <a:t>heloO</a:t>
            </a:r>
            <a:endParaRPr lang="en-US" dirty="0"/>
          </a:p>
          <a:p>
            <a:pPr lvl="1"/>
            <a:r>
              <a:rPr lang="en-US" dirty="0" err="1"/>
              <a:t>helOo</a:t>
            </a:r>
            <a:endParaRPr lang="en-US" dirty="0"/>
          </a:p>
          <a:p>
            <a:pPr lvl="1"/>
            <a:r>
              <a:rPr lang="en-US" dirty="0"/>
              <a:t>HELO</a:t>
            </a:r>
          </a:p>
          <a:p>
            <a:pPr lvl="1"/>
            <a:endParaRPr lang="en-US" dirty="0"/>
          </a:p>
        </p:txBody>
      </p:sp>
      <p:pic>
        <p:nvPicPr>
          <p:cNvPr id="6" name="Picture 5">
            <a:hlinkClick r:id="rId2" action="ppaction://hlinksldjump"/>
            <a:extLst>
              <a:ext uri="{FF2B5EF4-FFF2-40B4-BE49-F238E27FC236}">
                <a16:creationId xmlns:a16="http://schemas.microsoft.com/office/drawing/2014/main" id="{D0D0DB06-9E5D-42A7-97BD-0453C7EE3DE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C46AD816-9486-4E03-94E3-F0E8F0F9164C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6.7</a:t>
            </a:r>
          </a:p>
        </p:txBody>
      </p:sp>
    </p:spTree>
    <p:extLst>
      <p:ext uri="{BB962C8B-B14F-4D97-AF65-F5344CB8AC3E}">
        <p14:creationId xmlns:p14="http://schemas.microsoft.com/office/powerpoint/2010/main" val="3686011412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2BF59-D393-4045-AC3F-1C1E7AF9A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Prime Number (Modularizing Code)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Program 6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6E7E29-6DE3-4C41-92DF-704D5627C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124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23BC58-1A1D-4D87-8D36-7EB18E619D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" indent="0">
              <a:buNone/>
            </a:pPr>
            <a:r>
              <a:rPr lang="en-US" dirty="0"/>
              <a:t>Write a </a:t>
            </a:r>
            <a:r>
              <a:rPr lang="en-US" dirty="0">
                <a:solidFill>
                  <a:schemeClr val="accent2"/>
                </a:solidFill>
              </a:rPr>
              <a:t>modularized program</a:t>
            </a:r>
            <a:r>
              <a:rPr lang="en-US" dirty="0"/>
              <a:t>, which should print the </a:t>
            </a:r>
            <a:r>
              <a:rPr lang="en-US" dirty="0">
                <a:solidFill>
                  <a:schemeClr val="accent2"/>
                </a:solidFill>
              </a:rPr>
              <a:t>first 50 prime numbers</a:t>
            </a:r>
            <a:r>
              <a:rPr lang="en-US" dirty="0"/>
              <a:t>, with </a:t>
            </a:r>
            <a:r>
              <a:rPr lang="en-US" dirty="0">
                <a:solidFill>
                  <a:schemeClr val="accent2"/>
                </a:solidFill>
              </a:rPr>
              <a:t>ten numbers</a:t>
            </a:r>
            <a:r>
              <a:rPr lang="en-US" dirty="0"/>
              <a:t> printed </a:t>
            </a:r>
            <a:r>
              <a:rPr lang="en-US" dirty="0">
                <a:solidFill>
                  <a:schemeClr val="accent2"/>
                </a:solidFill>
              </a:rPr>
              <a:t>per line</a:t>
            </a:r>
            <a:r>
              <a:rPr lang="en-US" dirty="0"/>
              <a:t>.</a:t>
            </a:r>
          </a:p>
          <a:p>
            <a:r>
              <a:rPr lang="en-US" sz="2400" dirty="0"/>
              <a:t>Note: In </a:t>
            </a:r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>Chapter 5</a:t>
            </a:r>
            <a:r>
              <a:rPr lang="en-US" sz="2400" dirty="0"/>
              <a:t>, </a:t>
            </a:r>
            <a:r>
              <a:rPr lang="en-US" sz="2400" dirty="0">
                <a:solidFill>
                  <a:srgbClr val="CC6600"/>
                </a:solidFill>
              </a:rPr>
              <a:t>Program 9</a:t>
            </a:r>
            <a:r>
              <a:rPr lang="en-US" sz="2400" dirty="0"/>
              <a:t>, we wrote this program. Re-write the program in a </a:t>
            </a:r>
            <a:r>
              <a:rPr lang="en-US" sz="2400" dirty="0">
                <a:solidFill>
                  <a:schemeClr val="accent2"/>
                </a:solidFill>
              </a:rPr>
              <a:t>modularized fashion </a:t>
            </a:r>
            <a:r>
              <a:rPr lang="en-US" sz="2400" dirty="0"/>
              <a:t>by </a:t>
            </a:r>
            <a:r>
              <a:rPr lang="en-US" sz="2400" dirty="0">
                <a:solidFill>
                  <a:schemeClr val="accent2"/>
                </a:solidFill>
              </a:rPr>
              <a:t>using a functions.</a:t>
            </a:r>
            <a:endParaRPr lang="en-US" sz="2400" dirty="0"/>
          </a:p>
        </p:txBody>
      </p:sp>
      <p:pic>
        <p:nvPicPr>
          <p:cNvPr id="5" name="Picture 4">
            <a:hlinkClick r:id="rId2" action="ppaction://hlinksldjump"/>
            <a:extLst>
              <a:ext uri="{FF2B5EF4-FFF2-40B4-BE49-F238E27FC236}">
                <a16:creationId xmlns:a16="http://schemas.microsoft.com/office/drawing/2014/main" id="{1866B029-C37B-41EF-942B-C04DCDEE788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0054BB64-FB80-4E03-BDF5-7F2591C8C16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6.7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DF47498-071E-44CF-A6E2-E28A95666E98}"/>
              </a:ext>
            </a:extLst>
          </p:cNvPr>
          <p:cNvGrpSpPr/>
          <p:nvPr/>
        </p:nvGrpSpPr>
        <p:grpSpPr>
          <a:xfrm>
            <a:off x="146304" y="3574530"/>
            <a:ext cx="8851392" cy="1754326"/>
            <a:chOff x="4773387" y="4411643"/>
            <a:chExt cx="8851392" cy="1754326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2713CA3-8FF3-4E73-9123-5E0B5AEE5B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411643"/>
              <a:ext cx="8151607" cy="1754326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The first 50 prime numbers are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2    3    5    7   11   13   17   19   23   29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31   37   41   43   47   53   59   61   67   71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73   79   83   89   97  101  103  107  109  113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127  131  137  139  149  151  157  163  167  173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179  181  191  193  197  199  211  223  227  229</a:t>
              </a:r>
            </a:p>
          </p:txBody>
        </p:sp>
        <p:pic>
          <p:nvPicPr>
            <p:cNvPr id="17" name="Picture 16" descr="A flat screen monitor&#10;&#10;Description automatically generated">
              <a:extLst>
                <a:ext uri="{FF2B5EF4-FFF2-40B4-BE49-F238E27FC236}">
                  <a16:creationId xmlns:a16="http://schemas.microsoft.com/office/drawing/2014/main" id="{256BF0BE-1EC7-4D0D-BDFB-D88B881AE10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30240A6-5D39-444B-8FE0-BE4A6AD32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01749"/>
      </p:ext>
    </p:extLst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2BF59-D393-4045-AC3F-1C1E7AF9A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Prime Number (Modularizing Code)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1: Problem-solving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6E7E29-6DE3-4C41-92DF-704D5627C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125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23BC58-1A1D-4D87-8D36-7EB18E619D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Recover the Implementation of </a:t>
            </a:r>
            <a:r>
              <a:rPr lang="en-US" sz="2800" dirty="0">
                <a:solidFill>
                  <a:srgbClr val="CC6600"/>
                </a:solidFill>
              </a:rPr>
              <a:t>Program 9 </a:t>
            </a:r>
            <a:r>
              <a:rPr lang="en-US" sz="2800" dirty="0"/>
              <a:t>In </a:t>
            </a:r>
            <a:r>
              <a:rPr lang="en-US" sz="2800" dirty="0">
                <a:solidFill>
                  <a:schemeClr val="accent5">
                    <a:lumMod val="75000"/>
                  </a:schemeClr>
                </a:solidFill>
              </a:rPr>
              <a:t>Chapter 5</a:t>
            </a:r>
            <a:r>
              <a:rPr lang="en-US" sz="2800" dirty="0"/>
              <a:t>:</a:t>
            </a:r>
            <a:endParaRPr lang="en-US" dirty="0"/>
          </a:p>
        </p:txBody>
      </p:sp>
      <p:pic>
        <p:nvPicPr>
          <p:cNvPr id="5" name="Picture 4">
            <a:hlinkClick r:id="rId3" action="ppaction://hlinksldjump"/>
            <a:extLst>
              <a:ext uri="{FF2B5EF4-FFF2-40B4-BE49-F238E27FC236}">
                <a16:creationId xmlns:a16="http://schemas.microsoft.com/office/drawing/2014/main" id="{1866B029-C37B-41EF-942B-C04DCDEE7889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0054BB64-FB80-4E03-BDF5-7F2591C8C16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6.7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4207B8D-0E31-4E67-9C0D-67C9A91FA8DF}"/>
              </a:ext>
            </a:extLst>
          </p:cNvPr>
          <p:cNvGrpSpPr/>
          <p:nvPr/>
        </p:nvGrpSpPr>
        <p:grpSpPr>
          <a:xfrm>
            <a:off x="146304" y="1896443"/>
            <a:ext cx="8851393" cy="4674927"/>
            <a:chOff x="160237" y="2805454"/>
            <a:chExt cx="8851393" cy="3931120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CBED51A-0D60-452D-B9CA-34C0F8B548A6}"/>
                </a:ext>
              </a:extLst>
            </p:cNvPr>
            <p:cNvSpPr txBox="1"/>
            <p:nvPr/>
          </p:nvSpPr>
          <p:spPr>
            <a:xfrm>
              <a:off x="160237" y="2805454"/>
              <a:ext cx="2618336" cy="23292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accent3">
                      <a:lumMod val="50000"/>
                    </a:schemeClr>
                  </a:solidFill>
                </a:rPr>
                <a:t>LISTING 5.13 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PrimeNumber.py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2DB2C01-A927-43DD-B431-3D062F30A1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30453"/>
              <a:ext cx="8403807" cy="37061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NUMBER_OF_PRIMES = </a:t>
              </a:r>
              <a:r>
                <a:rPr lang="en-US" altLang="en-US" sz="135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50  </a:t>
              </a:r>
              <a:r>
                <a:rPr lang="en-US" altLang="en-US" sz="13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Number of primes to display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NUMBER_OF_PRIMES_PER_LINE = </a:t>
              </a:r>
              <a:r>
                <a:rPr lang="en-US" altLang="en-US" sz="135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 </a:t>
              </a:r>
              <a:r>
                <a:rPr lang="en-US" altLang="en-US" sz="13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Display 10 per line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count = </a:t>
              </a:r>
              <a:r>
                <a:rPr lang="en-US" altLang="en-US" sz="135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 </a:t>
              </a:r>
              <a:r>
                <a:rPr lang="en-US" altLang="en-US" sz="13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Count the number of prime numbers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 </a:t>
              </a:r>
              <a:r>
                <a:rPr lang="en-US" altLang="en-US" sz="135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 </a:t>
              </a:r>
              <a:r>
                <a:rPr lang="en-US" altLang="en-US" sz="13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A number to be tested for </a:t>
              </a:r>
              <a:r>
                <a:rPr lang="en-US" altLang="en-US" sz="1350" dirty="0" err="1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primeness</a:t>
              </a:r>
              <a:endParaRPr lang="en-US" altLang="en-US" sz="135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35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3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35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first 50 prime numbers are"</a:t>
              </a:r>
              <a:r>
                <a:rPr lang="en-US" altLang="en-US" sz="13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35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Repeatedly find prime numbers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13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count &lt; NUMBER_OF_PRIMES: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3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</a:t>
              </a:r>
              <a:r>
                <a:rPr lang="en-US" altLang="en-US" sz="13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Assume</a:t>
              </a:r>
              <a:r>
                <a:rPr lang="en-US" altLang="en-US" sz="13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the number is prime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3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isPrime = </a:t>
              </a:r>
              <a:r>
                <a:rPr lang="en-US" altLang="en-US" sz="135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True </a:t>
              </a:r>
              <a:r>
                <a:rPr lang="en-US" altLang="en-US" sz="13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#Is the current number prime?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35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# Test if number is prime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3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divisor = </a:t>
              </a:r>
              <a:r>
                <a:rPr lang="en-US" altLang="en-US" sz="135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35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13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divisor &lt;= number / </a:t>
              </a:r>
              <a:r>
                <a:rPr lang="en-US" altLang="en-US" sz="135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  <a:r>
                <a:rPr lang="en-US" altLang="en-US" sz="13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35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3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% divisor == </a:t>
              </a:r>
              <a:r>
                <a:rPr lang="en-US" altLang="en-US" sz="135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r>
                <a:rPr lang="en-US" altLang="en-US" sz="13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  </a:t>
              </a:r>
              <a:r>
                <a:rPr lang="en-US" altLang="en-US" sz="13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If true, the number is not prime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  </a:t>
              </a:r>
              <a:r>
                <a:rPr lang="en-US" altLang="en-US" sz="13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isPrime = </a:t>
              </a:r>
              <a:r>
                <a:rPr lang="en-US" altLang="en-US" sz="135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False  </a:t>
              </a:r>
              <a:r>
                <a:rPr lang="en-US" altLang="en-US" sz="13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Set isPrime to false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  </a:t>
              </a:r>
              <a:r>
                <a:rPr lang="en-US" altLang="en-US" sz="135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break  </a:t>
              </a:r>
              <a:r>
                <a:rPr lang="en-US" altLang="en-US" sz="13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Exit the for loop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3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divisor += </a:t>
              </a:r>
              <a:r>
                <a:rPr lang="en-US" altLang="en-US" sz="135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8D0A410-4B18-49C2-8D58-8EC4647269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4"/>
              <a:ext cx="447585" cy="370611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21</a:t>
              </a:r>
            </a:p>
          </p:txBody>
        </p:sp>
      </p:grp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554557E-DB65-4008-80DC-38DB000F3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6</a:t>
            </a:r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48835D9-A184-434B-85CF-20E17DD404DF}"/>
              </a:ext>
            </a:extLst>
          </p:cNvPr>
          <p:cNvGrpSpPr/>
          <p:nvPr/>
        </p:nvGrpSpPr>
        <p:grpSpPr>
          <a:xfrm>
            <a:off x="8167057" y="2538515"/>
            <a:ext cx="830638" cy="386966"/>
            <a:chOff x="8133802" y="1326921"/>
            <a:chExt cx="830638" cy="386966"/>
          </a:xfrm>
        </p:grpSpPr>
        <p:sp>
          <p:nvSpPr>
            <p:cNvPr id="15" name="TextBox 13">
              <a:extLst>
                <a:ext uri="{FF2B5EF4-FFF2-40B4-BE49-F238E27FC236}">
                  <a16:creationId xmlns:a16="http://schemas.microsoft.com/office/drawing/2014/main" id="{D0445FCE-4B47-46FD-B27F-922C2AF95FF8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16" name="TextBox 14">
              <a:hlinkClick r:id="rId6"/>
              <a:extLst>
                <a:ext uri="{FF2B5EF4-FFF2-40B4-BE49-F238E27FC236}">
                  <a16:creationId xmlns:a16="http://schemas.microsoft.com/office/drawing/2014/main" id="{60C2108C-3ED8-4CC8-951B-517CF3F0D418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ECE9202A-C914-4A16-81C8-335F8D3FAB7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68377760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2BF59-D393-4045-AC3F-1C1E7AF9A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Prime Number (Modularizing Code)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1: Problem-solving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6E7E29-6DE3-4C41-92DF-704D5627C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126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23BC58-1A1D-4D87-8D36-7EB18E619D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Recover the Implementation of </a:t>
            </a:r>
            <a:r>
              <a:rPr lang="en-US" sz="2800" dirty="0">
                <a:solidFill>
                  <a:srgbClr val="CC6600"/>
                </a:solidFill>
              </a:rPr>
              <a:t>Program 9 </a:t>
            </a:r>
            <a:r>
              <a:rPr lang="en-US" sz="2800" dirty="0"/>
              <a:t>In </a:t>
            </a:r>
            <a:r>
              <a:rPr lang="en-US" sz="2800" dirty="0">
                <a:solidFill>
                  <a:schemeClr val="accent5">
                    <a:lumMod val="75000"/>
                  </a:schemeClr>
                </a:solidFill>
              </a:rPr>
              <a:t>Chapter 5</a:t>
            </a:r>
            <a:r>
              <a:rPr lang="en-US" sz="2800" dirty="0"/>
              <a:t>:</a:t>
            </a:r>
            <a:endParaRPr lang="en-US" dirty="0"/>
          </a:p>
        </p:txBody>
      </p:sp>
      <p:pic>
        <p:nvPicPr>
          <p:cNvPr id="5" name="Picture 4">
            <a:hlinkClick r:id="rId3" action="ppaction://hlinksldjump"/>
            <a:extLst>
              <a:ext uri="{FF2B5EF4-FFF2-40B4-BE49-F238E27FC236}">
                <a16:creationId xmlns:a16="http://schemas.microsoft.com/office/drawing/2014/main" id="{1866B029-C37B-41EF-942B-C04DCDEE7889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0054BB64-FB80-4E03-BDF5-7F2591C8C16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6.7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269C6BF-C951-4B59-B1FB-C3989BC15BB4}"/>
              </a:ext>
            </a:extLst>
          </p:cNvPr>
          <p:cNvGrpSpPr/>
          <p:nvPr/>
        </p:nvGrpSpPr>
        <p:grpSpPr>
          <a:xfrm>
            <a:off x="175259" y="1896443"/>
            <a:ext cx="8851393" cy="2906378"/>
            <a:chOff x="160237" y="2805454"/>
            <a:chExt cx="8851393" cy="2443957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EA2C615-4ED1-4598-8520-12CF3317DBAB}"/>
                </a:ext>
              </a:extLst>
            </p:cNvPr>
            <p:cNvSpPr txBox="1"/>
            <p:nvPr/>
          </p:nvSpPr>
          <p:spPr>
            <a:xfrm>
              <a:off x="160237" y="2805454"/>
              <a:ext cx="2618336" cy="23292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accent3">
                      <a:lumMod val="50000"/>
                    </a:schemeClr>
                  </a:solidFill>
                </a:rPr>
                <a:t>LISTING 5.13 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PrimeNumber.py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BC37ADF-8F36-4150-A3A2-AE9DB6A422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30454"/>
              <a:ext cx="8403807" cy="221895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If number is prime, display the prime number and increase the count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isPrime: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count += </a:t>
              </a:r>
              <a:r>
                <a:rPr lang="en-US" altLang="en-US" sz="15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 </a:t>
              </a:r>
              <a:r>
                <a:rPr lang="en-US" altLang="en-US" sz="15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Increase the count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5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5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5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format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(number, </a:t>
              </a:r>
              <a:r>
                <a:rPr lang="en-US" altLang="en-US" sz="15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'5d'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), </a:t>
              </a:r>
              <a:r>
                <a:rPr lang="en-US" altLang="en-US" sz="1500" dirty="0">
                  <a:solidFill>
                    <a:srgbClr val="660099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end 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''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5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count % NUMBER_OF_PRIMES_PER_LINE == </a:t>
              </a:r>
              <a:r>
                <a:rPr lang="en-US" altLang="en-US" sz="15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5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Display the number and advance to the new line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5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() </a:t>
              </a:r>
              <a:r>
                <a:rPr lang="en-US" altLang="en-US" sz="15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Jump to the new line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5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Check if the next number is prime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+= </a:t>
              </a:r>
              <a:r>
                <a:rPr lang="en-US" altLang="en-US" sz="15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1BA3257-5038-4574-81B3-173A853790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6"/>
              <a:ext cx="447585" cy="221895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32</a:t>
              </a:r>
            </a:p>
          </p:txBody>
        </p:sp>
      </p:grp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12D644A-2860-41A0-B7E3-EBC542C5E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6</a:t>
            </a:r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7C9E9EB-1198-4C4C-A910-C9845D537EEE}"/>
              </a:ext>
            </a:extLst>
          </p:cNvPr>
          <p:cNvGrpSpPr/>
          <p:nvPr/>
        </p:nvGrpSpPr>
        <p:grpSpPr>
          <a:xfrm>
            <a:off x="8167057" y="2538515"/>
            <a:ext cx="830638" cy="386966"/>
            <a:chOff x="8133802" y="1326921"/>
            <a:chExt cx="830638" cy="386966"/>
          </a:xfrm>
        </p:grpSpPr>
        <p:sp>
          <p:nvSpPr>
            <p:cNvPr id="13" name="TextBox 13">
              <a:extLst>
                <a:ext uri="{FF2B5EF4-FFF2-40B4-BE49-F238E27FC236}">
                  <a16:creationId xmlns:a16="http://schemas.microsoft.com/office/drawing/2014/main" id="{7068C035-083E-482D-8552-264495C55861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18" name="TextBox 14">
              <a:hlinkClick r:id="rId6"/>
              <a:extLst>
                <a:ext uri="{FF2B5EF4-FFF2-40B4-BE49-F238E27FC236}">
                  <a16:creationId xmlns:a16="http://schemas.microsoft.com/office/drawing/2014/main" id="{8E894257-EE80-43CE-9A02-9AA8E5813EB4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73E7DD3B-E3D5-4B55-A139-06E8B405BEE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87487133"/>
      </p:ext>
    </p:extLst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D1ECB-824B-416B-9EEE-A947946CE5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Prime Number (Modularizing Code)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1: Problem-solving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D52F05A-741E-43FA-969B-3AFFEB27D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127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43A5E4-EA54-4C4C-80F4-E92D03E36E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really have </a:t>
            </a:r>
            <a:r>
              <a:rPr lang="en-US" dirty="0">
                <a:solidFill>
                  <a:schemeClr val="accent2"/>
                </a:solidFill>
              </a:rPr>
              <a:t>two things to consider </a:t>
            </a:r>
            <a:r>
              <a:rPr lang="en-US" dirty="0"/>
              <a:t>for this program:</a:t>
            </a:r>
          </a:p>
          <a:p>
            <a:pPr marL="731520" lvl="1" indent="-365760">
              <a:buFont typeface="+mj-lt"/>
              <a:buAutoNum type="arabicPeriod"/>
            </a:pPr>
            <a:r>
              <a:rPr lang="en-US" dirty="0"/>
              <a:t>We need to </a:t>
            </a:r>
            <a:r>
              <a:rPr lang="en-US" dirty="0">
                <a:solidFill>
                  <a:schemeClr val="accent2"/>
                </a:solidFill>
              </a:rPr>
              <a:t>determine if a number is prime</a:t>
            </a:r>
            <a:r>
              <a:rPr lang="en-US" dirty="0"/>
              <a:t>.</a:t>
            </a:r>
          </a:p>
          <a:p>
            <a:pPr marL="731520" lvl="1" indent="-365760">
              <a:buFont typeface="+mj-lt"/>
              <a:buAutoNum type="arabicPeriod"/>
            </a:pPr>
            <a:r>
              <a:rPr lang="en-US" dirty="0"/>
              <a:t>We need to </a:t>
            </a:r>
            <a:r>
              <a:rPr lang="en-US" dirty="0">
                <a:solidFill>
                  <a:schemeClr val="accent2"/>
                </a:solidFill>
              </a:rPr>
              <a:t>print 10 prime numbers per line</a:t>
            </a:r>
            <a:r>
              <a:rPr lang="en-US" dirty="0"/>
              <a:t>.</a:t>
            </a:r>
          </a:p>
          <a:p>
            <a:r>
              <a:rPr lang="en-US" dirty="0"/>
              <a:t>We can do both of these steps with </a:t>
            </a:r>
            <a:r>
              <a:rPr lang="en-US" dirty="0">
                <a:solidFill>
                  <a:schemeClr val="accent2"/>
                </a:solidFill>
              </a:rPr>
              <a:t>functions</a:t>
            </a:r>
            <a:r>
              <a:rPr lang="en-US" dirty="0"/>
              <a:t>.</a:t>
            </a:r>
          </a:p>
          <a:p>
            <a:r>
              <a:rPr lang="en-US" dirty="0"/>
              <a:t>We can </a:t>
            </a:r>
            <a:r>
              <a:rPr lang="en-US" dirty="0">
                <a:solidFill>
                  <a:schemeClr val="accent2"/>
                </a:solidFill>
              </a:rPr>
              <a:t>make</a:t>
            </a:r>
            <a:r>
              <a:rPr lang="en-US" dirty="0"/>
              <a:t> a function, </a:t>
            </a:r>
            <a:r>
              <a:rPr lang="en-US" dirty="0">
                <a:solidFill>
                  <a:srgbClr val="7030A0"/>
                </a:solidFill>
              </a:rPr>
              <a:t>isPrime</a:t>
            </a:r>
            <a:r>
              <a:rPr lang="en-US" dirty="0"/>
              <a:t>, to determine prime.</a:t>
            </a:r>
          </a:p>
          <a:p>
            <a:r>
              <a:rPr lang="en-US" dirty="0"/>
              <a:t>Also, we can make another function that is used specifically to print the numbers, </a:t>
            </a:r>
            <a:r>
              <a:rPr lang="en-US" dirty="0">
                <a:solidFill>
                  <a:srgbClr val="7030A0"/>
                </a:solidFill>
              </a:rPr>
              <a:t>printPrimeNumbers</a:t>
            </a:r>
            <a:r>
              <a:rPr lang="en-US" dirty="0"/>
              <a:t>.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F1C08AA3-6E97-46BD-8688-24ADF9CAA1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6</a:t>
            </a:r>
            <a:endParaRPr lang="en-US" dirty="0"/>
          </a:p>
        </p:txBody>
      </p:sp>
      <p:sp>
        <p:nvSpPr>
          <p:cNvPr id="10" name="Slide Number Placeholder 2">
            <a:hlinkClick r:id="rId2" action="ppaction://hlinksldjump"/>
            <a:extLst>
              <a:ext uri="{FF2B5EF4-FFF2-40B4-BE49-F238E27FC236}">
                <a16:creationId xmlns:a16="http://schemas.microsoft.com/office/drawing/2014/main" id="{84331BA7-6273-4428-BC11-B39D4BD6DE35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6.7</a:t>
            </a:r>
          </a:p>
        </p:txBody>
      </p:sp>
      <p:pic>
        <p:nvPicPr>
          <p:cNvPr id="11" name="Picture 10">
            <a:hlinkClick r:id="rId3" action="ppaction://hlinksldjump"/>
            <a:extLst>
              <a:ext uri="{FF2B5EF4-FFF2-40B4-BE49-F238E27FC236}">
                <a16:creationId xmlns:a16="http://schemas.microsoft.com/office/drawing/2014/main" id="{D068DBD3-E7C6-4680-BB53-3D5AE895615B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96650"/>
      </p:ext>
    </p:extLst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D1ECB-824B-416B-9EEE-A947946CE5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Prime Number (Modularizing Code)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1: Problem-solving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D52F05A-741E-43FA-969B-3AFFEB27D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128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43A5E4-EA54-4C4C-80F4-E92D03E36E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indent="0">
              <a:buNone/>
            </a:pPr>
            <a:r>
              <a:rPr lang="en-US" b="1" u="sng" dirty="0"/>
              <a:t>Step 1: Determine if a number is prime (</a:t>
            </a:r>
            <a:r>
              <a:rPr lang="en-US" b="1" u="sng" dirty="0">
                <a:solidFill>
                  <a:srgbClr val="7030A0"/>
                </a:solidFill>
              </a:rPr>
              <a:t>isPrime</a:t>
            </a:r>
            <a:r>
              <a:rPr lang="en-US" b="1" u="sng" dirty="0"/>
              <a:t>)</a:t>
            </a:r>
          </a:p>
          <a:p>
            <a:r>
              <a:rPr lang="en-US" dirty="0"/>
              <a:t>In the previous Implementation, we showed </a:t>
            </a:r>
            <a:r>
              <a:rPr lang="en-US" dirty="0">
                <a:solidFill>
                  <a:schemeClr val="accent2"/>
                </a:solidFill>
              </a:rPr>
              <a:t>how to determine if a </a:t>
            </a:r>
            <a:r>
              <a:rPr lang="en-US" dirty="0">
                <a:solidFill>
                  <a:srgbClr val="0070C0"/>
                </a:solidFill>
              </a:rPr>
              <a:t>number</a:t>
            </a:r>
            <a:r>
              <a:rPr lang="en-US" dirty="0">
                <a:solidFill>
                  <a:schemeClr val="accent2"/>
                </a:solidFill>
              </a:rPr>
              <a:t> is prime</a:t>
            </a:r>
            <a:r>
              <a:rPr lang="en-US" dirty="0"/>
              <a:t>: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2E7E44A-7866-46FD-8B08-2A844645C63A}"/>
              </a:ext>
            </a:extLst>
          </p:cNvPr>
          <p:cNvGrpSpPr/>
          <p:nvPr/>
        </p:nvGrpSpPr>
        <p:grpSpPr>
          <a:xfrm>
            <a:off x="146304" y="2838717"/>
            <a:ext cx="8851392" cy="2763092"/>
            <a:chOff x="160238" y="3030453"/>
            <a:chExt cx="8851392" cy="2323469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971BA86-2C4A-4C70-8C19-6CE61B653B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30453"/>
              <a:ext cx="8403807" cy="23234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Assume the number is prime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isPrime =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True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#Is the current number prime?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# Test if number is prime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divisor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divisor &lt;= number /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% divisor ==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 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If true, the number is not prime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 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isPrime =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False 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Set isPrime to false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break 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Exit the for loop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divisor +=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E755313-D54F-420B-84CD-4D7CA1B387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47585" cy="232346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20</a:t>
              </a:r>
            </a:p>
          </p:txBody>
        </p:sp>
      </p:grp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C39769-F73C-4A67-84CA-E901FE5AF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6</a:t>
            </a:r>
            <a:endParaRPr lang="en-US" dirty="0"/>
          </a:p>
        </p:txBody>
      </p:sp>
      <p:sp>
        <p:nvSpPr>
          <p:cNvPr id="9" name="Slide Number Placeholder 2">
            <a:hlinkClick r:id="rId3" action="ppaction://hlinksldjump"/>
            <a:extLst>
              <a:ext uri="{FF2B5EF4-FFF2-40B4-BE49-F238E27FC236}">
                <a16:creationId xmlns:a16="http://schemas.microsoft.com/office/drawing/2014/main" id="{EE4084B6-10D5-4384-968D-92BD299D39B1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6.7</a:t>
            </a:r>
          </a:p>
        </p:txBody>
      </p:sp>
      <p:pic>
        <p:nvPicPr>
          <p:cNvPr id="10" name="Picture 9">
            <a:hlinkClick r:id="rId4" action="ppaction://hlinksldjump"/>
            <a:extLst>
              <a:ext uri="{FF2B5EF4-FFF2-40B4-BE49-F238E27FC236}">
                <a16:creationId xmlns:a16="http://schemas.microsoft.com/office/drawing/2014/main" id="{A794FCBB-2112-4D96-B0A7-78CEF2F04EF5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048078"/>
      </p:ext>
    </p:extLst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D1ECB-824B-416B-9EEE-A947946CE5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Prime Number (Modularizing Code)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1: Problem-solving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D52F05A-741E-43FA-969B-3AFFEB27D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129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43A5E4-EA54-4C4C-80F4-E92D03E36E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indent="0">
              <a:buNone/>
            </a:pPr>
            <a:r>
              <a:rPr lang="en-US" b="1" u="sng" dirty="0"/>
              <a:t>Step 1: Determine if a number is prime (</a:t>
            </a:r>
            <a:r>
              <a:rPr lang="en-US" b="1" u="sng" dirty="0">
                <a:solidFill>
                  <a:srgbClr val="7030A0"/>
                </a:solidFill>
              </a:rPr>
              <a:t>isPrime</a:t>
            </a:r>
            <a:r>
              <a:rPr lang="en-US" b="1" u="sng" dirty="0"/>
              <a:t>)</a:t>
            </a:r>
            <a:endParaRPr lang="en-US" u="sng" dirty="0"/>
          </a:p>
          <a:p>
            <a:r>
              <a:rPr lang="en-US" dirty="0"/>
              <a:t>The function </a:t>
            </a:r>
            <a:r>
              <a:rPr lang="en-US" dirty="0">
                <a:solidFill>
                  <a:srgbClr val="7030A0"/>
                </a:solidFill>
              </a:rPr>
              <a:t>isPrime</a:t>
            </a:r>
            <a:r>
              <a:rPr lang="en-US" dirty="0"/>
              <a:t> can be </a:t>
            </a:r>
            <a:r>
              <a:rPr lang="en-US" dirty="0">
                <a:solidFill>
                  <a:schemeClr val="accent2"/>
                </a:solidFill>
              </a:rPr>
              <a:t>implemented</a:t>
            </a:r>
            <a:r>
              <a:rPr lang="en-US" dirty="0"/>
              <a:t> as the following: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2E7E44A-7866-46FD-8B08-2A844645C63A}"/>
              </a:ext>
            </a:extLst>
          </p:cNvPr>
          <p:cNvGrpSpPr/>
          <p:nvPr/>
        </p:nvGrpSpPr>
        <p:grpSpPr>
          <a:xfrm>
            <a:off x="146304" y="2545750"/>
            <a:ext cx="8851392" cy="2567784"/>
            <a:chOff x="160238" y="3030453"/>
            <a:chExt cx="8851392" cy="2323469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971BA86-2C4A-4C70-8C19-6CE61B653B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30453"/>
              <a:ext cx="8403807" cy="23234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Check whether number is prime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isPrime(number):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divisor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divisor &lt;= number /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% divisor ==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 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If true, number is not prime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False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number is not a prime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divisor +=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True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number is prime</a:t>
              </a:r>
              <a:endParaRPr lang="en-US" altLang="en-US" sz="1600" dirty="0">
                <a:latin typeface="Arial" panose="020B0604020202020204" pitchFamily="34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E755313-D54F-420B-84CD-4D7CA1B387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47585" cy="232346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</p:txBody>
        </p:sp>
      </p:grp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5E956C27-9633-4CE7-8185-582303E19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6</a:t>
            </a:r>
            <a:endParaRPr lang="en-US" dirty="0"/>
          </a:p>
        </p:txBody>
      </p:sp>
      <p:sp>
        <p:nvSpPr>
          <p:cNvPr id="10" name="Slide Number Placeholder 2">
            <a:hlinkClick r:id="rId3" action="ppaction://hlinksldjump"/>
            <a:extLst>
              <a:ext uri="{FF2B5EF4-FFF2-40B4-BE49-F238E27FC236}">
                <a16:creationId xmlns:a16="http://schemas.microsoft.com/office/drawing/2014/main" id="{96479BB2-C20D-468A-AFAB-FA8712793A5B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6.7</a:t>
            </a:r>
          </a:p>
        </p:txBody>
      </p:sp>
      <p:pic>
        <p:nvPicPr>
          <p:cNvPr id="11" name="Picture 10">
            <a:hlinkClick r:id="rId4" action="ppaction://hlinksldjump"/>
            <a:extLst>
              <a:ext uri="{FF2B5EF4-FFF2-40B4-BE49-F238E27FC236}">
                <a16:creationId xmlns:a16="http://schemas.microsoft.com/office/drawing/2014/main" id="{C99FC2C4-CD33-4FF4-B860-7743B63668EC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9348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76D31C-3223-4112-B9CE-93CAE96C0D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Functions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DDD9E1A-BBB1-4CB9-851D-FC07152D2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13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C097AB-FB0F-4B31-B9FC-CA186A853F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is a function?</a:t>
            </a:r>
          </a:p>
          <a:p>
            <a:pPr lvl="1"/>
            <a:r>
              <a:rPr lang="en-US" dirty="0"/>
              <a:t>A function is a </a:t>
            </a:r>
            <a:r>
              <a:rPr lang="en-US" dirty="0">
                <a:solidFill>
                  <a:schemeClr val="accent2"/>
                </a:solidFill>
              </a:rPr>
              <a:t>collection of statements grouped together to perform an operation</a:t>
            </a:r>
            <a:r>
              <a:rPr lang="en-US" dirty="0"/>
              <a:t>.</a:t>
            </a:r>
          </a:p>
          <a:p>
            <a:r>
              <a:rPr lang="en-US" dirty="0"/>
              <a:t>Guess what?</a:t>
            </a:r>
          </a:p>
          <a:p>
            <a:pPr lvl="1"/>
            <a:r>
              <a:rPr lang="en-US" dirty="0"/>
              <a:t>You have already </a:t>
            </a:r>
            <a:r>
              <a:rPr lang="en-US" dirty="0">
                <a:solidFill>
                  <a:schemeClr val="accent2"/>
                </a:solidFill>
              </a:rPr>
              <a:t>used</a:t>
            </a:r>
            <a:r>
              <a:rPr lang="en-US" dirty="0"/>
              <a:t> many </a:t>
            </a:r>
            <a:r>
              <a:rPr lang="en-US" dirty="0">
                <a:solidFill>
                  <a:schemeClr val="accent2"/>
                </a:solidFill>
              </a:rPr>
              <a:t>predefined functions</a:t>
            </a:r>
            <a:r>
              <a:rPr lang="en-US" dirty="0"/>
              <a:t>!</a:t>
            </a:r>
          </a:p>
          <a:p>
            <a:pPr lvl="1"/>
            <a:r>
              <a:rPr lang="en-US" dirty="0"/>
              <a:t>Examples:</a:t>
            </a:r>
          </a:p>
          <a:p>
            <a:pPr lvl="2"/>
            <a:r>
              <a:rPr lang="en-US" dirty="0">
                <a:solidFill>
                  <a:srgbClr val="7030A0"/>
                </a:solidFill>
              </a:rPr>
              <a:t>print("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highlight>
                  <a:srgbClr val="D9ECFF"/>
                </a:highlight>
              </a:rPr>
              <a:t>message</a:t>
            </a:r>
            <a:r>
              <a:rPr lang="en-US" dirty="0">
                <a:solidFill>
                  <a:srgbClr val="7030A0"/>
                </a:solidFill>
              </a:rPr>
              <a:t>")</a:t>
            </a:r>
          </a:p>
          <a:p>
            <a:pPr lvl="2"/>
            <a:r>
              <a:rPr lang="en-US" dirty="0">
                <a:solidFill>
                  <a:srgbClr val="7030A0"/>
                </a:solidFill>
              </a:rPr>
              <a:t>eval("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highlight>
                  <a:srgbClr val="D9ECFF"/>
                </a:highlight>
              </a:rPr>
              <a:t>numericString</a:t>
            </a:r>
            <a:r>
              <a:rPr lang="en-US" dirty="0">
                <a:solidFill>
                  <a:srgbClr val="7030A0"/>
                </a:solidFill>
              </a:rPr>
              <a:t>")</a:t>
            </a:r>
          </a:p>
          <a:p>
            <a:pPr lvl="2"/>
            <a:r>
              <a:rPr lang="en-US" dirty="0" err="1">
                <a:solidFill>
                  <a:srgbClr val="7030A0"/>
                </a:solidFill>
              </a:rPr>
              <a:t>random.randint</a:t>
            </a:r>
            <a:r>
              <a:rPr lang="en-US" dirty="0">
                <a:solidFill>
                  <a:srgbClr val="7030A0"/>
                </a:solidFill>
              </a:rPr>
              <a:t>(</a:t>
            </a:r>
            <a:r>
              <a:rPr lang="en-US" dirty="0">
                <a:solidFill>
                  <a:srgbClr val="0070C0"/>
                </a:solidFill>
              </a:rPr>
              <a:t>a</a:t>
            </a:r>
            <a:r>
              <a:rPr lang="en-US" dirty="0">
                <a:solidFill>
                  <a:srgbClr val="7030A0"/>
                </a:solidFill>
              </a:rPr>
              <a:t>, </a:t>
            </a:r>
            <a:r>
              <a:rPr lang="en-US" dirty="0">
                <a:solidFill>
                  <a:srgbClr val="0070C0"/>
                </a:solidFill>
              </a:rPr>
              <a:t>b</a:t>
            </a:r>
            <a:r>
              <a:rPr lang="en-US" dirty="0">
                <a:solidFill>
                  <a:srgbClr val="7030A0"/>
                </a:solidFill>
              </a:rPr>
              <a:t>)</a:t>
            </a:r>
          </a:p>
          <a:p>
            <a:r>
              <a:rPr lang="en-US" dirty="0"/>
              <a:t>These functions are </a:t>
            </a:r>
            <a:r>
              <a:rPr lang="en-US" dirty="0">
                <a:solidFill>
                  <a:schemeClr val="accent2"/>
                </a:solidFill>
              </a:rPr>
              <a:t>defined</a:t>
            </a:r>
            <a:r>
              <a:rPr lang="en-US" dirty="0"/>
              <a:t> in the </a:t>
            </a:r>
            <a:r>
              <a:rPr lang="en-US" dirty="0">
                <a:solidFill>
                  <a:schemeClr val="accent2"/>
                </a:solidFill>
              </a:rPr>
              <a:t>Python library</a:t>
            </a:r>
            <a:r>
              <a:rPr lang="en-US" dirty="0"/>
              <a:t>.</a:t>
            </a:r>
          </a:p>
          <a:p>
            <a:r>
              <a:rPr lang="en-US" dirty="0"/>
              <a:t>In this chapter, you will learn how to create your own functions!</a:t>
            </a:r>
          </a:p>
        </p:txBody>
      </p:sp>
      <p:sp>
        <p:nvSpPr>
          <p:cNvPr id="5" name="Slide Number Placeholder 2">
            <a:hlinkClick r:id="rId2" action="ppaction://hlinksldjump"/>
            <a:extLst>
              <a:ext uri="{FF2B5EF4-FFF2-40B4-BE49-F238E27FC236}">
                <a16:creationId xmlns:a16="http://schemas.microsoft.com/office/drawing/2014/main" id="{52A3BD5D-0863-4813-BD90-2419EC92C253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6.1</a:t>
            </a:r>
          </a:p>
        </p:txBody>
      </p:sp>
      <p:pic>
        <p:nvPicPr>
          <p:cNvPr id="6" name="Picture 5">
            <a:hlinkClick r:id="rId3" action="ppaction://hlinksldjump"/>
            <a:extLst>
              <a:ext uri="{FF2B5EF4-FFF2-40B4-BE49-F238E27FC236}">
                <a16:creationId xmlns:a16="http://schemas.microsoft.com/office/drawing/2014/main" id="{E0EAD254-0166-49CD-9238-65A5B45BCD8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448201"/>
      </p:ext>
    </p:extLst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D1ECB-824B-416B-9EEE-A947946CE5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Prime Number (Modularizing Code)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1: Problem-solving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D52F05A-741E-43FA-969B-3AFFEB27D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130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43A5E4-EA54-4C4C-80F4-E92D03E36E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" indent="0">
              <a:buNone/>
            </a:pPr>
            <a:r>
              <a:rPr lang="en-US" b="1" u="sng" dirty="0"/>
              <a:t>Step 2: Print 10 prime numbers per line (</a:t>
            </a:r>
            <a:r>
              <a:rPr lang="en-US" b="1" u="sng" dirty="0">
                <a:solidFill>
                  <a:srgbClr val="7030A0"/>
                </a:solidFill>
              </a:rPr>
              <a:t>printPrimeNumbers</a:t>
            </a:r>
            <a:r>
              <a:rPr lang="en-US" b="1" u="sng" dirty="0"/>
              <a:t>)</a:t>
            </a:r>
          </a:p>
          <a:p>
            <a:r>
              <a:rPr lang="en-US" dirty="0"/>
              <a:t>We can keep a </a:t>
            </a:r>
            <a:r>
              <a:rPr lang="en-US" dirty="0">
                <a:solidFill>
                  <a:schemeClr val="accent2"/>
                </a:solidFill>
              </a:rPr>
              <a:t>constant</a:t>
            </a:r>
            <a:r>
              <a:rPr lang="en-US" dirty="0"/>
              <a:t>: </a:t>
            </a:r>
            <a:r>
              <a:rPr lang="en-US" dirty="0">
                <a:solidFill>
                  <a:srgbClr val="0070C0"/>
                </a:solidFill>
              </a:rPr>
              <a:t>NUMBER_OF_PRIMES_PER_LINE</a:t>
            </a:r>
            <a:r>
              <a:rPr lang="en-US" dirty="0"/>
              <a:t>.</a:t>
            </a:r>
          </a:p>
          <a:p>
            <a:r>
              <a:rPr lang="en-US" dirty="0"/>
              <a:t>We keep a </a:t>
            </a:r>
            <a:r>
              <a:rPr lang="en-US" dirty="0">
                <a:solidFill>
                  <a:schemeClr val="accent2"/>
                </a:solidFill>
              </a:rPr>
              <a:t>counter</a:t>
            </a:r>
            <a:r>
              <a:rPr lang="en-US" dirty="0"/>
              <a:t> to count the number of primes found.</a:t>
            </a:r>
          </a:p>
          <a:p>
            <a:r>
              <a:rPr lang="en-US" dirty="0"/>
              <a:t>We use the same </a:t>
            </a:r>
            <a:r>
              <a:rPr lang="en-US" dirty="0">
                <a:solidFill>
                  <a:schemeClr val="accent2"/>
                </a:solidFill>
              </a:rPr>
              <a:t>while loop </a:t>
            </a:r>
            <a:r>
              <a:rPr lang="en-US" dirty="0"/>
              <a:t>from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Chapter 5</a:t>
            </a:r>
            <a:r>
              <a:rPr lang="en-US" dirty="0"/>
              <a:t>.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while (</a:t>
            </a:r>
            <a:r>
              <a:rPr lang="en-US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count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&lt; </a:t>
            </a:r>
            <a:r>
              <a:rPr lang="en-US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numberOfPrimes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1"/>
            <a:r>
              <a:rPr lang="en-US" dirty="0"/>
              <a:t>We </a:t>
            </a:r>
            <a:r>
              <a:rPr lang="en-US" dirty="0">
                <a:solidFill>
                  <a:schemeClr val="accent2"/>
                </a:solidFill>
              </a:rPr>
              <a:t>start with the number </a:t>
            </a:r>
            <a:r>
              <a:rPr lang="en-US" b="1" dirty="0"/>
              <a:t>2</a:t>
            </a:r>
            <a:r>
              <a:rPr lang="en-US" dirty="0"/>
              <a:t>, and </a:t>
            </a:r>
            <a:r>
              <a:rPr lang="en-US" dirty="0">
                <a:solidFill>
                  <a:schemeClr val="accent2"/>
                </a:solidFill>
              </a:rPr>
              <a:t>check if it is prime </a:t>
            </a:r>
            <a:r>
              <a:rPr lang="en-US" dirty="0"/>
              <a:t>using </a:t>
            </a:r>
            <a:r>
              <a:rPr lang="en-US" dirty="0">
                <a:solidFill>
                  <a:srgbClr val="7030A0"/>
                </a:solidFill>
              </a:rPr>
              <a:t>isPrime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If so, we </a:t>
            </a:r>
            <a:r>
              <a:rPr lang="en-US" dirty="0">
                <a:solidFill>
                  <a:schemeClr val="accent2"/>
                </a:solidFill>
              </a:rPr>
              <a:t>increment </a:t>
            </a:r>
            <a:r>
              <a:rPr lang="en-US" dirty="0">
                <a:solidFill>
                  <a:srgbClr val="0070C0"/>
                </a:solidFill>
              </a:rPr>
              <a:t>count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Of course, we </a:t>
            </a:r>
            <a:r>
              <a:rPr lang="en-US" dirty="0">
                <a:solidFill>
                  <a:schemeClr val="accent2"/>
                </a:solidFill>
              </a:rPr>
              <a:t>increment the tested value (</a:t>
            </a:r>
            <a:r>
              <a:rPr lang="en-US" dirty="0">
                <a:solidFill>
                  <a:srgbClr val="0070C0"/>
                </a:solidFill>
              </a:rPr>
              <a:t>number</a:t>
            </a:r>
            <a:r>
              <a:rPr lang="en-US" dirty="0">
                <a:solidFill>
                  <a:schemeClr val="accent2"/>
                </a:solidFill>
              </a:rPr>
              <a:t>)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And we continue </a:t>
            </a:r>
            <a:r>
              <a:rPr lang="en-US" dirty="0">
                <a:solidFill>
                  <a:schemeClr val="accent2"/>
                </a:solidFill>
              </a:rPr>
              <a:t>until we find the desired number of primes</a:t>
            </a:r>
            <a:r>
              <a:rPr lang="en-US" dirty="0"/>
              <a:t>.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D63B49-4335-4B4E-A7B7-15AF0A849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6</a:t>
            </a:r>
            <a:endParaRPr lang="en-US" dirty="0"/>
          </a:p>
        </p:txBody>
      </p:sp>
      <p:sp>
        <p:nvSpPr>
          <p:cNvPr id="9" name="Slide Number Placeholder 2">
            <a:hlinkClick r:id="rId2" action="ppaction://hlinksldjump"/>
            <a:extLst>
              <a:ext uri="{FF2B5EF4-FFF2-40B4-BE49-F238E27FC236}">
                <a16:creationId xmlns:a16="http://schemas.microsoft.com/office/drawing/2014/main" id="{243D95F0-0B70-4333-9CF8-D0EF3E42E678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6.7</a:t>
            </a:r>
          </a:p>
        </p:txBody>
      </p:sp>
      <p:pic>
        <p:nvPicPr>
          <p:cNvPr id="10" name="Picture 9">
            <a:hlinkClick r:id="rId3" action="ppaction://hlinksldjump"/>
            <a:extLst>
              <a:ext uri="{FF2B5EF4-FFF2-40B4-BE49-F238E27FC236}">
                <a16:creationId xmlns:a16="http://schemas.microsoft.com/office/drawing/2014/main" id="{A8476358-4D43-4B04-8A9A-8BCA30A4C0DB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344848"/>
      </p:ext>
    </p:extLst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D1ECB-824B-416B-9EEE-A947946CE5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Prime Number (Modularizing Code)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1: Problem-solving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D52F05A-741E-43FA-969B-3AFFEB27D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131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43A5E4-EA54-4C4C-80F4-E92D03E36E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" indent="0">
              <a:buNone/>
            </a:pPr>
            <a:r>
              <a:rPr lang="en-US" b="1" u="sng" dirty="0"/>
              <a:t>Step 2: Print 10 prime numbers per line (</a:t>
            </a:r>
            <a:r>
              <a:rPr lang="en-US" b="1" u="sng" dirty="0">
                <a:solidFill>
                  <a:srgbClr val="7030A0"/>
                </a:solidFill>
              </a:rPr>
              <a:t>printPrimeNumbers</a:t>
            </a:r>
            <a:r>
              <a:rPr lang="en-US" b="1" u="sng" dirty="0"/>
              <a:t>)</a:t>
            </a:r>
          </a:p>
          <a:p>
            <a:r>
              <a:rPr lang="en-US" dirty="0">
                <a:solidFill>
                  <a:srgbClr val="7030A0"/>
                </a:solidFill>
              </a:rPr>
              <a:t>printPrimeNumbers</a:t>
            </a:r>
            <a:r>
              <a:rPr lang="en-US" dirty="0"/>
              <a:t> can be </a:t>
            </a:r>
            <a:r>
              <a:rPr lang="en-US" dirty="0">
                <a:solidFill>
                  <a:schemeClr val="accent2"/>
                </a:solidFill>
              </a:rPr>
              <a:t>implemented</a:t>
            </a:r>
            <a:r>
              <a:rPr lang="en-US" dirty="0"/>
              <a:t> as the following: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D1A5D43-509B-495F-AFD7-F550908D613D}"/>
              </a:ext>
            </a:extLst>
          </p:cNvPr>
          <p:cNvGrpSpPr/>
          <p:nvPr/>
        </p:nvGrpSpPr>
        <p:grpSpPr>
          <a:xfrm>
            <a:off x="146304" y="2456974"/>
            <a:ext cx="8851392" cy="4025620"/>
            <a:chOff x="160238" y="3030453"/>
            <a:chExt cx="8851392" cy="2323469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7A8720A-3607-45A8-A756-75F7AE4AE4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30453"/>
              <a:ext cx="8403807" cy="23234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3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printPrimeNumbers(</a:t>
              </a:r>
              <a:r>
                <a:rPr lang="en-US" altLang="en-US" sz="135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numberOfPrimes</a:t>
              </a:r>
              <a:r>
                <a:rPr lang="en-US" altLang="en-US" sz="13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3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NUMBER_OF_PRIMES </a:t>
              </a:r>
              <a:r>
                <a:rPr lang="en-US" altLang="en-US" sz="13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135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50 </a:t>
              </a:r>
              <a:r>
                <a:rPr lang="en-US" altLang="en-US" sz="13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Number of primes to display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3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NUMBER_OF_PRIMES_PER_LINE = </a:t>
              </a:r>
              <a:r>
                <a:rPr lang="en-US" altLang="en-US" sz="135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 </a:t>
              </a:r>
              <a:r>
                <a:rPr lang="en-US" altLang="en-US" sz="13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Display 10 per line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3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count = </a:t>
              </a:r>
              <a:r>
                <a:rPr lang="en-US" altLang="en-US" sz="135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 </a:t>
              </a:r>
              <a:r>
                <a:rPr lang="en-US" altLang="en-US" sz="13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Count the number of prime numbers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3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 </a:t>
              </a:r>
              <a:r>
                <a:rPr lang="en-US" altLang="en-US" sz="135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 </a:t>
              </a:r>
              <a:r>
                <a:rPr lang="en-US" altLang="en-US" sz="13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A number to be tested for </a:t>
              </a:r>
              <a:r>
                <a:rPr lang="en-US" altLang="en-US" sz="1350" dirty="0" err="1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primeness</a:t>
              </a:r>
              <a:endParaRPr lang="en-US" altLang="en-US" sz="135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35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# Repeatedly find prime numbers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35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13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count &lt; </a:t>
              </a:r>
              <a:r>
                <a:rPr lang="en-US" altLang="en-US" sz="135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numberOfPrimes</a:t>
              </a:r>
              <a:r>
                <a:rPr lang="en-US" altLang="en-US" sz="13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3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Print the prime number and increase the count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35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3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isPrime(number):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  count += </a:t>
              </a:r>
              <a:r>
                <a:rPr lang="en-US" altLang="en-US" sz="135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 </a:t>
              </a:r>
              <a:r>
                <a:rPr lang="en-US" altLang="en-US" sz="13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Increase the count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35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  </a:t>
              </a:r>
              <a:r>
                <a:rPr lang="en-US" altLang="en-US" sz="135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3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(number, </a:t>
              </a:r>
              <a:r>
                <a:rPr lang="en-US" altLang="en-US" sz="1350" dirty="0">
                  <a:solidFill>
                    <a:srgbClr val="660099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end </a:t>
              </a:r>
              <a:r>
                <a:rPr lang="en-US" altLang="en-US" sz="13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135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"</a:t>
              </a:r>
              <a:r>
                <a:rPr lang="en-US" altLang="en-US" sz="13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  </a:t>
              </a:r>
              <a:r>
                <a:rPr lang="en-US" altLang="en-US" sz="135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3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count % NUMBER_OF_PRIMES_PER_LINE == </a:t>
              </a:r>
              <a:r>
                <a:rPr lang="en-US" altLang="en-US" sz="135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r>
                <a:rPr lang="en-US" altLang="en-US" sz="13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      </a:t>
              </a:r>
              <a:r>
                <a:rPr lang="en-US" altLang="en-US" sz="13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Print the number and advance to the new line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      </a:t>
              </a:r>
              <a:r>
                <a:rPr lang="en-US" altLang="en-US" sz="135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3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35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3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Check if the next number is prime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3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+= </a:t>
              </a:r>
              <a:r>
                <a:rPr lang="en-US" altLang="en-US" sz="135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endParaRPr lang="en-US" altLang="en-US" sz="1350" dirty="0">
                <a:latin typeface="Arial" panose="020B0604020202020204" pitchFamily="34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F4F3157-28AD-456D-B40B-B56623FBFD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47585" cy="232346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19</a:t>
              </a:r>
            </a:p>
          </p:txBody>
        </p:sp>
      </p:grp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87DD7C2-E005-432F-AFAA-82B61BE9A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6</a:t>
            </a:r>
            <a:endParaRPr lang="en-US" dirty="0"/>
          </a:p>
        </p:txBody>
      </p:sp>
      <p:sp>
        <p:nvSpPr>
          <p:cNvPr id="10" name="Slide Number Placeholder 2">
            <a:hlinkClick r:id="rId3" action="ppaction://hlinksldjump"/>
            <a:extLst>
              <a:ext uri="{FF2B5EF4-FFF2-40B4-BE49-F238E27FC236}">
                <a16:creationId xmlns:a16="http://schemas.microsoft.com/office/drawing/2014/main" id="{7779183F-E4FE-436F-87E6-4E86BF8535B0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6.7</a:t>
            </a:r>
          </a:p>
        </p:txBody>
      </p:sp>
      <p:pic>
        <p:nvPicPr>
          <p:cNvPr id="11" name="Picture 10">
            <a:hlinkClick r:id="rId4" action="ppaction://hlinksldjump"/>
            <a:extLst>
              <a:ext uri="{FF2B5EF4-FFF2-40B4-BE49-F238E27FC236}">
                <a16:creationId xmlns:a16="http://schemas.microsoft.com/office/drawing/2014/main" id="{FB20ACE1-AAAA-4808-ABDF-48DDB50A27DF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26385"/>
      </p:ext>
    </p:extLst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D1ECB-824B-416B-9EEE-A947946CE5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Prime Number (Modularizing Code)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2: Implementation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D52F05A-741E-43FA-969B-3AFFEB27D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132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BA4156C-2132-4C1F-9ED8-E499370D89A3}"/>
              </a:ext>
            </a:extLst>
          </p:cNvPr>
          <p:cNvGrpSpPr/>
          <p:nvPr/>
        </p:nvGrpSpPr>
        <p:grpSpPr>
          <a:xfrm>
            <a:off x="146303" y="1344439"/>
            <a:ext cx="8851393" cy="5154016"/>
            <a:chOff x="160237" y="2805454"/>
            <a:chExt cx="8851393" cy="4333984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3EEB96E-7859-4478-9F96-83631FB869C0}"/>
                </a:ext>
              </a:extLst>
            </p:cNvPr>
            <p:cNvSpPr txBox="1"/>
            <p:nvPr/>
          </p:nvSpPr>
          <p:spPr>
            <a:xfrm>
              <a:off x="160237" y="2805454"/>
              <a:ext cx="2618336" cy="23292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accent3">
                      <a:lumMod val="50000"/>
                    </a:schemeClr>
                  </a:solidFill>
                </a:rPr>
                <a:t>LISTING 6.7 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PrimeNumberFunction.py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DFAA112-9FBD-4CB2-A899-93DDA1063E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4654" y="3030454"/>
              <a:ext cx="8316976" cy="410898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Check whether number is prime 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isPrime(number):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divisor = </a:t>
              </a:r>
              <a:r>
                <a:rPr lang="en-US" altLang="en-US" sz="17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7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divisor &lt;= number / </a:t>
              </a:r>
              <a:r>
                <a:rPr lang="en-US" altLang="en-US" sz="17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7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% divisor == </a:t>
              </a:r>
              <a:r>
                <a:rPr lang="en-US" altLang="en-US" sz="17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  </a:t>
              </a:r>
              <a:r>
                <a:rPr lang="en-US" altLang="en-US" sz="17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If true, number is not prime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  </a:t>
              </a:r>
              <a:r>
                <a:rPr lang="en-US" altLang="en-US" sz="17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False </a:t>
              </a:r>
              <a:r>
                <a:rPr lang="en-US" altLang="en-US" sz="17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number is not a prime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divisor += </a:t>
              </a:r>
              <a:r>
                <a:rPr lang="en-US" altLang="en-US" sz="17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7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7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True </a:t>
              </a:r>
              <a:r>
                <a:rPr lang="en-US" altLang="en-US" sz="17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number is prime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7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printPrimeNumbers(</a:t>
              </a:r>
              <a:r>
                <a:rPr lang="en-US" altLang="en-US" sz="17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numberOfPrimes</a:t>
              </a: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7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NUMBER_OF_PRIMES </a:t>
              </a: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17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50 </a:t>
              </a:r>
              <a:r>
                <a:rPr lang="en-US" altLang="en-US" sz="17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Number of primes to display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NUMBER_OF_PRIMES_PER_LINE = </a:t>
              </a:r>
              <a:r>
                <a:rPr lang="en-US" altLang="en-US" sz="17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 </a:t>
              </a:r>
              <a:r>
                <a:rPr lang="en-US" altLang="en-US" sz="17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Display 10 per line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count = </a:t>
              </a:r>
              <a:r>
                <a:rPr lang="en-US" altLang="en-US" sz="17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 </a:t>
              </a:r>
              <a:r>
                <a:rPr lang="en-US" altLang="en-US" sz="17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Count the number of prime numbers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 </a:t>
              </a:r>
              <a:r>
                <a:rPr lang="en-US" altLang="en-US" sz="17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 </a:t>
              </a:r>
              <a:r>
                <a:rPr lang="en-US" altLang="en-US" sz="17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A number to be tested for </a:t>
              </a:r>
              <a:r>
                <a:rPr lang="en-US" altLang="en-US" sz="1700" dirty="0" err="1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primeness</a:t>
              </a:r>
              <a:endParaRPr lang="en-US" altLang="en-US" sz="17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7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# Repeatedly find prime numbers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376C9CE-3DA8-463A-A3F7-86C0686629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534416" cy="4108982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18</a:t>
              </a:r>
            </a:p>
          </p:txBody>
        </p:sp>
      </p:grp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7BEE5DF0-76B5-4831-BA29-4196DEC6B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6</a:t>
            </a:r>
            <a:endParaRPr lang="en-US" dirty="0"/>
          </a:p>
        </p:txBody>
      </p:sp>
      <p:sp>
        <p:nvSpPr>
          <p:cNvPr id="15" name="Slide Number Placeholder 2">
            <a:hlinkClick r:id="rId3" action="ppaction://hlinksldjump"/>
            <a:extLst>
              <a:ext uri="{FF2B5EF4-FFF2-40B4-BE49-F238E27FC236}">
                <a16:creationId xmlns:a16="http://schemas.microsoft.com/office/drawing/2014/main" id="{32BBBD2E-7427-4B64-9900-9EBF8279F93F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6.7</a:t>
            </a:r>
          </a:p>
        </p:txBody>
      </p:sp>
      <p:pic>
        <p:nvPicPr>
          <p:cNvPr id="16" name="Picture 15">
            <a:hlinkClick r:id="rId4" action="ppaction://hlinksldjump"/>
            <a:extLst>
              <a:ext uri="{FF2B5EF4-FFF2-40B4-BE49-F238E27FC236}">
                <a16:creationId xmlns:a16="http://schemas.microsoft.com/office/drawing/2014/main" id="{051A4E32-A92E-430D-A829-85C5CB8A3FAE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FEF2AC23-51D7-4583-8C77-4DD310A87F24}"/>
              </a:ext>
            </a:extLst>
          </p:cNvPr>
          <p:cNvGrpSpPr/>
          <p:nvPr/>
        </p:nvGrpSpPr>
        <p:grpSpPr>
          <a:xfrm>
            <a:off x="8167058" y="1612010"/>
            <a:ext cx="830638" cy="386966"/>
            <a:chOff x="8133802" y="1326921"/>
            <a:chExt cx="830638" cy="386966"/>
          </a:xfrm>
        </p:grpSpPr>
        <p:sp>
          <p:nvSpPr>
            <p:cNvPr id="17" name="TextBox 13">
              <a:extLst>
                <a:ext uri="{FF2B5EF4-FFF2-40B4-BE49-F238E27FC236}">
                  <a16:creationId xmlns:a16="http://schemas.microsoft.com/office/drawing/2014/main" id="{33DD3358-1DFE-4590-A611-EBD3B22858A7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18" name="TextBox 14">
              <a:hlinkClick r:id="rId6"/>
              <a:extLst>
                <a:ext uri="{FF2B5EF4-FFF2-40B4-BE49-F238E27FC236}">
                  <a16:creationId xmlns:a16="http://schemas.microsoft.com/office/drawing/2014/main" id="{84DEDB98-C7F2-47DE-9BC0-6E53BD24D235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8A9B71E3-E87C-4292-A0D1-F9A27BF76A8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46135868"/>
      </p:ext>
    </p:extLst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D1ECB-824B-416B-9EEE-A947946CE5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Prime Number (Modularizing Code)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2: Implementation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D52F05A-741E-43FA-969B-3AFFEB27D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133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BA4156C-2132-4C1F-9ED8-E499370D89A3}"/>
              </a:ext>
            </a:extLst>
          </p:cNvPr>
          <p:cNvGrpSpPr/>
          <p:nvPr/>
        </p:nvGrpSpPr>
        <p:grpSpPr>
          <a:xfrm>
            <a:off x="146303" y="1344439"/>
            <a:ext cx="8851393" cy="5154016"/>
            <a:chOff x="160237" y="2805454"/>
            <a:chExt cx="8851393" cy="4333984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3EEB96E-7859-4478-9F96-83631FB869C0}"/>
                </a:ext>
              </a:extLst>
            </p:cNvPr>
            <p:cNvSpPr txBox="1"/>
            <p:nvPr/>
          </p:nvSpPr>
          <p:spPr>
            <a:xfrm>
              <a:off x="160237" y="2805454"/>
              <a:ext cx="2618336" cy="23292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accent3">
                      <a:lumMod val="50000"/>
                    </a:schemeClr>
                  </a:solidFill>
                </a:rPr>
                <a:t>LISTING 6.7 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PrimeNumberFunction.py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DFAA112-9FBD-4CB2-A899-93DDA1063E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4654" y="3030454"/>
              <a:ext cx="8316976" cy="410898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7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count &lt; </a:t>
              </a:r>
              <a:r>
                <a:rPr lang="en-US" altLang="en-US" sz="17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numberOfPrimes</a:t>
              </a: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7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Print the prime number and increase the count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7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isPrime(number):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  count += </a:t>
              </a:r>
              <a:r>
                <a:rPr lang="en-US" altLang="en-US" sz="17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 </a:t>
              </a:r>
              <a:r>
                <a:rPr lang="en-US" altLang="en-US" sz="17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Increase the count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7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  </a:t>
              </a:r>
              <a:r>
                <a:rPr lang="en-US" altLang="en-US" sz="17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7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format</a:t>
              </a: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(number, </a:t>
              </a:r>
              <a:r>
                <a:rPr lang="en-US" altLang="en-US" sz="17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"4d"</a:t>
              </a: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), </a:t>
              </a:r>
              <a:r>
                <a:rPr lang="en-US" altLang="en-US" sz="1700" dirty="0">
                  <a:solidFill>
                    <a:srgbClr val="660099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end </a:t>
              </a: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17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"</a:t>
              </a: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  </a:t>
              </a:r>
              <a:r>
                <a:rPr lang="en-US" altLang="en-US" sz="17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count % NUMBER_OF_PRIMES_PER_LINE == </a:t>
              </a:r>
              <a:r>
                <a:rPr lang="en-US" altLang="en-US" sz="17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      </a:t>
              </a:r>
              <a:r>
                <a:rPr lang="en-US" altLang="en-US" sz="17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Print the number and advance to the new line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      </a:t>
              </a:r>
              <a:r>
                <a:rPr lang="en-US" altLang="en-US" sz="17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7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7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Check if the next number is prime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+= </a:t>
              </a:r>
              <a:r>
                <a:rPr lang="en-US" altLang="en-US" sz="17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7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7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7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first 50 prime numbers are"</a:t>
              </a: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printPrimeNumbers(</a:t>
              </a:r>
              <a:r>
                <a:rPr lang="en-US" altLang="en-US" sz="17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50</a:t>
              </a: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7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 </a:t>
              </a:r>
              <a:r>
                <a:rPr lang="en-US" altLang="en-US" sz="17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main function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376C9CE-3DA8-463A-A3F7-86C0686629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534416" cy="4108982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36</a:t>
              </a:r>
            </a:p>
          </p:txBody>
        </p:sp>
      </p:grp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2D822F-B01F-4AFF-AC68-21380536F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6</a:t>
            </a:r>
            <a:endParaRPr lang="en-US" dirty="0"/>
          </a:p>
        </p:txBody>
      </p:sp>
      <p:sp>
        <p:nvSpPr>
          <p:cNvPr id="13" name="Slide Number Placeholder 2">
            <a:hlinkClick r:id="rId3" action="ppaction://hlinksldjump"/>
            <a:extLst>
              <a:ext uri="{FF2B5EF4-FFF2-40B4-BE49-F238E27FC236}">
                <a16:creationId xmlns:a16="http://schemas.microsoft.com/office/drawing/2014/main" id="{FF6F991B-2A21-4053-80F2-CF4658A36554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6.7</a:t>
            </a:r>
          </a:p>
        </p:txBody>
      </p:sp>
      <p:pic>
        <p:nvPicPr>
          <p:cNvPr id="14" name="Picture 13">
            <a:hlinkClick r:id="rId4" action="ppaction://hlinksldjump"/>
            <a:extLst>
              <a:ext uri="{FF2B5EF4-FFF2-40B4-BE49-F238E27FC236}">
                <a16:creationId xmlns:a16="http://schemas.microsoft.com/office/drawing/2014/main" id="{597369CF-B739-44D6-BB41-6D0F5B83ABE2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5C9EF47B-F30B-4490-A042-1B5EA3A63C20}"/>
              </a:ext>
            </a:extLst>
          </p:cNvPr>
          <p:cNvGrpSpPr/>
          <p:nvPr/>
        </p:nvGrpSpPr>
        <p:grpSpPr>
          <a:xfrm>
            <a:off x="8167058" y="1612010"/>
            <a:ext cx="830638" cy="386966"/>
            <a:chOff x="8133802" y="1326921"/>
            <a:chExt cx="830638" cy="386966"/>
          </a:xfrm>
        </p:grpSpPr>
        <p:sp>
          <p:nvSpPr>
            <p:cNvPr id="16" name="TextBox 13">
              <a:extLst>
                <a:ext uri="{FF2B5EF4-FFF2-40B4-BE49-F238E27FC236}">
                  <a16:creationId xmlns:a16="http://schemas.microsoft.com/office/drawing/2014/main" id="{25A820BE-495A-45F4-B1B9-D98D6B7D8604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17" name="TextBox 14">
              <a:hlinkClick r:id="rId6"/>
              <a:extLst>
                <a:ext uri="{FF2B5EF4-FFF2-40B4-BE49-F238E27FC236}">
                  <a16:creationId xmlns:a16="http://schemas.microsoft.com/office/drawing/2014/main" id="{F4A9B827-6C62-46F7-985C-9637FF7395B8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D40E1770-532D-40B5-A464-B52AB0F3052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59155777"/>
      </p:ext>
    </p:extLst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D1ECB-824B-416B-9EEE-A947946CE5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Prime Number (Modularizing Code)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Run of The Program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D52F05A-741E-43FA-969B-3AFFEB27D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134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F5E2C87-D4D5-46B4-87AA-836CAE0DF285}"/>
              </a:ext>
            </a:extLst>
          </p:cNvPr>
          <p:cNvGrpSpPr/>
          <p:nvPr/>
        </p:nvGrpSpPr>
        <p:grpSpPr>
          <a:xfrm>
            <a:off x="146304" y="1785478"/>
            <a:ext cx="8851392" cy="1938992"/>
            <a:chOff x="4773387" y="4319311"/>
            <a:chExt cx="8851392" cy="1938992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D940F9C-EE4A-4BAB-B954-71908056D6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319311"/>
              <a:ext cx="8151607" cy="1938992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The first 50 prime numbers are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2    3    5    7   11   13   17   19   23   29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31   37   41   43   47   53   59   61   67   71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73   79   83   89   97  101  103  107  109  113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127  131  137  139  149  151  157  163  167  173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179  181  191  193  197  199  211  223  227  229</a:t>
              </a:r>
            </a:p>
          </p:txBody>
        </p:sp>
        <p:pic>
          <p:nvPicPr>
            <p:cNvPr id="14" name="Picture 13" descr="A flat screen monitor&#10;&#10;Description automatically generated">
              <a:extLst>
                <a:ext uri="{FF2B5EF4-FFF2-40B4-BE49-F238E27FC236}">
                  <a16:creationId xmlns:a16="http://schemas.microsoft.com/office/drawing/2014/main" id="{490EEE31-EC6E-4498-8160-D9B18F7EC7A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F2989D-5F79-4757-8F8B-F75615C1EC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6</a:t>
            </a:r>
            <a:endParaRPr lang="en-US" dirty="0"/>
          </a:p>
        </p:txBody>
      </p:sp>
      <p:sp>
        <p:nvSpPr>
          <p:cNvPr id="15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B64706EB-E3E7-4929-B94F-C8543C573527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6.7</a:t>
            </a:r>
          </a:p>
        </p:txBody>
      </p:sp>
      <p:pic>
        <p:nvPicPr>
          <p:cNvPr id="16" name="Picture 15">
            <a:hlinkClick r:id="rId5" action="ppaction://hlinksldjump"/>
            <a:extLst>
              <a:ext uri="{FF2B5EF4-FFF2-40B4-BE49-F238E27FC236}">
                <a16:creationId xmlns:a16="http://schemas.microsoft.com/office/drawing/2014/main" id="{4B0BA2C1-6BF0-44A2-AA71-2F21CAB78630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517240"/>
      </p:ext>
    </p:extLst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48AEA6-10DA-4890-B132-F5097E0DB1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Prime Number (Modularizing Code)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Discussion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AD2EBC7-8DB9-4147-8A6B-E4CC2764E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135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326120-A1FD-4FC9-926C-A1ABAB8010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program </a:t>
            </a:r>
            <a:r>
              <a:rPr lang="en-US" dirty="0">
                <a:solidFill>
                  <a:schemeClr val="accent2"/>
                </a:solidFill>
              </a:rPr>
              <a:t>divides a large problem into two subproblems</a:t>
            </a:r>
            <a:r>
              <a:rPr lang="en-US" dirty="0"/>
              <a:t>. </a:t>
            </a:r>
          </a:p>
          <a:p>
            <a:r>
              <a:rPr lang="en-US" dirty="0"/>
              <a:t>As a result, the </a:t>
            </a:r>
            <a:r>
              <a:rPr lang="en-US" dirty="0">
                <a:solidFill>
                  <a:schemeClr val="accent2"/>
                </a:solidFill>
              </a:rPr>
              <a:t>new program </a:t>
            </a:r>
            <a:r>
              <a:rPr lang="en-US" dirty="0"/>
              <a:t>is </a:t>
            </a:r>
            <a:r>
              <a:rPr lang="en-US" dirty="0">
                <a:solidFill>
                  <a:schemeClr val="accent2"/>
                </a:solidFill>
              </a:rPr>
              <a:t>easier to read </a:t>
            </a:r>
            <a:r>
              <a:rPr lang="en-US" dirty="0"/>
              <a:t>and </a:t>
            </a:r>
            <a:r>
              <a:rPr lang="en-US" dirty="0">
                <a:solidFill>
                  <a:schemeClr val="accent2"/>
                </a:solidFill>
              </a:rPr>
              <a:t>easier to debug</a:t>
            </a:r>
            <a:r>
              <a:rPr lang="en-US" dirty="0"/>
              <a:t>. </a:t>
            </a:r>
          </a:p>
          <a:p>
            <a:r>
              <a:rPr lang="en-US" dirty="0"/>
              <a:t>Moreover, the functions </a:t>
            </a:r>
            <a:r>
              <a:rPr lang="en-US" dirty="0">
                <a:solidFill>
                  <a:srgbClr val="7030A0"/>
                </a:solidFill>
              </a:rPr>
              <a:t>printPrimeNumbers</a:t>
            </a:r>
            <a:r>
              <a:rPr lang="en-US" dirty="0"/>
              <a:t> and </a:t>
            </a:r>
            <a:r>
              <a:rPr lang="en-US" dirty="0">
                <a:solidFill>
                  <a:srgbClr val="7030A0"/>
                </a:solidFill>
              </a:rPr>
              <a:t>isPrime</a:t>
            </a:r>
            <a:r>
              <a:rPr lang="en-US" dirty="0"/>
              <a:t> can be </a:t>
            </a:r>
            <a:r>
              <a:rPr lang="en-US" dirty="0">
                <a:solidFill>
                  <a:schemeClr val="accent2"/>
                </a:solidFill>
              </a:rPr>
              <a:t>reused</a:t>
            </a:r>
            <a:r>
              <a:rPr lang="en-US" dirty="0"/>
              <a:t> by other programs.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F1A23D-A852-4C40-A349-F7CDC47E1F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6</a:t>
            </a:r>
            <a:endParaRPr lang="en-US" dirty="0"/>
          </a:p>
        </p:txBody>
      </p:sp>
      <p:sp>
        <p:nvSpPr>
          <p:cNvPr id="6" name="Slide Number Placeholder 2">
            <a:hlinkClick r:id="rId2" action="ppaction://hlinksldjump"/>
            <a:extLst>
              <a:ext uri="{FF2B5EF4-FFF2-40B4-BE49-F238E27FC236}">
                <a16:creationId xmlns:a16="http://schemas.microsoft.com/office/drawing/2014/main" id="{8868C79C-0DD4-435C-B770-31DF3C7460AB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6.7</a:t>
            </a:r>
          </a:p>
        </p:txBody>
      </p:sp>
      <p:pic>
        <p:nvPicPr>
          <p:cNvPr id="7" name="Picture 6">
            <a:hlinkClick r:id="rId3" action="ppaction://hlinksldjump"/>
            <a:extLst>
              <a:ext uri="{FF2B5EF4-FFF2-40B4-BE49-F238E27FC236}">
                <a16:creationId xmlns:a16="http://schemas.microsoft.com/office/drawing/2014/main" id="{68389E7B-4A99-4D10-8AF3-76668B23AB2E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769463"/>
      </p:ext>
    </p:extLst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8C08DA-4B55-471E-BC3D-E78241425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8CA7CE7-4261-4252-BD48-0D3EDB750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136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2F3B2F-9C44-497C-8301-EF87FB570A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indent="0">
              <a:buNone/>
            </a:pPr>
            <a:r>
              <a:rPr lang="en-US" dirty="0"/>
              <a:t>What happens if you </a:t>
            </a:r>
            <a:r>
              <a:rPr lang="en-US" dirty="0">
                <a:solidFill>
                  <a:schemeClr val="accent2"/>
                </a:solidFill>
              </a:rPr>
              <a:t>define two functions with the same name</a:t>
            </a:r>
            <a:r>
              <a:rPr lang="en-US" dirty="0"/>
              <a:t>? </a:t>
            </a:r>
          </a:p>
          <a:p>
            <a:pPr indent="-365760">
              <a:buFont typeface="Wingdings" panose="05000000000000000000" pitchFamily="2" charset="2"/>
              <a:buChar char="Ø"/>
            </a:pPr>
            <a:r>
              <a:rPr lang="en-US" dirty="0"/>
              <a:t>There is </a:t>
            </a:r>
            <a:r>
              <a:rPr lang="en-US" dirty="0">
                <a:solidFill>
                  <a:schemeClr val="accent2"/>
                </a:solidFill>
              </a:rPr>
              <a:t>no syntax error </a:t>
            </a:r>
            <a:r>
              <a:rPr lang="en-US" dirty="0"/>
              <a:t>in this case, but </a:t>
            </a:r>
            <a:r>
              <a:rPr lang="en-US" dirty="0">
                <a:solidFill>
                  <a:schemeClr val="accent2"/>
                </a:solidFill>
              </a:rPr>
              <a:t>the latter function definition prevails</a:t>
            </a:r>
            <a:r>
              <a:rPr lang="en-US" dirty="0"/>
              <a:t>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Example: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E67C9E7-0900-406C-8F8A-095F17348B24}"/>
              </a:ext>
            </a:extLst>
          </p:cNvPr>
          <p:cNvGrpSpPr/>
          <p:nvPr/>
        </p:nvGrpSpPr>
        <p:grpSpPr>
          <a:xfrm>
            <a:off x="146304" y="3360841"/>
            <a:ext cx="8851392" cy="1816128"/>
            <a:chOff x="160238" y="3030453"/>
            <a:chExt cx="8851392" cy="209205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D7BD292-34F3-4825-AD1D-2A351186B8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30453"/>
              <a:ext cx="8403807" cy="20920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hello():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"Hello"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hello():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"Hi"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hello()</a:t>
              </a:r>
              <a:endParaRPr lang="en-US" altLang="en-US" sz="1600" dirty="0">
                <a:latin typeface="Arial" panose="020B0604020202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8DAAEE7-F4D7-46D5-8E8A-3DAB682CBB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47585" cy="209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CC4BC0BE-C089-4170-965B-C0AC38A20FFE}"/>
              </a:ext>
            </a:extLst>
          </p:cNvPr>
          <p:cNvGrpSpPr/>
          <p:nvPr/>
        </p:nvGrpSpPr>
        <p:grpSpPr>
          <a:xfrm>
            <a:off x="146304" y="5314017"/>
            <a:ext cx="8851392" cy="551364"/>
            <a:chOff x="4773387" y="5013122"/>
            <a:chExt cx="8851392" cy="551364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DE823E4-9047-4B24-86D1-380A59CB3F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104139"/>
              <a:ext cx="8151607" cy="369332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Hi</a:t>
              </a:r>
            </a:p>
          </p:txBody>
        </p:sp>
        <p:pic>
          <p:nvPicPr>
            <p:cNvPr id="12" name="Picture 11" descr="A flat screen monitor&#10;&#10;Description automatically generated">
              <a:extLst>
                <a:ext uri="{FF2B5EF4-FFF2-40B4-BE49-F238E27FC236}">
                  <a16:creationId xmlns:a16="http://schemas.microsoft.com/office/drawing/2014/main" id="{BFA51635-0942-4040-A2BE-C9CB27FD95E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sp>
        <p:nvSpPr>
          <p:cNvPr id="13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4D56888F-1D2B-4540-87D8-1B357B31CA21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6.7</a:t>
            </a:r>
          </a:p>
        </p:txBody>
      </p:sp>
      <p:pic>
        <p:nvPicPr>
          <p:cNvPr id="14" name="Picture 13">
            <a:hlinkClick r:id="rId5" action="ppaction://hlinksldjump"/>
            <a:extLst>
              <a:ext uri="{FF2B5EF4-FFF2-40B4-BE49-F238E27FC236}">
                <a16:creationId xmlns:a16="http://schemas.microsoft.com/office/drawing/2014/main" id="{8540BF56-337B-4A6B-A0CD-EBAEC79AC429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039051"/>
      </p:ext>
    </p:extLst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998C3F0-9EBB-4361-9CF1-48BDA12C8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6.9. </a:t>
            </a:r>
            <a:r>
              <a:rPr lang="en-US" dirty="0"/>
              <a:t>The Scope of Variables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3B1565-1185-42D7-8F91-2637FB3703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 action="ppaction://hlinksldjump"/>
              </a:rPr>
              <a:t>Local Variables</a:t>
            </a:r>
            <a:endParaRPr lang="en-US" dirty="0"/>
          </a:p>
          <a:p>
            <a:r>
              <a:rPr lang="en-US" dirty="0">
                <a:hlinkClick r:id="rId3" action="ppaction://hlinksldjump"/>
              </a:rPr>
              <a:t>Global Variables</a:t>
            </a:r>
            <a:endParaRPr lang="en-US" dirty="0"/>
          </a:p>
          <a:p>
            <a:r>
              <a:rPr lang="en-US" dirty="0">
                <a:hlinkClick r:id="rId4" action="ppaction://hlinksldjump"/>
              </a:rPr>
              <a:t>Example #1 - #5</a:t>
            </a:r>
            <a:endParaRPr lang="en-US" dirty="0"/>
          </a:p>
          <a:p>
            <a:r>
              <a:rPr lang="en-US" dirty="0">
                <a:hlinkClick r:id="rId5" action="ppaction://hlinksldjump"/>
              </a:rPr>
              <a:t>global Keyword</a:t>
            </a:r>
            <a:endParaRPr lang="en-US" dirty="0"/>
          </a:p>
          <a:p>
            <a:r>
              <a:rPr lang="en-US" dirty="0">
                <a:hlinkClick r:id="rId6" action="ppaction://hlinksldjump"/>
              </a:rPr>
              <a:t>Example #6 - #8</a:t>
            </a:r>
            <a:endParaRPr lang="en-US" dirty="0"/>
          </a:p>
          <a:p>
            <a:r>
              <a:rPr lang="en-US" dirty="0">
                <a:hlinkClick r:id="rId7" action="ppaction://hlinksldjump"/>
              </a:rPr>
              <a:t>Check Point #14 - #16</a:t>
            </a:r>
            <a:endParaRPr lang="en-US" dirty="0"/>
          </a:p>
        </p:txBody>
      </p:sp>
      <p:pic>
        <p:nvPicPr>
          <p:cNvPr id="4" name="Picture 3">
            <a:hlinkClick r:id="rId8" action="ppaction://hlinksldjump"/>
            <a:extLst>
              <a:ext uri="{FF2B5EF4-FFF2-40B4-BE49-F238E27FC236}">
                <a16:creationId xmlns:a16="http://schemas.microsoft.com/office/drawing/2014/main" id="{2F001359-6293-4D58-A4BD-7F1C20AF990C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8096" y="81280"/>
            <a:ext cx="609600" cy="609600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E90401-8225-4A94-838E-3FFE4C099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137</a:t>
            </a:fld>
            <a:endParaRPr lang="en-US"/>
          </a:p>
        </p:txBody>
      </p:sp>
      <p:pic>
        <p:nvPicPr>
          <p:cNvPr id="2" name="Picture 1" descr="A close up of a sign&#10;&#10;Description automatically generated">
            <a:hlinkClick r:id="rId10"/>
            <a:extLst>
              <a:ext uri="{FF2B5EF4-FFF2-40B4-BE49-F238E27FC236}">
                <a16:creationId xmlns:a16="http://schemas.microsoft.com/office/drawing/2014/main" id="{8021F2A2-22C1-4ABB-94BC-71C29FB2B894}"/>
              </a:ext>
            </a:extLst>
          </p:cNvPr>
          <p:cNvPicPr>
            <a:picLocks noChangeAspect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04" y="115350"/>
            <a:ext cx="536381" cy="536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715575"/>
      </p:ext>
    </p:extLst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2BF59-D393-4045-AC3F-1C1E7AF9A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Local Variables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6E7E29-6DE3-4C41-92DF-704D5627C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138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23BC58-1A1D-4D87-8D36-7EB18E619D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Reminder from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Chapter 2</a:t>
            </a:r>
            <a:r>
              <a:rPr lang="en-US" dirty="0"/>
              <a:t>, </a:t>
            </a:r>
            <a:r>
              <a:rPr lang="en-US" dirty="0">
                <a:solidFill>
                  <a:srgbClr val="CC6600"/>
                </a:solidFill>
              </a:rPr>
              <a:t>Section 2.5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The scope of a variable is the </a:t>
            </a:r>
            <a:r>
              <a:rPr lang="en-US" dirty="0">
                <a:solidFill>
                  <a:schemeClr val="accent2"/>
                </a:solidFill>
              </a:rPr>
              <a:t>part of the program </a:t>
            </a:r>
            <a:r>
              <a:rPr lang="en-US" dirty="0"/>
              <a:t>where the </a:t>
            </a:r>
            <a:r>
              <a:rPr lang="en-US" dirty="0">
                <a:solidFill>
                  <a:schemeClr val="accent2"/>
                </a:solidFill>
              </a:rPr>
              <a:t>variable can be referenced</a:t>
            </a:r>
            <a:r>
              <a:rPr lang="en-US" dirty="0"/>
              <a:t>.</a:t>
            </a:r>
          </a:p>
          <a:p>
            <a:r>
              <a:rPr lang="en-US" dirty="0"/>
              <a:t>A </a:t>
            </a:r>
            <a:r>
              <a:rPr lang="en-US" dirty="0">
                <a:solidFill>
                  <a:schemeClr val="accent2"/>
                </a:solidFill>
              </a:rPr>
              <a:t>variable</a:t>
            </a:r>
            <a:r>
              <a:rPr lang="en-US" dirty="0"/>
              <a:t> created </a:t>
            </a:r>
            <a:r>
              <a:rPr lang="en-US" dirty="0">
                <a:solidFill>
                  <a:schemeClr val="accent2"/>
                </a:solidFill>
              </a:rPr>
              <a:t>inside a function </a:t>
            </a:r>
            <a:r>
              <a:rPr lang="en-US" dirty="0"/>
              <a:t>is referred to as a </a:t>
            </a:r>
            <a:r>
              <a:rPr lang="en-US" dirty="0">
                <a:solidFill>
                  <a:schemeClr val="accent2"/>
                </a:solidFill>
              </a:rPr>
              <a:t>local variable</a:t>
            </a:r>
            <a:r>
              <a:rPr lang="en-US" dirty="0"/>
              <a:t>. </a:t>
            </a:r>
          </a:p>
          <a:p>
            <a:r>
              <a:rPr lang="en-US" dirty="0">
                <a:solidFill>
                  <a:schemeClr val="accent2"/>
                </a:solidFill>
              </a:rPr>
              <a:t>Local variables can only be accessed inside a function</a:t>
            </a:r>
            <a:r>
              <a:rPr lang="en-US" dirty="0"/>
              <a:t>. </a:t>
            </a:r>
          </a:p>
          <a:p>
            <a:r>
              <a:rPr lang="en-US" dirty="0"/>
              <a:t>The </a:t>
            </a:r>
            <a:r>
              <a:rPr lang="en-US" dirty="0">
                <a:solidFill>
                  <a:schemeClr val="accent2"/>
                </a:solidFill>
              </a:rPr>
              <a:t>scope</a:t>
            </a:r>
            <a:r>
              <a:rPr lang="en-US" dirty="0"/>
              <a:t> of a local variable </a:t>
            </a:r>
            <a:r>
              <a:rPr lang="en-US" dirty="0">
                <a:solidFill>
                  <a:schemeClr val="accent2"/>
                </a:solidFill>
              </a:rPr>
              <a:t>starts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from its creation </a:t>
            </a:r>
            <a:r>
              <a:rPr lang="en-US" dirty="0"/>
              <a:t>and </a:t>
            </a:r>
            <a:r>
              <a:rPr lang="en-US" dirty="0">
                <a:solidFill>
                  <a:schemeClr val="accent2"/>
                </a:solidFill>
              </a:rPr>
              <a:t>continues to the end of the function </a:t>
            </a:r>
            <a:r>
              <a:rPr lang="en-US" dirty="0"/>
              <a:t>that contains the variable. </a:t>
            </a:r>
          </a:p>
          <a:p>
            <a:r>
              <a:rPr lang="en-US" dirty="0"/>
              <a:t>A </a:t>
            </a:r>
            <a:r>
              <a:rPr lang="en-US" dirty="0">
                <a:solidFill>
                  <a:schemeClr val="accent2"/>
                </a:solidFill>
              </a:rPr>
              <a:t>parameter</a:t>
            </a:r>
            <a:r>
              <a:rPr lang="en-US" dirty="0"/>
              <a:t> is a </a:t>
            </a:r>
            <a:r>
              <a:rPr lang="en-US" dirty="0">
                <a:solidFill>
                  <a:schemeClr val="accent2"/>
                </a:solidFill>
              </a:rPr>
              <a:t>local variable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A parameter is “defined” </a:t>
            </a:r>
            <a:r>
              <a:rPr lang="en-US" dirty="0">
                <a:solidFill>
                  <a:schemeClr val="accent2"/>
                </a:solidFill>
              </a:rPr>
              <a:t>inside</a:t>
            </a:r>
            <a:r>
              <a:rPr lang="en-US" dirty="0"/>
              <a:t> the </a:t>
            </a:r>
            <a:r>
              <a:rPr lang="en-US" dirty="0">
                <a:solidFill>
                  <a:schemeClr val="accent2"/>
                </a:solidFill>
              </a:rPr>
              <a:t>function header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This means the </a:t>
            </a:r>
            <a:r>
              <a:rPr lang="en-US" dirty="0">
                <a:solidFill>
                  <a:schemeClr val="accent2"/>
                </a:solidFill>
              </a:rPr>
              <a:t>scope of parameters </a:t>
            </a:r>
            <a:r>
              <a:rPr lang="en-US" dirty="0"/>
              <a:t>are for the </a:t>
            </a:r>
            <a:r>
              <a:rPr lang="en-US" dirty="0">
                <a:solidFill>
                  <a:schemeClr val="accent2"/>
                </a:solidFill>
              </a:rPr>
              <a:t>entire function</a:t>
            </a:r>
            <a:r>
              <a:rPr lang="en-US" dirty="0"/>
              <a:t>!</a:t>
            </a:r>
          </a:p>
        </p:txBody>
      </p:sp>
      <p:pic>
        <p:nvPicPr>
          <p:cNvPr id="5" name="Picture 4">
            <a:hlinkClick r:id="rId2" action="ppaction://hlinksldjump"/>
            <a:extLst>
              <a:ext uri="{FF2B5EF4-FFF2-40B4-BE49-F238E27FC236}">
                <a16:creationId xmlns:a16="http://schemas.microsoft.com/office/drawing/2014/main" id="{1866B029-C37B-41EF-942B-C04DCDEE788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0054BB64-FB80-4E03-BDF5-7F2591C8C16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6.9</a:t>
            </a:r>
          </a:p>
        </p:txBody>
      </p:sp>
    </p:spTree>
    <p:extLst>
      <p:ext uri="{BB962C8B-B14F-4D97-AF65-F5344CB8AC3E}">
        <p14:creationId xmlns:p14="http://schemas.microsoft.com/office/powerpoint/2010/main" val="1157642519"/>
      </p:ext>
    </p:extLst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72EEE-B271-4C73-B8FD-6768DDA9A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Global Variables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04468F8-D550-4650-A614-D9E81A850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139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DCFB6A-FFF4-4941-BFDB-E683FDCE7B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1441107"/>
            <a:ext cx="8851392" cy="5130263"/>
          </a:xfrm>
        </p:spPr>
        <p:txBody>
          <a:bodyPr/>
          <a:lstStyle/>
          <a:p>
            <a:r>
              <a:rPr lang="en-US" dirty="0"/>
              <a:t>In Python, you can also use </a:t>
            </a:r>
            <a:r>
              <a:rPr lang="en-US" dirty="0">
                <a:solidFill>
                  <a:schemeClr val="accent2"/>
                </a:solidFill>
              </a:rPr>
              <a:t>global variables</a:t>
            </a:r>
            <a:r>
              <a:rPr lang="en-US" dirty="0"/>
              <a:t>. </a:t>
            </a:r>
          </a:p>
          <a:p>
            <a:r>
              <a:rPr lang="en-US" dirty="0"/>
              <a:t>Global variables are </a:t>
            </a:r>
            <a:r>
              <a:rPr lang="en-US" dirty="0">
                <a:solidFill>
                  <a:schemeClr val="accent2"/>
                </a:solidFill>
              </a:rPr>
              <a:t>created outside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all functions </a:t>
            </a:r>
            <a:r>
              <a:rPr lang="en-US" dirty="0"/>
              <a:t>and are </a:t>
            </a:r>
            <a:r>
              <a:rPr lang="en-US" dirty="0">
                <a:solidFill>
                  <a:schemeClr val="accent2"/>
                </a:solidFill>
              </a:rPr>
              <a:t>accessible to all functions </a:t>
            </a:r>
            <a:r>
              <a:rPr lang="en-US" dirty="0"/>
              <a:t>in their scope.</a:t>
            </a:r>
          </a:p>
          <a:p>
            <a:r>
              <a:rPr lang="en-US" dirty="0"/>
              <a:t>A global variable </a:t>
            </a:r>
            <a:r>
              <a:rPr lang="en-US" dirty="0">
                <a:solidFill>
                  <a:schemeClr val="accent2"/>
                </a:solidFill>
              </a:rPr>
              <a:t>cannot be modified </a:t>
            </a:r>
            <a:r>
              <a:rPr lang="en-US" dirty="0"/>
              <a:t>inside a function </a:t>
            </a:r>
            <a:r>
              <a:rPr lang="en-US" dirty="0">
                <a:solidFill>
                  <a:schemeClr val="accent2"/>
                </a:solidFill>
              </a:rPr>
              <a:t>unless</a:t>
            </a:r>
            <a:r>
              <a:rPr lang="en-US" dirty="0"/>
              <a:t> a </a:t>
            </a:r>
            <a:r>
              <a:rPr lang="en-US" dirty="0">
                <a:solidFill>
                  <a:schemeClr val="accent2"/>
                </a:solidFill>
              </a:rPr>
              <a:t>global statement</a:t>
            </a:r>
            <a:r>
              <a:rPr lang="en-US" dirty="0"/>
              <a:t> is used. </a:t>
            </a:r>
          </a:p>
          <a:p>
            <a:pPr lvl="1"/>
            <a:r>
              <a:rPr lang="en-US" dirty="0"/>
              <a:t>This is done by using </a:t>
            </a:r>
            <a:r>
              <a:rPr lang="en-US" dirty="0">
                <a:solidFill>
                  <a:srgbClr val="3333FF"/>
                </a:solidFill>
              </a:rPr>
              <a:t>global</a:t>
            </a:r>
            <a:r>
              <a:rPr lang="en-US" dirty="0"/>
              <a:t> keyword.</a:t>
            </a:r>
          </a:p>
        </p:txBody>
      </p:sp>
      <p:sp>
        <p:nvSpPr>
          <p:cNvPr id="5" name="Slide Number Placeholder 2">
            <a:hlinkClick r:id="rId2" action="ppaction://hlinksldjump"/>
            <a:extLst>
              <a:ext uri="{FF2B5EF4-FFF2-40B4-BE49-F238E27FC236}">
                <a16:creationId xmlns:a16="http://schemas.microsoft.com/office/drawing/2014/main" id="{D37E4D34-3E1C-4CB0-8392-633D9DDEF142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6.9</a:t>
            </a:r>
          </a:p>
        </p:txBody>
      </p:sp>
      <p:pic>
        <p:nvPicPr>
          <p:cNvPr id="7" name="Picture 6">
            <a:hlinkClick r:id="rId3" action="ppaction://hlinksldjump"/>
            <a:extLst>
              <a:ext uri="{FF2B5EF4-FFF2-40B4-BE49-F238E27FC236}">
                <a16:creationId xmlns:a16="http://schemas.microsoft.com/office/drawing/2014/main" id="{163BC9DC-6587-4F0B-AD97-DE89564B357D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8292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998C3F0-9EBB-4361-9CF1-48BDA12C8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6.2. </a:t>
            </a:r>
            <a:r>
              <a:rPr lang="en-US" dirty="0"/>
              <a:t>Defining a Function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3B1565-1185-42D7-8F91-2637FB3703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 action="ppaction://hlinksldjump"/>
              </a:rPr>
              <a:t>Anatomy of a Function</a:t>
            </a:r>
            <a:endParaRPr lang="en-US" dirty="0"/>
          </a:p>
          <a:p>
            <a:r>
              <a:rPr lang="en-US" dirty="0">
                <a:hlinkClick r:id="rId3" action="ppaction://hlinksldjump"/>
              </a:rPr>
              <a:t>Remember: Naming Conventions</a:t>
            </a:r>
            <a:endParaRPr lang="en-US" dirty="0"/>
          </a:p>
        </p:txBody>
      </p:sp>
      <p:pic>
        <p:nvPicPr>
          <p:cNvPr id="4" name="Picture 3">
            <a:hlinkClick r:id="rId4" action="ppaction://hlinksldjump"/>
            <a:extLst>
              <a:ext uri="{FF2B5EF4-FFF2-40B4-BE49-F238E27FC236}">
                <a16:creationId xmlns:a16="http://schemas.microsoft.com/office/drawing/2014/main" id="{2F001359-6293-4D58-A4BD-7F1C20AF990C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8096" y="81280"/>
            <a:ext cx="609600" cy="609600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E90401-8225-4A94-838E-3FFE4C099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14</a:t>
            </a:fld>
            <a:endParaRPr lang="en-US"/>
          </a:p>
        </p:txBody>
      </p:sp>
      <p:pic>
        <p:nvPicPr>
          <p:cNvPr id="2" name="Picture 1" descr="A close up of a sign&#10;&#10;Description automatically generated">
            <a:hlinkClick r:id="rId6"/>
            <a:extLst>
              <a:ext uri="{FF2B5EF4-FFF2-40B4-BE49-F238E27FC236}">
                <a16:creationId xmlns:a16="http://schemas.microsoft.com/office/drawing/2014/main" id="{F583555C-3441-4526-87E6-6CDFFCF3D986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04" y="115350"/>
            <a:ext cx="536381" cy="536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25685"/>
      </p:ext>
    </p:extLst>
  </p:cSld>
  <p:clrMapOvr>
    <a:masterClrMapping/>
  </p:clrMapOvr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72EEE-B271-4C73-B8FD-6768DDA9A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1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04468F8-D550-4650-A614-D9E81A850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140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DCFB6A-FFF4-4941-BFDB-E683FDCE7B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4941870"/>
            <a:ext cx="8851392" cy="1704402"/>
          </a:xfrm>
        </p:spPr>
        <p:txBody>
          <a:bodyPr>
            <a:normAutofit/>
          </a:bodyPr>
          <a:lstStyle/>
          <a:p>
            <a:pPr marL="365760" lvl="1">
              <a:buFont typeface="Wingdings" panose="05000000000000000000" pitchFamily="2" charset="2"/>
              <a:buChar char="§"/>
            </a:pPr>
            <a:r>
              <a:rPr lang="en-US" sz="1800" dirty="0"/>
              <a:t>A global variable is created in </a:t>
            </a:r>
            <a:r>
              <a:rPr lang="en-US" sz="1800" dirty="0">
                <a:solidFill>
                  <a:schemeClr val="bg2">
                    <a:lumMod val="50000"/>
                  </a:schemeClr>
                </a:solidFill>
              </a:rPr>
              <a:t>line 1</a:t>
            </a:r>
            <a:r>
              <a:rPr lang="en-US" sz="1800" dirty="0"/>
              <a:t>. </a:t>
            </a:r>
          </a:p>
          <a:p>
            <a:pPr marL="365760" lvl="1">
              <a:buFont typeface="Wingdings" panose="05000000000000000000" pitchFamily="2" charset="2"/>
              <a:buChar char="§"/>
            </a:pPr>
            <a:r>
              <a:rPr lang="en-US" sz="1800" dirty="0"/>
              <a:t>It is accessed within the function in </a:t>
            </a:r>
            <a:r>
              <a:rPr lang="en-US" sz="1800" dirty="0">
                <a:solidFill>
                  <a:schemeClr val="bg2">
                    <a:lumMod val="50000"/>
                  </a:schemeClr>
                </a:solidFill>
              </a:rPr>
              <a:t>line 4</a:t>
            </a:r>
            <a:r>
              <a:rPr lang="en-US" sz="1800" dirty="0"/>
              <a:t> and outside the function in </a:t>
            </a:r>
            <a:r>
              <a:rPr lang="en-US" sz="1800" dirty="0">
                <a:solidFill>
                  <a:schemeClr val="bg2">
                    <a:lumMod val="50000"/>
                  </a:schemeClr>
                </a:solidFill>
              </a:rPr>
              <a:t>line 8</a:t>
            </a:r>
            <a:r>
              <a:rPr lang="en-US" sz="1800" dirty="0"/>
              <a:t>. </a:t>
            </a:r>
          </a:p>
          <a:p>
            <a:pPr marL="365760" lvl="1">
              <a:buFont typeface="Wingdings" panose="05000000000000000000" pitchFamily="2" charset="2"/>
              <a:buChar char="§"/>
            </a:pPr>
            <a:r>
              <a:rPr lang="en-US" sz="1800" dirty="0"/>
              <a:t>A local variable is created in </a:t>
            </a:r>
            <a:r>
              <a:rPr lang="en-US" sz="1800" dirty="0">
                <a:solidFill>
                  <a:schemeClr val="bg2">
                    <a:lumMod val="50000"/>
                  </a:schemeClr>
                </a:solidFill>
              </a:rPr>
              <a:t>line 3</a:t>
            </a:r>
            <a:r>
              <a:rPr lang="en-US" sz="1800" dirty="0"/>
              <a:t>. </a:t>
            </a:r>
          </a:p>
          <a:p>
            <a:pPr marL="365760" lvl="1">
              <a:buFont typeface="Wingdings" panose="05000000000000000000" pitchFamily="2" charset="2"/>
              <a:buChar char="§"/>
            </a:pPr>
            <a:r>
              <a:rPr lang="en-US" sz="1800" dirty="0"/>
              <a:t>It is accessed within the function in </a:t>
            </a:r>
            <a:r>
              <a:rPr lang="en-US" sz="1800" dirty="0">
                <a:solidFill>
                  <a:schemeClr val="bg2">
                    <a:lumMod val="50000"/>
                  </a:schemeClr>
                </a:solidFill>
              </a:rPr>
              <a:t>line 5</a:t>
            </a:r>
            <a:r>
              <a:rPr lang="en-US" sz="1800" dirty="0"/>
              <a:t>.</a:t>
            </a:r>
          </a:p>
          <a:p>
            <a:pPr marL="365760" lvl="1">
              <a:buFont typeface="Wingdings" panose="05000000000000000000" pitchFamily="2" charset="2"/>
              <a:buChar char="§"/>
            </a:pPr>
            <a:r>
              <a:rPr lang="en-US" sz="1800" dirty="0"/>
              <a:t>Attempting to access the variable from outside of the function causes an error in </a:t>
            </a:r>
            <a:r>
              <a:rPr lang="en-US" sz="1800" dirty="0">
                <a:solidFill>
                  <a:schemeClr val="bg2">
                    <a:lumMod val="50000"/>
                  </a:schemeClr>
                </a:solidFill>
              </a:rPr>
              <a:t>line 9</a:t>
            </a:r>
            <a:r>
              <a:rPr lang="en-US" sz="1800" dirty="0"/>
              <a:t>.</a:t>
            </a:r>
          </a:p>
        </p:txBody>
      </p:sp>
      <p:sp>
        <p:nvSpPr>
          <p:cNvPr id="5" name="Slide Number Placeholder 2">
            <a:hlinkClick r:id="rId3" action="ppaction://hlinksldjump"/>
            <a:extLst>
              <a:ext uri="{FF2B5EF4-FFF2-40B4-BE49-F238E27FC236}">
                <a16:creationId xmlns:a16="http://schemas.microsoft.com/office/drawing/2014/main" id="{D37E4D34-3E1C-4CB0-8392-633D9DDEF142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6.9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F57D945-93A5-4519-A1F8-218FFB4EBAB2}"/>
              </a:ext>
            </a:extLst>
          </p:cNvPr>
          <p:cNvGrpSpPr/>
          <p:nvPr/>
        </p:nvGrpSpPr>
        <p:grpSpPr>
          <a:xfrm>
            <a:off x="146304" y="1408171"/>
            <a:ext cx="8851392" cy="2245843"/>
            <a:chOff x="160238" y="3030453"/>
            <a:chExt cx="8851392" cy="209205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5DBB13E-6A61-426E-AC55-1F010CDC41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30453"/>
              <a:ext cx="8403807" cy="20920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globalVar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Create a global variable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f1():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localVar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Create a local variable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(globalVar)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Print: 1</a:t>
              </a: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(localVar)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Print: 2</a:t>
              </a: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f1()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(globalVar)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Print: 1</a:t>
              </a: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(localVar)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Out of scope, so this gives an error</a:t>
              </a:r>
              <a:endParaRPr lang="en-US" altLang="en-US" sz="1600" dirty="0">
                <a:latin typeface="Arial" panose="020B0604020202020204" pitchFamily="34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8F91FA1-975D-48CF-9A05-33996914E5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47585" cy="209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CF9F4C62-6D5F-4060-AC78-246BC0533C2E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3477" y="3206251"/>
            <a:ext cx="409986" cy="409986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29E88D74-3C40-40E6-9B0B-67B868B826A2}"/>
              </a:ext>
            </a:extLst>
          </p:cNvPr>
          <p:cNvGrpSpPr/>
          <p:nvPr/>
        </p:nvGrpSpPr>
        <p:grpSpPr>
          <a:xfrm>
            <a:off x="146307" y="3713167"/>
            <a:ext cx="8851388" cy="1169551"/>
            <a:chOff x="4773387" y="4704029"/>
            <a:chExt cx="8851388" cy="1169551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7022673-8687-4A28-832D-DE203AB137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3" y="4704029"/>
              <a:ext cx="8151602" cy="1169551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print(localVar) # Out of scope, so this gives an error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 err="1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NameError</a:t>
              </a:r>
              <a:r>
                <a:rPr lang="en-US" altLang="en-US" sz="14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name '</a:t>
              </a:r>
              <a:r>
                <a:rPr lang="en-US" altLang="en-US" sz="1400" dirty="0" err="1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localVar</a:t>
              </a:r>
              <a:r>
                <a:rPr lang="en-US" altLang="en-US" sz="14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' is not defined</a:t>
              </a:r>
            </a:p>
          </p:txBody>
        </p:sp>
        <p:pic>
          <p:nvPicPr>
            <p:cNvPr id="19" name="Picture 18" descr="A flat screen monitor&#10;&#10;Description automatically generated">
              <a:extLst>
                <a:ext uri="{FF2B5EF4-FFF2-40B4-BE49-F238E27FC236}">
                  <a16:creationId xmlns:a16="http://schemas.microsoft.com/office/drawing/2014/main" id="{69D5B49E-DF53-4FA2-8B36-A52AD73E1C1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sp>
        <p:nvSpPr>
          <p:cNvPr id="20" name="Right Bracket 19">
            <a:extLst>
              <a:ext uri="{FF2B5EF4-FFF2-40B4-BE49-F238E27FC236}">
                <a16:creationId xmlns:a16="http://schemas.microsoft.com/office/drawing/2014/main" id="{8CA17CC0-3005-4551-924A-6C219516624D}"/>
              </a:ext>
            </a:extLst>
          </p:cNvPr>
          <p:cNvSpPr/>
          <p:nvPr/>
        </p:nvSpPr>
        <p:spPr>
          <a:xfrm>
            <a:off x="5903651" y="2015231"/>
            <a:ext cx="221942" cy="680796"/>
          </a:xfrm>
          <a:prstGeom prst="rightBracket">
            <a:avLst>
              <a:gd name="adj" fmla="val 0"/>
            </a:avLst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1519E1D-A04C-4792-B7A9-51B53CAD6555}"/>
              </a:ext>
            </a:extLst>
          </p:cNvPr>
          <p:cNvSpPr txBox="1"/>
          <p:nvPr/>
        </p:nvSpPr>
        <p:spPr>
          <a:xfrm>
            <a:off x="6168397" y="2065304"/>
            <a:ext cx="12569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002060"/>
                </a:solidFill>
              </a:rPr>
              <a:t>The Scope of</a:t>
            </a:r>
          </a:p>
          <a:p>
            <a:pPr algn="ctr"/>
            <a:r>
              <a:rPr lang="en-US" sz="1600" dirty="0">
                <a:solidFill>
                  <a:srgbClr val="0070C0"/>
                </a:solidFill>
              </a:rPr>
              <a:t>localVar</a:t>
            </a:r>
          </a:p>
        </p:txBody>
      </p:sp>
      <p:sp>
        <p:nvSpPr>
          <p:cNvPr id="22" name="Right Bracket 21">
            <a:extLst>
              <a:ext uri="{FF2B5EF4-FFF2-40B4-BE49-F238E27FC236}">
                <a16:creationId xmlns:a16="http://schemas.microsoft.com/office/drawing/2014/main" id="{6C619554-18A4-4872-ACD9-6BAE9942D03A}"/>
              </a:ext>
            </a:extLst>
          </p:cNvPr>
          <p:cNvSpPr/>
          <p:nvPr/>
        </p:nvSpPr>
        <p:spPr>
          <a:xfrm>
            <a:off x="7395101" y="1491449"/>
            <a:ext cx="313028" cy="2080807"/>
          </a:xfrm>
          <a:prstGeom prst="rightBracket">
            <a:avLst>
              <a:gd name="adj" fmla="val 0"/>
            </a:avLst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6572E95-AD77-4BCF-91BC-4F80505B05FF}"/>
              </a:ext>
            </a:extLst>
          </p:cNvPr>
          <p:cNvSpPr txBox="1"/>
          <p:nvPr/>
        </p:nvSpPr>
        <p:spPr>
          <a:xfrm>
            <a:off x="7714222" y="2267691"/>
            <a:ext cx="12997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3">
                    <a:lumMod val="50000"/>
                  </a:schemeClr>
                </a:solidFill>
              </a:rPr>
              <a:t>The Scope of</a:t>
            </a:r>
          </a:p>
          <a:p>
            <a:pPr algn="ctr"/>
            <a:r>
              <a:rPr lang="en-US" sz="1600" dirty="0">
                <a:solidFill>
                  <a:srgbClr val="0070C0"/>
                </a:solidFill>
              </a:rPr>
              <a:t>globalVar</a:t>
            </a:r>
          </a:p>
        </p:txBody>
      </p:sp>
      <p:pic>
        <p:nvPicPr>
          <p:cNvPr id="24" name="Picture 23">
            <a:hlinkClick r:id="rId6" action="ppaction://hlinksldjump"/>
            <a:extLst>
              <a:ext uri="{FF2B5EF4-FFF2-40B4-BE49-F238E27FC236}">
                <a16:creationId xmlns:a16="http://schemas.microsoft.com/office/drawing/2014/main" id="{C28523AA-3000-4B07-B6A1-A49412EBFCE3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DDB2C7C2-327F-4296-90EF-32B926B9C9E6}"/>
              </a:ext>
            </a:extLst>
          </p:cNvPr>
          <p:cNvGrpSpPr/>
          <p:nvPr/>
        </p:nvGrpSpPr>
        <p:grpSpPr>
          <a:xfrm>
            <a:off x="8185099" y="1406990"/>
            <a:ext cx="830638" cy="386966"/>
            <a:chOff x="8133802" y="1326921"/>
            <a:chExt cx="830638" cy="386966"/>
          </a:xfrm>
        </p:grpSpPr>
        <p:sp>
          <p:nvSpPr>
            <p:cNvPr id="26" name="TextBox 13">
              <a:extLst>
                <a:ext uri="{FF2B5EF4-FFF2-40B4-BE49-F238E27FC236}">
                  <a16:creationId xmlns:a16="http://schemas.microsoft.com/office/drawing/2014/main" id="{8B038962-4559-4CCF-AAE2-98A7A4C88639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27" name="TextBox 14">
              <a:hlinkClick r:id="rId8"/>
              <a:extLst>
                <a:ext uri="{FF2B5EF4-FFF2-40B4-BE49-F238E27FC236}">
                  <a16:creationId xmlns:a16="http://schemas.microsoft.com/office/drawing/2014/main" id="{327D3E9C-3B0C-45AA-8154-19CFDAE94390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8D2C28F6-94E4-43C6-9787-C157509D290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91971694"/>
      </p:ext>
    </p:extLst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72EEE-B271-4C73-B8FD-6768DDA9A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2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04468F8-D550-4650-A614-D9E81A850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141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DCFB6A-FFF4-4941-BFDB-E683FDCE7B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4070840"/>
            <a:ext cx="8851392" cy="2575432"/>
          </a:xfrm>
        </p:spPr>
        <p:txBody>
          <a:bodyPr>
            <a:normAutofit/>
          </a:bodyPr>
          <a:lstStyle/>
          <a:p>
            <a:pPr marL="365760" lvl="1">
              <a:buFont typeface="Wingdings" panose="05000000000000000000" pitchFamily="2" charset="2"/>
              <a:buChar char="§"/>
            </a:pPr>
            <a:r>
              <a:rPr lang="en-US" sz="1800" dirty="0"/>
              <a:t>Here a global variable x is created in </a:t>
            </a:r>
            <a:r>
              <a:rPr lang="en-US" sz="1800" dirty="0">
                <a:solidFill>
                  <a:schemeClr val="bg2">
                    <a:lumMod val="50000"/>
                  </a:schemeClr>
                </a:solidFill>
              </a:rPr>
              <a:t>line 1</a:t>
            </a:r>
            <a:r>
              <a:rPr lang="en-US" sz="1800" dirty="0"/>
              <a:t> and a local variable with the same name (x) is created in </a:t>
            </a:r>
            <a:r>
              <a:rPr lang="en-US" sz="1800" dirty="0">
                <a:solidFill>
                  <a:schemeClr val="bg2">
                    <a:lumMod val="50000"/>
                  </a:schemeClr>
                </a:solidFill>
              </a:rPr>
              <a:t>line 3</a:t>
            </a:r>
            <a:r>
              <a:rPr lang="en-US" sz="1800" dirty="0"/>
              <a:t>. </a:t>
            </a:r>
          </a:p>
          <a:p>
            <a:pPr marL="365760" lvl="1">
              <a:buFont typeface="Wingdings" panose="05000000000000000000" pitchFamily="2" charset="2"/>
              <a:buChar char="§"/>
            </a:pPr>
            <a:r>
              <a:rPr lang="en-US" sz="1800" dirty="0"/>
              <a:t>From this point on, the global variable x is not accessible in the function.</a:t>
            </a:r>
          </a:p>
          <a:p>
            <a:pPr marL="365760" lvl="1">
              <a:buFont typeface="Wingdings" panose="05000000000000000000" pitchFamily="2" charset="2"/>
              <a:buChar char="§"/>
            </a:pPr>
            <a:r>
              <a:rPr lang="en-US" sz="1800" dirty="0"/>
              <a:t>Outside the function, the global variable x is still accessible. </a:t>
            </a:r>
          </a:p>
          <a:p>
            <a:pPr marL="365760" lvl="1">
              <a:buFont typeface="Wingdings" panose="05000000000000000000" pitchFamily="2" charset="2"/>
              <a:buChar char="§"/>
            </a:pPr>
            <a:r>
              <a:rPr lang="en-US" sz="1800" dirty="0"/>
              <a:t>So, it prints 1 in </a:t>
            </a:r>
            <a:r>
              <a:rPr lang="en-US" sz="1800" dirty="0">
                <a:solidFill>
                  <a:schemeClr val="bg2">
                    <a:lumMod val="50000"/>
                  </a:schemeClr>
                </a:solidFill>
              </a:rPr>
              <a:t>line 7</a:t>
            </a:r>
            <a:r>
              <a:rPr lang="en-US" sz="1800" dirty="0"/>
              <a:t>.</a:t>
            </a:r>
          </a:p>
        </p:txBody>
      </p:sp>
      <p:sp>
        <p:nvSpPr>
          <p:cNvPr id="5" name="Slide Number Placeholder 2">
            <a:hlinkClick r:id="rId3" action="ppaction://hlinksldjump"/>
            <a:extLst>
              <a:ext uri="{FF2B5EF4-FFF2-40B4-BE49-F238E27FC236}">
                <a16:creationId xmlns:a16="http://schemas.microsoft.com/office/drawing/2014/main" id="{D37E4D34-3E1C-4CB0-8392-633D9DDEF142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6.9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F57D945-93A5-4519-A1F8-218FFB4EBAB2}"/>
              </a:ext>
            </a:extLst>
          </p:cNvPr>
          <p:cNvGrpSpPr/>
          <p:nvPr/>
        </p:nvGrpSpPr>
        <p:grpSpPr>
          <a:xfrm>
            <a:off x="146304" y="1408172"/>
            <a:ext cx="8851392" cy="1805546"/>
            <a:chOff x="160238" y="3030453"/>
            <a:chExt cx="8851392" cy="209205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5DBB13E-6A61-426E-AC55-1F010CDC41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30453"/>
              <a:ext cx="8403807" cy="20920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Create a global variable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f1():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x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create a local variable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(x)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Print: 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f1()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(x)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Print: 1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8F91FA1-975D-48CF-9A05-33996914E5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47585" cy="209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9E88D74-3C40-40E6-9B0B-67B868B826A2}"/>
              </a:ext>
            </a:extLst>
          </p:cNvPr>
          <p:cNvGrpSpPr/>
          <p:nvPr/>
        </p:nvGrpSpPr>
        <p:grpSpPr>
          <a:xfrm>
            <a:off x="146308" y="3319114"/>
            <a:ext cx="8851388" cy="646331"/>
            <a:chOff x="4773387" y="4965639"/>
            <a:chExt cx="8851388" cy="646331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7022673-8687-4A28-832D-DE203AB137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3" y="4965639"/>
              <a:ext cx="8151602" cy="646331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</p:txBody>
        </p:sp>
        <p:pic>
          <p:nvPicPr>
            <p:cNvPr id="19" name="Picture 18" descr="A flat screen monitor&#10;&#10;Description automatically generated">
              <a:extLst>
                <a:ext uri="{FF2B5EF4-FFF2-40B4-BE49-F238E27FC236}">
                  <a16:creationId xmlns:a16="http://schemas.microsoft.com/office/drawing/2014/main" id="{69D5B49E-DF53-4FA2-8B36-A52AD73E1C1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sp>
        <p:nvSpPr>
          <p:cNvPr id="20" name="Right Bracket 19">
            <a:extLst>
              <a:ext uri="{FF2B5EF4-FFF2-40B4-BE49-F238E27FC236}">
                <a16:creationId xmlns:a16="http://schemas.microsoft.com/office/drawing/2014/main" id="{8CA17CC0-3005-4551-924A-6C219516624D}"/>
              </a:ext>
            </a:extLst>
          </p:cNvPr>
          <p:cNvSpPr/>
          <p:nvPr/>
        </p:nvSpPr>
        <p:spPr>
          <a:xfrm>
            <a:off x="5122415" y="2052082"/>
            <a:ext cx="264745" cy="451421"/>
          </a:xfrm>
          <a:prstGeom prst="rightBracket">
            <a:avLst>
              <a:gd name="adj" fmla="val 0"/>
            </a:avLst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1519E1D-A04C-4792-B7A9-51B53CAD6555}"/>
              </a:ext>
            </a:extLst>
          </p:cNvPr>
          <p:cNvSpPr txBox="1"/>
          <p:nvPr/>
        </p:nvSpPr>
        <p:spPr>
          <a:xfrm>
            <a:off x="5409734" y="2000801"/>
            <a:ext cx="13915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002060"/>
                </a:solidFill>
              </a:rPr>
              <a:t>The Scope of </a:t>
            </a:r>
            <a:r>
              <a:rPr lang="en-US" sz="1600" dirty="0">
                <a:solidFill>
                  <a:srgbClr val="0070C0"/>
                </a:solidFill>
              </a:rPr>
              <a:t>x</a:t>
            </a:r>
          </a:p>
          <a:p>
            <a:pPr algn="ctr"/>
            <a:r>
              <a:rPr lang="en-US" sz="1600" dirty="0">
                <a:solidFill>
                  <a:srgbClr val="C00000"/>
                </a:solidFill>
              </a:rPr>
              <a:t>(Local)</a:t>
            </a:r>
          </a:p>
        </p:txBody>
      </p:sp>
      <p:sp>
        <p:nvSpPr>
          <p:cNvPr id="22" name="Right Bracket 21">
            <a:extLst>
              <a:ext uri="{FF2B5EF4-FFF2-40B4-BE49-F238E27FC236}">
                <a16:creationId xmlns:a16="http://schemas.microsoft.com/office/drawing/2014/main" id="{6C619554-18A4-4872-ACD9-6BAE9942D03A}"/>
              </a:ext>
            </a:extLst>
          </p:cNvPr>
          <p:cNvSpPr/>
          <p:nvPr/>
        </p:nvSpPr>
        <p:spPr>
          <a:xfrm>
            <a:off x="6738862" y="1494844"/>
            <a:ext cx="447585" cy="1641479"/>
          </a:xfrm>
          <a:prstGeom prst="rightBracket">
            <a:avLst>
              <a:gd name="adj" fmla="val 0"/>
            </a:avLst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6572E95-AD77-4BCF-91BC-4F80505B05FF}"/>
              </a:ext>
            </a:extLst>
          </p:cNvPr>
          <p:cNvSpPr txBox="1"/>
          <p:nvPr/>
        </p:nvSpPr>
        <p:spPr>
          <a:xfrm>
            <a:off x="7222874" y="2108515"/>
            <a:ext cx="14150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3">
                    <a:lumMod val="50000"/>
                  </a:schemeClr>
                </a:solidFill>
              </a:rPr>
              <a:t>The Scope of </a:t>
            </a:r>
            <a:r>
              <a:rPr lang="en-US" sz="1600" dirty="0">
                <a:solidFill>
                  <a:srgbClr val="0070C0"/>
                </a:solidFill>
              </a:rPr>
              <a:t>x</a:t>
            </a:r>
          </a:p>
          <a:p>
            <a:pPr algn="ctr"/>
            <a:r>
              <a:rPr lang="en-US" sz="1600" dirty="0">
                <a:solidFill>
                  <a:srgbClr val="C00000"/>
                </a:solidFill>
              </a:rPr>
              <a:t>(Global)</a:t>
            </a:r>
          </a:p>
        </p:txBody>
      </p:sp>
      <p:pic>
        <p:nvPicPr>
          <p:cNvPr id="16" name="Picture 15">
            <a:hlinkClick r:id="rId5" action="ppaction://hlinksldjump"/>
            <a:extLst>
              <a:ext uri="{FF2B5EF4-FFF2-40B4-BE49-F238E27FC236}">
                <a16:creationId xmlns:a16="http://schemas.microsoft.com/office/drawing/2014/main" id="{F0633887-587A-41F2-B632-7614529ECFE3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529EE09B-533B-4975-8074-C69B59A13DC1}"/>
              </a:ext>
            </a:extLst>
          </p:cNvPr>
          <p:cNvGrpSpPr/>
          <p:nvPr/>
        </p:nvGrpSpPr>
        <p:grpSpPr>
          <a:xfrm>
            <a:off x="8167058" y="1406688"/>
            <a:ext cx="830638" cy="386966"/>
            <a:chOff x="8133802" y="1326921"/>
            <a:chExt cx="830638" cy="386966"/>
          </a:xfrm>
        </p:grpSpPr>
        <p:sp>
          <p:nvSpPr>
            <p:cNvPr id="25" name="TextBox 13">
              <a:extLst>
                <a:ext uri="{FF2B5EF4-FFF2-40B4-BE49-F238E27FC236}">
                  <a16:creationId xmlns:a16="http://schemas.microsoft.com/office/drawing/2014/main" id="{2F19D8CB-27E6-4EE0-B0EC-04C792B4A399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26" name="TextBox 14">
              <a:hlinkClick r:id="rId7"/>
              <a:extLst>
                <a:ext uri="{FF2B5EF4-FFF2-40B4-BE49-F238E27FC236}">
                  <a16:creationId xmlns:a16="http://schemas.microsoft.com/office/drawing/2014/main" id="{6CB21650-6F39-4E6A-9F24-A1B8963DBA7E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8F7CF732-8725-4F4B-8A49-765C9D2092F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40207179"/>
      </p:ext>
    </p:extLst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72EEE-B271-4C73-B8FD-6768DDA9A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3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04468F8-D550-4650-A614-D9E81A850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142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DCFB6A-FFF4-4941-BFDB-E683FDCE7B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4465545"/>
            <a:ext cx="8851392" cy="2180726"/>
          </a:xfrm>
        </p:spPr>
        <p:txBody>
          <a:bodyPr>
            <a:normAutofit/>
          </a:bodyPr>
          <a:lstStyle/>
          <a:p>
            <a:pPr marL="365760" lvl="1">
              <a:buFont typeface="Wingdings" panose="05000000000000000000" pitchFamily="2" charset="2"/>
              <a:buChar char="§"/>
            </a:pPr>
            <a:r>
              <a:rPr lang="en-US" sz="1800" dirty="0"/>
              <a:t>Here the variable y is created if x &gt; 0. </a:t>
            </a:r>
          </a:p>
          <a:p>
            <a:pPr marL="365760" lvl="1">
              <a:buFont typeface="Wingdings" panose="05000000000000000000" pitchFamily="2" charset="2"/>
              <a:buChar char="§"/>
            </a:pPr>
            <a:r>
              <a:rPr lang="en-US" sz="1800" dirty="0"/>
              <a:t>If you enter a positive value for x (</a:t>
            </a:r>
            <a:r>
              <a:rPr lang="en-US" sz="1800" dirty="0">
                <a:solidFill>
                  <a:schemeClr val="bg2">
                    <a:lumMod val="50000"/>
                  </a:schemeClr>
                </a:solidFill>
              </a:rPr>
              <a:t>line 1</a:t>
            </a:r>
            <a:r>
              <a:rPr lang="en-US" sz="1800" dirty="0"/>
              <a:t>), the program runs fine. </a:t>
            </a:r>
          </a:p>
          <a:p>
            <a:pPr marL="365760" lvl="1">
              <a:buFont typeface="Wingdings" panose="05000000000000000000" pitchFamily="2" charset="2"/>
              <a:buChar char="§"/>
            </a:pPr>
            <a:r>
              <a:rPr lang="en-US" sz="1800" dirty="0"/>
              <a:t>But if you enter a nonpositive value, </a:t>
            </a:r>
            <a:r>
              <a:rPr lang="en-US" sz="1800" dirty="0">
                <a:solidFill>
                  <a:schemeClr val="bg2">
                    <a:lumMod val="50000"/>
                  </a:schemeClr>
                </a:solidFill>
              </a:rPr>
              <a:t>line 5</a:t>
            </a:r>
            <a:r>
              <a:rPr lang="en-US" sz="1800" dirty="0"/>
              <a:t> produces an error because y is not created.</a:t>
            </a:r>
          </a:p>
        </p:txBody>
      </p:sp>
      <p:sp>
        <p:nvSpPr>
          <p:cNvPr id="5" name="Slide Number Placeholder 2">
            <a:hlinkClick r:id="rId3" action="ppaction://hlinksldjump"/>
            <a:extLst>
              <a:ext uri="{FF2B5EF4-FFF2-40B4-BE49-F238E27FC236}">
                <a16:creationId xmlns:a16="http://schemas.microsoft.com/office/drawing/2014/main" id="{D37E4D34-3E1C-4CB0-8392-633D9DDEF142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6.9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F57D945-93A5-4519-A1F8-218FFB4EBAB2}"/>
              </a:ext>
            </a:extLst>
          </p:cNvPr>
          <p:cNvGrpSpPr/>
          <p:nvPr/>
        </p:nvGrpSpPr>
        <p:grpSpPr>
          <a:xfrm>
            <a:off x="146304" y="1408172"/>
            <a:ext cx="8851392" cy="1095331"/>
            <a:chOff x="160238" y="3030453"/>
            <a:chExt cx="8851392" cy="209205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5DBB13E-6A61-426E-AC55-1F010CDC41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30453"/>
              <a:ext cx="8403807" cy="20920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 =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eval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input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"Enter a number: 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(x &gt;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y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(y)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This gives an error if y is not created</a:t>
              </a:r>
              <a:endParaRPr lang="en-US" altLang="en-US" sz="1600" dirty="0">
                <a:latin typeface="Arial" panose="020B0604020202020204" pitchFamily="34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8F91FA1-975D-48CF-9A05-33996914E5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47585" cy="209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</p:txBody>
        </p:sp>
      </p:grpSp>
      <p:sp>
        <p:nvSpPr>
          <p:cNvPr id="20" name="Right Bracket 19">
            <a:extLst>
              <a:ext uri="{FF2B5EF4-FFF2-40B4-BE49-F238E27FC236}">
                <a16:creationId xmlns:a16="http://schemas.microsoft.com/office/drawing/2014/main" id="{8CA17CC0-3005-4551-924A-6C219516624D}"/>
              </a:ext>
            </a:extLst>
          </p:cNvPr>
          <p:cNvSpPr/>
          <p:nvPr/>
        </p:nvSpPr>
        <p:spPr>
          <a:xfrm>
            <a:off x="1987152" y="2000801"/>
            <a:ext cx="264745" cy="171686"/>
          </a:xfrm>
          <a:prstGeom prst="rightBracket">
            <a:avLst>
              <a:gd name="adj" fmla="val 0"/>
            </a:avLst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1519E1D-A04C-4792-B7A9-51B53CAD6555}"/>
              </a:ext>
            </a:extLst>
          </p:cNvPr>
          <p:cNvSpPr txBox="1"/>
          <p:nvPr/>
        </p:nvSpPr>
        <p:spPr>
          <a:xfrm>
            <a:off x="2251897" y="1945649"/>
            <a:ext cx="24176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2060"/>
                </a:solidFill>
              </a:rPr>
              <a:t>The Scope of </a:t>
            </a:r>
            <a:r>
              <a:rPr lang="en-US" sz="1200" dirty="0">
                <a:solidFill>
                  <a:srgbClr val="0070C0"/>
                </a:solidFill>
              </a:rPr>
              <a:t>y </a:t>
            </a:r>
            <a:r>
              <a:rPr lang="en-US" sz="1200" dirty="0">
                <a:solidFill>
                  <a:srgbClr val="C00000"/>
                </a:solidFill>
              </a:rPr>
              <a:t>(If it is not executed)</a:t>
            </a:r>
          </a:p>
        </p:txBody>
      </p:sp>
      <p:sp>
        <p:nvSpPr>
          <p:cNvPr id="22" name="Right Bracket 21">
            <a:extLst>
              <a:ext uri="{FF2B5EF4-FFF2-40B4-BE49-F238E27FC236}">
                <a16:creationId xmlns:a16="http://schemas.microsoft.com/office/drawing/2014/main" id="{6C619554-18A4-4872-ACD9-6BAE9942D03A}"/>
              </a:ext>
            </a:extLst>
          </p:cNvPr>
          <p:cNvSpPr/>
          <p:nvPr/>
        </p:nvSpPr>
        <p:spPr>
          <a:xfrm>
            <a:off x="7599336" y="1488440"/>
            <a:ext cx="360268" cy="980439"/>
          </a:xfrm>
          <a:prstGeom prst="rightBracket">
            <a:avLst>
              <a:gd name="adj" fmla="val 0"/>
            </a:avLst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6572E95-AD77-4BCF-91BC-4F80505B05FF}"/>
              </a:ext>
            </a:extLst>
          </p:cNvPr>
          <p:cNvSpPr txBox="1"/>
          <p:nvPr/>
        </p:nvSpPr>
        <p:spPr>
          <a:xfrm>
            <a:off x="7915655" y="1807911"/>
            <a:ext cx="11111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3">
                    <a:lumMod val="50000"/>
                  </a:schemeClr>
                </a:solidFill>
              </a:rPr>
              <a:t>The Scope of </a:t>
            </a:r>
            <a:r>
              <a:rPr lang="en-US" sz="1200" dirty="0">
                <a:solidFill>
                  <a:srgbClr val="0070C0"/>
                </a:solidFill>
              </a:rPr>
              <a:t>x</a:t>
            </a:r>
          </a:p>
        </p:txBody>
      </p:sp>
      <p:sp>
        <p:nvSpPr>
          <p:cNvPr id="25" name="Right Bracket 24">
            <a:extLst>
              <a:ext uri="{FF2B5EF4-FFF2-40B4-BE49-F238E27FC236}">
                <a16:creationId xmlns:a16="http://schemas.microsoft.com/office/drawing/2014/main" id="{1CB9ACF7-BF1E-48B1-AA94-1DD680752063}"/>
              </a:ext>
            </a:extLst>
          </p:cNvPr>
          <p:cNvSpPr/>
          <p:nvPr/>
        </p:nvSpPr>
        <p:spPr>
          <a:xfrm>
            <a:off x="6738681" y="2000801"/>
            <a:ext cx="264745" cy="468078"/>
          </a:xfrm>
          <a:prstGeom prst="rightBracket">
            <a:avLst>
              <a:gd name="adj" fmla="val 0"/>
            </a:avLst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B58E4A7-3087-4F66-A7E2-F9227100BD64}"/>
              </a:ext>
            </a:extLst>
          </p:cNvPr>
          <p:cNvSpPr txBox="1"/>
          <p:nvPr/>
        </p:nvSpPr>
        <p:spPr>
          <a:xfrm>
            <a:off x="6974606" y="2038744"/>
            <a:ext cx="981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rgbClr val="002060"/>
                </a:solidFill>
              </a:rPr>
              <a:t>The Scope of </a:t>
            </a:r>
            <a:r>
              <a:rPr lang="en-US" sz="900" dirty="0">
                <a:solidFill>
                  <a:srgbClr val="0070C0"/>
                </a:solidFill>
              </a:rPr>
              <a:t>y </a:t>
            </a:r>
          </a:p>
          <a:p>
            <a:pPr algn="ctr"/>
            <a:r>
              <a:rPr lang="en-US" sz="900" dirty="0">
                <a:solidFill>
                  <a:srgbClr val="C00000"/>
                </a:solidFill>
              </a:rPr>
              <a:t>(If it is executed)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092C1ED-9277-4398-BCC3-71850ECC9803}"/>
              </a:ext>
            </a:extLst>
          </p:cNvPr>
          <p:cNvGrpSpPr/>
          <p:nvPr/>
        </p:nvGrpSpPr>
        <p:grpSpPr>
          <a:xfrm>
            <a:off x="146304" y="2669454"/>
            <a:ext cx="8851392" cy="646331"/>
            <a:chOff x="4773387" y="4965639"/>
            <a:chExt cx="8851392" cy="646331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ED01760-2CC0-4F19-B077-B66B99865A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965639"/>
              <a:ext cx="8151607" cy="646331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a number: </a:t>
              </a:r>
              <a:r>
                <a:rPr lang="en-US" altLang="en-US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1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1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</p:txBody>
        </p:sp>
        <p:pic>
          <p:nvPicPr>
            <p:cNvPr id="29" name="Picture 28" descr="A flat screen monitor&#10;&#10;Description automatically generated">
              <a:extLst>
                <a:ext uri="{FF2B5EF4-FFF2-40B4-BE49-F238E27FC236}">
                  <a16:creationId xmlns:a16="http://schemas.microsoft.com/office/drawing/2014/main" id="{EBAA12F5-9690-4E20-982B-EEAC3B547D6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9968816-E5C9-4D4F-B728-7768F2D6D77D}"/>
              </a:ext>
            </a:extLst>
          </p:cNvPr>
          <p:cNvGrpSpPr/>
          <p:nvPr/>
        </p:nvGrpSpPr>
        <p:grpSpPr>
          <a:xfrm>
            <a:off x="146304" y="3429000"/>
            <a:ext cx="8851392" cy="923330"/>
            <a:chOff x="4773387" y="4827140"/>
            <a:chExt cx="8851392" cy="923330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DDB801D7-F6EB-4AB5-8D78-B637C49B8F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827140"/>
              <a:ext cx="8151607" cy="92333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a number: </a:t>
              </a:r>
              <a:r>
                <a:rPr lang="en-US" altLang="en-US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1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1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print(y) # This gives an error if y is not created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 err="1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NameError</a:t>
              </a:r>
              <a:r>
                <a:rPr lang="en-US" altLang="en-US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name 'y' is not defined</a:t>
              </a:r>
            </a:p>
          </p:txBody>
        </p:sp>
        <p:pic>
          <p:nvPicPr>
            <p:cNvPr id="32" name="Picture 31" descr="A flat screen monitor&#10;&#10;Description automatically generated">
              <a:extLst>
                <a:ext uri="{FF2B5EF4-FFF2-40B4-BE49-F238E27FC236}">
                  <a16:creationId xmlns:a16="http://schemas.microsoft.com/office/drawing/2014/main" id="{598ACE1C-54FC-43AC-AEC6-758A7461BAD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A8ABF471-8FC5-41BE-AEC2-EA85E18BCD94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62194" y="2193583"/>
            <a:ext cx="273048" cy="273048"/>
          </a:xfrm>
          <a:prstGeom prst="rect">
            <a:avLst/>
          </a:prstGeom>
        </p:spPr>
      </p:pic>
      <p:pic>
        <p:nvPicPr>
          <p:cNvPr id="33" name="Picture 32">
            <a:hlinkClick r:id="rId6" action="ppaction://hlinksldjump"/>
            <a:extLst>
              <a:ext uri="{FF2B5EF4-FFF2-40B4-BE49-F238E27FC236}">
                <a16:creationId xmlns:a16="http://schemas.microsoft.com/office/drawing/2014/main" id="{9F5DE8AF-D4FE-4BD6-BA00-8DA0ACEFCCC8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330A33B0-1B60-4FF3-B469-24021C2A3331}"/>
              </a:ext>
            </a:extLst>
          </p:cNvPr>
          <p:cNvGrpSpPr/>
          <p:nvPr/>
        </p:nvGrpSpPr>
        <p:grpSpPr>
          <a:xfrm>
            <a:off x="8181635" y="1396603"/>
            <a:ext cx="830638" cy="386966"/>
            <a:chOff x="8133802" y="1326921"/>
            <a:chExt cx="830638" cy="386966"/>
          </a:xfrm>
        </p:grpSpPr>
        <p:sp>
          <p:nvSpPr>
            <p:cNvPr id="35" name="TextBox 13">
              <a:extLst>
                <a:ext uri="{FF2B5EF4-FFF2-40B4-BE49-F238E27FC236}">
                  <a16:creationId xmlns:a16="http://schemas.microsoft.com/office/drawing/2014/main" id="{5A039239-74A6-4BF5-921B-EB385CCBB214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36" name="TextBox 14">
              <a:hlinkClick r:id="rId8"/>
              <a:extLst>
                <a:ext uri="{FF2B5EF4-FFF2-40B4-BE49-F238E27FC236}">
                  <a16:creationId xmlns:a16="http://schemas.microsoft.com/office/drawing/2014/main" id="{F32CD214-DDBC-43C5-BD31-13C50C7769BE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5BC0F85E-D337-4511-AFA7-8121903D637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67287982"/>
      </p:ext>
    </p:extLst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72EEE-B271-4C73-B8FD-6768DDA9A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4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04468F8-D550-4650-A614-D9E81A850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143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DCFB6A-FFF4-4941-BFDB-E683FDCE7B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3412689"/>
            <a:ext cx="8851392" cy="3233582"/>
          </a:xfrm>
        </p:spPr>
        <p:txBody>
          <a:bodyPr>
            <a:normAutofit/>
          </a:bodyPr>
          <a:lstStyle/>
          <a:p>
            <a:pPr marL="365760" lvl="1">
              <a:buFont typeface="Wingdings" panose="05000000000000000000" pitchFamily="2" charset="2"/>
              <a:buChar char="§"/>
            </a:pPr>
            <a:r>
              <a:rPr lang="en-US" sz="1800" dirty="0"/>
              <a:t>Here the variable </a:t>
            </a:r>
            <a:r>
              <a:rPr lang="en-US" sz="1800" b="1" dirty="0" err="1">
                <a:solidFill>
                  <a:srgbClr val="0070C0"/>
                </a:solidFill>
              </a:rPr>
              <a:t>i</a:t>
            </a:r>
            <a:r>
              <a:rPr lang="en-US" sz="1800" dirty="0"/>
              <a:t> is created in the loop. </a:t>
            </a:r>
            <a:endParaRPr lang="ar-SA" sz="1800" dirty="0"/>
          </a:p>
          <a:p>
            <a:pPr marL="365760" lvl="1">
              <a:buFont typeface="Wingdings" panose="05000000000000000000" pitchFamily="2" charset="2"/>
              <a:buChar char="§"/>
            </a:pPr>
            <a:r>
              <a:rPr lang="en-US" sz="1800" dirty="0"/>
              <a:t>After the loop is finished, </a:t>
            </a:r>
            <a:r>
              <a:rPr lang="en-US" sz="1800" b="1" dirty="0" err="1">
                <a:solidFill>
                  <a:srgbClr val="0070C0"/>
                </a:solidFill>
              </a:rPr>
              <a:t>i</a:t>
            </a:r>
            <a:r>
              <a:rPr lang="en-US" sz="1800" dirty="0"/>
              <a:t> is </a:t>
            </a:r>
            <a:r>
              <a:rPr lang="en-US" sz="1800" b="1" dirty="0"/>
              <a:t>4</a:t>
            </a:r>
            <a:r>
              <a:rPr lang="en-US" sz="1800" dirty="0"/>
              <a:t>, so </a:t>
            </a:r>
            <a:r>
              <a:rPr lang="en-US" sz="1800" dirty="0">
                <a:solidFill>
                  <a:schemeClr val="bg2">
                    <a:lumMod val="50000"/>
                  </a:schemeClr>
                </a:solidFill>
              </a:rPr>
              <a:t>line 5</a:t>
            </a:r>
            <a:r>
              <a:rPr lang="ar-SA" sz="18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sz="1800" dirty="0"/>
              <a:t>displays </a:t>
            </a:r>
            <a:r>
              <a:rPr lang="en-US" sz="1800" b="1" dirty="0"/>
              <a:t>4</a:t>
            </a:r>
            <a:r>
              <a:rPr lang="en-US" sz="1800" dirty="0"/>
              <a:t>.</a:t>
            </a:r>
          </a:p>
        </p:txBody>
      </p:sp>
      <p:sp>
        <p:nvSpPr>
          <p:cNvPr id="5" name="Slide Number Placeholder 2">
            <a:hlinkClick r:id="rId3" action="ppaction://hlinksldjump"/>
            <a:extLst>
              <a:ext uri="{FF2B5EF4-FFF2-40B4-BE49-F238E27FC236}">
                <a16:creationId xmlns:a16="http://schemas.microsoft.com/office/drawing/2014/main" id="{D37E4D34-3E1C-4CB0-8392-633D9DDEF142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6.9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F57D945-93A5-4519-A1F8-218FFB4EBAB2}"/>
              </a:ext>
            </a:extLst>
          </p:cNvPr>
          <p:cNvGrpSpPr/>
          <p:nvPr/>
        </p:nvGrpSpPr>
        <p:grpSpPr>
          <a:xfrm>
            <a:off x="146304" y="1408172"/>
            <a:ext cx="8851392" cy="1292345"/>
            <a:chOff x="160238" y="3030453"/>
            <a:chExt cx="8851392" cy="209205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5DBB13E-6A61-426E-AC55-1F010CDC41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30453"/>
              <a:ext cx="8403807" cy="20920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Variable </a:t>
              </a:r>
              <a:r>
                <a:rPr lang="en-US" altLang="en-US" sz="1600" dirty="0" err="1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created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+=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8F91FA1-975D-48CF-9A05-33996914E5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47585" cy="209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</p:txBody>
        </p:sp>
      </p:grpSp>
      <p:sp>
        <p:nvSpPr>
          <p:cNvPr id="20" name="Right Bracket 19">
            <a:extLst>
              <a:ext uri="{FF2B5EF4-FFF2-40B4-BE49-F238E27FC236}">
                <a16:creationId xmlns:a16="http://schemas.microsoft.com/office/drawing/2014/main" id="{8CA17CC0-3005-4551-924A-6C219516624D}"/>
              </a:ext>
            </a:extLst>
          </p:cNvPr>
          <p:cNvSpPr/>
          <p:nvPr/>
        </p:nvSpPr>
        <p:spPr>
          <a:xfrm>
            <a:off x="5951779" y="1795660"/>
            <a:ext cx="264745" cy="843907"/>
          </a:xfrm>
          <a:prstGeom prst="rightBracket">
            <a:avLst>
              <a:gd name="adj" fmla="val 0"/>
            </a:avLst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1519E1D-A04C-4792-B7A9-51B53CAD6555}"/>
              </a:ext>
            </a:extLst>
          </p:cNvPr>
          <p:cNvSpPr txBox="1"/>
          <p:nvPr/>
        </p:nvSpPr>
        <p:spPr>
          <a:xfrm>
            <a:off x="6216524" y="2045915"/>
            <a:ext cx="12088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2060"/>
                </a:solidFill>
              </a:rPr>
              <a:t>The Scope of </a:t>
            </a:r>
            <a:r>
              <a:rPr lang="en-US" sz="1400" dirty="0" err="1">
                <a:solidFill>
                  <a:srgbClr val="0070C0"/>
                </a:solidFill>
              </a:rPr>
              <a:t>i</a:t>
            </a:r>
            <a:endParaRPr lang="en-US" sz="1400" dirty="0">
              <a:solidFill>
                <a:srgbClr val="C00000"/>
              </a:solidFill>
            </a:endParaRPr>
          </a:p>
        </p:txBody>
      </p:sp>
      <p:sp>
        <p:nvSpPr>
          <p:cNvPr id="22" name="Right Bracket 21">
            <a:extLst>
              <a:ext uri="{FF2B5EF4-FFF2-40B4-BE49-F238E27FC236}">
                <a16:creationId xmlns:a16="http://schemas.microsoft.com/office/drawing/2014/main" id="{6C619554-18A4-4872-ACD9-6BAE9942D03A}"/>
              </a:ext>
            </a:extLst>
          </p:cNvPr>
          <p:cNvSpPr/>
          <p:nvPr/>
        </p:nvSpPr>
        <p:spPr>
          <a:xfrm>
            <a:off x="7180236" y="1488440"/>
            <a:ext cx="360268" cy="1151127"/>
          </a:xfrm>
          <a:prstGeom prst="rightBracket">
            <a:avLst>
              <a:gd name="adj" fmla="val 0"/>
            </a:avLst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6572E95-AD77-4BCF-91BC-4F80505B05FF}"/>
              </a:ext>
            </a:extLst>
          </p:cNvPr>
          <p:cNvSpPr txBox="1"/>
          <p:nvPr/>
        </p:nvSpPr>
        <p:spPr>
          <a:xfrm>
            <a:off x="7532239" y="1902836"/>
            <a:ext cx="15050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3">
                    <a:lumMod val="50000"/>
                  </a:schemeClr>
                </a:solidFill>
              </a:rPr>
              <a:t>The Scope of </a:t>
            </a:r>
            <a:r>
              <a:rPr lang="en-US" sz="1400" dirty="0">
                <a:solidFill>
                  <a:srgbClr val="0070C0"/>
                </a:solidFill>
              </a:rPr>
              <a:t>sum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092C1ED-9277-4398-BCC3-71850ECC9803}"/>
              </a:ext>
            </a:extLst>
          </p:cNvPr>
          <p:cNvGrpSpPr/>
          <p:nvPr/>
        </p:nvGrpSpPr>
        <p:grpSpPr>
          <a:xfrm>
            <a:off x="185928" y="2780921"/>
            <a:ext cx="8851392" cy="551364"/>
            <a:chOff x="4773387" y="5013122"/>
            <a:chExt cx="8851392" cy="551364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ED01760-2CC0-4F19-B077-B66B99865A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104138"/>
              <a:ext cx="8151607" cy="369332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</p:txBody>
        </p:sp>
        <p:pic>
          <p:nvPicPr>
            <p:cNvPr id="29" name="Picture 28" descr="A flat screen monitor&#10;&#10;Description automatically generated">
              <a:extLst>
                <a:ext uri="{FF2B5EF4-FFF2-40B4-BE49-F238E27FC236}">
                  <a16:creationId xmlns:a16="http://schemas.microsoft.com/office/drawing/2014/main" id="{EBAA12F5-9690-4E20-982B-EEAC3B547D6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pic>
        <p:nvPicPr>
          <p:cNvPr id="16" name="Picture 15">
            <a:hlinkClick r:id="rId5" action="ppaction://hlinksldjump"/>
            <a:extLst>
              <a:ext uri="{FF2B5EF4-FFF2-40B4-BE49-F238E27FC236}">
                <a16:creationId xmlns:a16="http://schemas.microsoft.com/office/drawing/2014/main" id="{C784BC5E-D0C8-4A1D-894A-B345E652C234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5E0A325E-C285-4401-8BAE-F17B4BF8B30A}"/>
              </a:ext>
            </a:extLst>
          </p:cNvPr>
          <p:cNvGrpSpPr/>
          <p:nvPr/>
        </p:nvGrpSpPr>
        <p:grpSpPr>
          <a:xfrm>
            <a:off x="8181635" y="1396603"/>
            <a:ext cx="830638" cy="386966"/>
            <a:chOff x="8133802" y="1326921"/>
            <a:chExt cx="830638" cy="386966"/>
          </a:xfrm>
        </p:grpSpPr>
        <p:sp>
          <p:nvSpPr>
            <p:cNvPr id="18" name="TextBox 13">
              <a:extLst>
                <a:ext uri="{FF2B5EF4-FFF2-40B4-BE49-F238E27FC236}">
                  <a16:creationId xmlns:a16="http://schemas.microsoft.com/office/drawing/2014/main" id="{16A293EC-F588-4CC2-87A3-E52D7A7FA034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19" name="TextBox 14">
              <a:hlinkClick r:id="rId7"/>
              <a:extLst>
                <a:ext uri="{FF2B5EF4-FFF2-40B4-BE49-F238E27FC236}">
                  <a16:creationId xmlns:a16="http://schemas.microsoft.com/office/drawing/2014/main" id="{5DC88EFF-3E20-4097-B335-73A336194421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3C1C3F56-68F8-4093-AB06-725482D4B2F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77595552"/>
      </p:ext>
    </p:extLst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72EEE-B271-4C73-B8FD-6768DDA9A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5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04468F8-D550-4650-A614-D9E81A850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144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DCFB6A-FFF4-4941-BFDB-E683FDCE7B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3865229"/>
            <a:ext cx="8851392" cy="2781042"/>
          </a:xfrm>
        </p:spPr>
        <p:txBody>
          <a:bodyPr>
            <a:normAutofit/>
          </a:bodyPr>
          <a:lstStyle/>
          <a:p>
            <a:pPr marL="365760" lvl="1">
              <a:buFont typeface="Wingdings" panose="05000000000000000000" pitchFamily="2" charset="2"/>
              <a:buChar char="§"/>
            </a:pPr>
            <a:r>
              <a:rPr lang="en-US" sz="1800" dirty="0"/>
              <a:t>In </a:t>
            </a:r>
            <a:r>
              <a:rPr lang="en-US" sz="1800" dirty="0">
                <a:solidFill>
                  <a:schemeClr val="bg2">
                    <a:lumMod val="50000"/>
                  </a:schemeClr>
                </a:solidFill>
              </a:rPr>
              <a:t>line 1</a:t>
            </a:r>
            <a:r>
              <a:rPr lang="en-US" sz="1800" dirty="0"/>
              <a:t>, </a:t>
            </a:r>
            <a:r>
              <a:rPr lang="en-US" sz="1800" dirty="0">
                <a:solidFill>
                  <a:srgbClr val="0070C0"/>
                </a:solidFill>
              </a:rPr>
              <a:t>x</a:t>
            </a:r>
            <a:r>
              <a:rPr lang="en-US" sz="1800" dirty="0"/>
              <a:t> is created as </a:t>
            </a:r>
            <a:r>
              <a:rPr lang="en-US" sz="1800" dirty="0">
                <a:solidFill>
                  <a:schemeClr val="accent2"/>
                </a:solidFill>
              </a:rPr>
              <a:t>global variable </a:t>
            </a:r>
            <a:r>
              <a:rPr lang="en-US" sz="1800" dirty="0"/>
              <a:t>(created outside functions).</a:t>
            </a:r>
          </a:p>
          <a:p>
            <a:pPr marL="365760" lvl="1"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accent2"/>
                </a:solidFill>
              </a:rPr>
              <a:t>Inside</a:t>
            </a:r>
            <a:r>
              <a:rPr lang="en-US" sz="1800" dirty="0"/>
              <a:t> the </a:t>
            </a:r>
            <a:r>
              <a:rPr lang="en-US" sz="1800" dirty="0">
                <a:solidFill>
                  <a:srgbClr val="7030A0"/>
                </a:solidFill>
              </a:rPr>
              <a:t>increase</a:t>
            </a:r>
            <a:r>
              <a:rPr lang="en-US" sz="1800" dirty="0"/>
              <a:t> </a:t>
            </a:r>
            <a:r>
              <a:rPr lang="en-US" sz="1800" dirty="0">
                <a:solidFill>
                  <a:schemeClr val="accent2"/>
                </a:solidFill>
              </a:rPr>
              <a:t>function</a:t>
            </a:r>
            <a:r>
              <a:rPr lang="en-US" sz="1800" dirty="0"/>
              <a:t>, in </a:t>
            </a:r>
            <a:r>
              <a:rPr lang="en-US" sz="1800" dirty="0">
                <a:solidFill>
                  <a:schemeClr val="bg2">
                    <a:lumMod val="50000"/>
                  </a:schemeClr>
                </a:solidFill>
              </a:rPr>
              <a:t>line 4</a:t>
            </a:r>
            <a:r>
              <a:rPr lang="en-US" sz="1800" dirty="0"/>
              <a:t>, </a:t>
            </a:r>
            <a:r>
              <a:rPr lang="en-US" sz="1800" dirty="0">
                <a:solidFill>
                  <a:srgbClr val="0070C0"/>
                </a:solidFill>
              </a:rPr>
              <a:t>x</a:t>
            </a:r>
            <a:r>
              <a:rPr lang="en-US" sz="1800" dirty="0"/>
              <a:t> is </a:t>
            </a:r>
            <a:r>
              <a:rPr lang="en-US" sz="1800" dirty="0">
                <a:solidFill>
                  <a:schemeClr val="accent2"/>
                </a:solidFill>
              </a:rPr>
              <a:t>modified</a:t>
            </a:r>
            <a:r>
              <a:rPr lang="en-US" sz="1800" dirty="0"/>
              <a:t> (incremented by 1).</a:t>
            </a:r>
          </a:p>
          <a:p>
            <a:pPr marL="365760" lvl="1">
              <a:buFont typeface="Wingdings" panose="05000000000000000000" pitchFamily="2" charset="2"/>
              <a:buChar char="§"/>
            </a:pPr>
            <a:r>
              <a:rPr lang="en-US" sz="1800" dirty="0"/>
              <a:t>However, this will </a:t>
            </a:r>
            <a:r>
              <a:rPr lang="en-US" sz="1800" dirty="0">
                <a:solidFill>
                  <a:schemeClr val="accent2"/>
                </a:solidFill>
              </a:rPr>
              <a:t>cause</a:t>
            </a:r>
            <a:r>
              <a:rPr lang="en-US" sz="1800" dirty="0"/>
              <a:t> an </a:t>
            </a:r>
            <a:r>
              <a:rPr lang="en-US" sz="1800" dirty="0">
                <a:solidFill>
                  <a:srgbClr val="C00000"/>
                </a:solidFill>
              </a:rPr>
              <a:t>error</a:t>
            </a:r>
            <a:r>
              <a:rPr lang="en-US" sz="1800" dirty="0"/>
              <a:t>. </a:t>
            </a:r>
            <a:r>
              <a:rPr lang="en-US" sz="1800" b="1" dirty="0"/>
              <a:t>Why?</a:t>
            </a:r>
          </a:p>
          <a:p>
            <a:pPr marL="377190" lvl="1" indent="-285750">
              <a:buFont typeface="Wingdings" panose="05000000000000000000" pitchFamily="2" charset="2"/>
              <a:buChar char="Ø"/>
            </a:pPr>
            <a:r>
              <a:rPr lang="en-US" sz="1800" dirty="0"/>
              <a:t>This is because when you make an </a:t>
            </a:r>
            <a:r>
              <a:rPr lang="en-US" sz="1800" dirty="0">
                <a:solidFill>
                  <a:schemeClr val="accent2"/>
                </a:solidFill>
              </a:rPr>
              <a:t>assignment</a:t>
            </a:r>
            <a:r>
              <a:rPr lang="en-US" sz="1800" dirty="0"/>
              <a:t> to a variable </a:t>
            </a:r>
            <a:r>
              <a:rPr lang="en-US" sz="1800" dirty="0">
                <a:solidFill>
                  <a:schemeClr val="accent2"/>
                </a:solidFill>
              </a:rPr>
              <a:t>in a scope</a:t>
            </a:r>
            <a:r>
              <a:rPr lang="en-US" sz="1800" dirty="0"/>
              <a:t>, that variable becomes </a:t>
            </a:r>
            <a:r>
              <a:rPr lang="en-US" sz="1800" dirty="0">
                <a:solidFill>
                  <a:schemeClr val="accent2"/>
                </a:solidFill>
              </a:rPr>
              <a:t>local</a:t>
            </a:r>
            <a:r>
              <a:rPr lang="en-US" sz="1800" dirty="0"/>
              <a:t> </a:t>
            </a:r>
            <a:r>
              <a:rPr lang="en-US" sz="1800" dirty="0">
                <a:solidFill>
                  <a:schemeClr val="accent2"/>
                </a:solidFill>
              </a:rPr>
              <a:t>to that scope </a:t>
            </a:r>
            <a:r>
              <a:rPr lang="en-US" sz="1800" dirty="0"/>
              <a:t>and </a:t>
            </a:r>
            <a:r>
              <a:rPr lang="en-US" sz="1800" dirty="0">
                <a:solidFill>
                  <a:schemeClr val="accent2"/>
                </a:solidFill>
              </a:rPr>
              <a:t>shadows</a:t>
            </a:r>
            <a:r>
              <a:rPr lang="en-US" sz="1800" dirty="0"/>
              <a:t> </a:t>
            </a:r>
            <a:r>
              <a:rPr lang="en-US" sz="1800" dirty="0">
                <a:solidFill>
                  <a:schemeClr val="accent2"/>
                </a:solidFill>
              </a:rPr>
              <a:t>any similarly named variable in the outer scope</a:t>
            </a:r>
            <a:r>
              <a:rPr lang="en-US" sz="1800" dirty="0"/>
              <a:t>.</a:t>
            </a:r>
          </a:p>
          <a:p>
            <a:pPr marL="377190" lvl="1" indent="-285750"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chemeClr val="bg2">
                    <a:lumMod val="50000"/>
                  </a:schemeClr>
                </a:solidFill>
              </a:rPr>
              <a:t>Line 4 </a:t>
            </a:r>
            <a:r>
              <a:rPr lang="en-US" sz="1800" dirty="0">
                <a:solidFill>
                  <a:schemeClr val="accent2"/>
                </a:solidFill>
              </a:rPr>
              <a:t>implicitly</a:t>
            </a:r>
            <a:r>
              <a:rPr lang="en-US" sz="1800" dirty="0"/>
              <a:t> makes </a:t>
            </a:r>
            <a:r>
              <a:rPr lang="en-US" sz="1800" dirty="0">
                <a:solidFill>
                  <a:srgbClr val="0070C0"/>
                </a:solidFill>
              </a:rPr>
              <a:t>x</a:t>
            </a:r>
            <a:r>
              <a:rPr lang="en-US" sz="1800" dirty="0"/>
              <a:t> </a:t>
            </a:r>
            <a:r>
              <a:rPr lang="en-US" sz="1800" dirty="0">
                <a:solidFill>
                  <a:schemeClr val="accent2"/>
                </a:solidFill>
              </a:rPr>
              <a:t>local</a:t>
            </a:r>
            <a:r>
              <a:rPr lang="en-US" sz="1800" dirty="0"/>
              <a:t> to the </a:t>
            </a:r>
            <a:r>
              <a:rPr lang="en-US" sz="1800" dirty="0">
                <a:solidFill>
                  <a:srgbClr val="7030A0"/>
                </a:solidFill>
              </a:rPr>
              <a:t>increase</a:t>
            </a:r>
            <a:r>
              <a:rPr lang="en-US" sz="1800" dirty="0"/>
              <a:t> function, so trying to execute this line, though, will try to </a:t>
            </a:r>
            <a:r>
              <a:rPr lang="en-US" sz="1800" dirty="0">
                <a:solidFill>
                  <a:schemeClr val="accent2"/>
                </a:solidFill>
              </a:rPr>
              <a:t>read the value </a:t>
            </a:r>
            <a:r>
              <a:rPr lang="en-US" sz="1800" dirty="0"/>
              <a:t>of the </a:t>
            </a:r>
            <a:r>
              <a:rPr lang="en-US" sz="1800" dirty="0">
                <a:solidFill>
                  <a:schemeClr val="accent2"/>
                </a:solidFill>
              </a:rPr>
              <a:t>local variable </a:t>
            </a:r>
            <a:r>
              <a:rPr lang="en-US" sz="1800" dirty="0">
                <a:solidFill>
                  <a:srgbClr val="0070C0"/>
                </a:solidFill>
              </a:rPr>
              <a:t>x</a:t>
            </a:r>
            <a:r>
              <a:rPr lang="en-US" sz="1800" dirty="0"/>
              <a:t> before it is assigned, resulting in an </a:t>
            </a:r>
            <a:r>
              <a:rPr lang="en-US" sz="1800" dirty="0">
                <a:solidFill>
                  <a:srgbClr val="C00000"/>
                </a:solidFill>
              </a:rPr>
              <a:t>UnboundLocalError</a:t>
            </a:r>
            <a:r>
              <a:rPr lang="en-US" sz="1800" dirty="0"/>
              <a:t>.</a:t>
            </a:r>
          </a:p>
          <a:p>
            <a:pPr marL="377190" lvl="1" indent="-285750"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chemeClr val="accent2"/>
                </a:solidFill>
              </a:rPr>
              <a:t>Solution</a:t>
            </a:r>
            <a:r>
              <a:rPr lang="en-US" sz="1800" dirty="0"/>
              <a:t>: use </a:t>
            </a:r>
            <a:r>
              <a:rPr lang="en-US" sz="1800" dirty="0">
                <a:solidFill>
                  <a:srgbClr val="3333FF"/>
                </a:solidFill>
              </a:rPr>
              <a:t>global</a:t>
            </a:r>
            <a:r>
              <a:rPr lang="en-US" sz="1800" dirty="0"/>
              <a:t> keyword. (See next examples)</a:t>
            </a:r>
          </a:p>
          <a:p>
            <a:pPr marL="377190" lvl="1" indent="-285750">
              <a:buFont typeface="Wingdings" panose="05000000000000000000" pitchFamily="2" charset="2"/>
              <a:buChar char="Ø"/>
            </a:pPr>
            <a:endParaRPr lang="en-US" sz="1800" dirty="0"/>
          </a:p>
        </p:txBody>
      </p:sp>
      <p:sp>
        <p:nvSpPr>
          <p:cNvPr id="5" name="Slide Number Placeholder 2">
            <a:hlinkClick r:id="rId3" action="ppaction://hlinksldjump"/>
            <a:extLst>
              <a:ext uri="{FF2B5EF4-FFF2-40B4-BE49-F238E27FC236}">
                <a16:creationId xmlns:a16="http://schemas.microsoft.com/office/drawing/2014/main" id="{D37E4D34-3E1C-4CB0-8392-633D9DDEF142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6.9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F57D945-93A5-4519-A1F8-218FFB4EBAB2}"/>
              </a:ext>
            </a:extLst>
          </p:cNvPr>
          <p:cNvGrpSpPr/>
          <p:nvPr/>
        </p:nvGrpSpPr>
        <p:grpSpPr>
          <a:xfrm>
            <a:off x="146304" y="1408172"/>
            <a:ext cx="8851392" cy="1752278"/>
            <a:chOff x="160238" y="3030453"/>
            <a:chExt cx="8851392" cy="209205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5DBB13E-6A61-426E-AC55-1F010CDC41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30453"/>
              <a:ext cx="8403807" cy="20920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increase():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This will cause an error (UnboundLocalError)</a:t>
              </a: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x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1600" dirty="0">
                  <a:solidFill>
                    <a:srgbClr val="000000"/>
                  </a:solidFill>
                  <a:highlight>
                    <a:srgbClr val="FFE5E5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x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+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(x)</a:t>
              </a:r>
              <a:endPara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increase()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(x)</a:t>
              </a:r>
              <a:endParaRPr lang="en-US" altLang="en-US" sz="1600" dirty="0">
                <a:latin typeface="Arial" panose="020B0604020202020204" pitchFamily="34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8F91FA1-975D-48CF-9A05-33996914E5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47585" cy="209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092C1ED-9277-4398-BCC3-71850ECC9803}"/>
              </a:ext>
            </a:extLst>
          </p:cNvPr>
          <p:cNvGrpSpPr/>
          <p:nvPr/>
        </p:nvGrpSpPr>
        <p:grpSpPr>
          <a:xfrm>
            <a:off x="146304" y="3259279"/>
            <a:ext cx="8851392" cy="553998"/>
            <a:chOff x="4773387" y="5011804"/>
            <a:chExt cx="8851392" cy="553998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ED01760-2CC0-4F19-B077-B66B99865A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011804"/>
              <a:ext cx="8151607" cy="553998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x = x + 1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UnboundLocalError: local variable 'x' referenced before assignment</a:t>
              </a:r>
            </a:p>
          </p:txBody>
        </p:sp>
        <p:pic>
          <p:nvPicPr>
            <p:cNvPr id="29" name="Picture 28" descr="A flat screen monitor&#10;&#10;Description automatically generated">
              <a:extLst>
                <a:ext uri="{FF2B5EF4-FFF2-40B4-BE49-F238E27FC236}">
                  <a16:creationId xmlns:a16="http://schemas.microsoft.com/office/drawing/2014/main" id="{EBAA12F5-9690-4E20-982B-EEAC3B547D6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sp>
        <p:nvSpPr>
          <p:cNvPr id="12" name="Right Bracket 11">
            <a:extLst>
              <a:ext uri="{FF2B5EF4-FFF2-40B4-BE49-F238E27FC236}">
                <a16:creationId xmlns:a16="http://schemas.microsoft.com/office/drawing/2014/main" id="{9E9E1BC8-A06E-4A7E-8F76-8B23163B849A}"/>
              </a:ext>
            </a:extLst>
          </p:cNvPr>
          <p:cNvSpPr/>
          <p:nvPr/>
        </p:nvSpPr>
        <p:spPr>
          <a:xfrm>
            <a:off x="7180236" y="1488440"/>
            <a:ext cx="360268" cy="1592111"/>
          </a:xfrm>
          <a:prstGeom prst="rightBracket">
            <a:avLst>
              <a:gd name="adj" fmla="val 0"/>
            </a:avLst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94EC1DE-68BA-45D8-ACA7-A08864FDD7CE}"/>
              </a:ext>
            </a:extLst>
          </p:cNvPr>
          <p:cNvSpPr txBox="1"/>
          <p:nvPr/>
        </p:nvSpPr>
        <p:spPr>
          <a:xfrm>
            <a:off x="7540505" y="2130422"/>
            <a:ext cx="13904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3">
                    <a:lumMod val="50000"/>
                  </a:schemeClr>
                </a:solidFill>
              </a:rPr>
              <a:t>The Scope of </a:t>
            </a:r>
            <a:r>
              <a:rPr lang="en-US" sz="1600" dirty="0">
                <a:solidFill>
                  <a:srgbClr val="0070C0"/>
                </a:solidFill>
              </a:rPr>
              <a:t>x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DC6C36B-741F-4F2B-9B8F-7BB55FCBB05F}"/>
              </a:ext>
            </a:extLst>
          </p:cNvPr>
          <p:cNvSpPr/>
          <p:nvPr/>
        </p:nvSpPr>
        <p:spPr>
          <a:xfrm>
            <a:off x="628109" y="1686273"/>
            <a:ext cx="6540156" cy="953534"/>
          </a:xfrm>
          <a:prstGeom prst="rect">
            <a:avLst/>
          </a:prstGeom>
          <a:solidFill>
            <a:schemeClr val="bg2">
              <a:lumMod val="7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EFFBA4F-36B0-4BE3-8E16-016E49F69127}"/>
              </a:ext>
            </a:extLst>
          </p:cNvPr>
          <p:cNvSpPr txBox="1"/>
          <p:nvPr/>
        </p:nvSpPr>
        <p:spPr>
          <a:xfrm>
            <a:off x="3398520" y="1682494"/>
            <a:ext cx="37577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70C0"/>
                </a:solidFill>
              </a:rPr>
              <a:t>x </a:t>
            </a:r>
            <a:r>
              <a:rPr lang="en-US" sz="1200" dirty="0">
                <a:solidFill>
                  <a:schemeClr val="accent3">
                    <a:lumMod val="50000"/>
                  </a:schemeClr>
                </a:solidFill>
              </a:rPr>
              <a:t>as global variable is available here for </a:t>
            </a:r>
            <a:r>
              <a:rPr lang="en-US" sz="1200" dirty="0">
                <a:solidFill>
                  <a:srgbClr val="C00000"/>
                </a:solidFill>
              </a:rPr>
              <a:t>Read only </a:t>
            </a:r>
            <a:r>
              <a:rPr lang="en-US" sz="1200" dirty="0">
                <a:solidFill>
                  <a:schemeClr val="accent4">
                    <a:lumMod val="50000"/>
                  </a:schemeClr>
                </a:solidFill>
              </a:rPr>
              <a:t>access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DA4B463-4971-4CD5-B447-78B389950193}"/>
              </a:ext>
            </a:extLst>
          </p:cNvPr>
          <p:cNvSpPr/>
          <p:nvPr/>
        </p:nvSpPr>
        <p:spPr>
          <a:xfrm>
            <a:off x="628109" y="2639808"/>
            <a:ext cx="6540156" cy="520642"/>
          </a:xfrm>
          <a:prstGeom prst="rect">
            <a:avLst/>
          </a:prstGeom>
          <a:solidFill>
            <a:schemeClr val="accent1">
              <a:lumMod val="60000"/>
              <a:lumOff val="4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5DDFFF9-20DE-49FC-8DB7-51BA7BDCD863}"/>
              </a:ext>
            </a:extLst>
          </p:cNvPr>
          <p:cNvSpPr txBox="1"/>
          <p:nvPr/>
        </p:nvSpPr>
        <p:spPr>
          <a:xfrm>
            <a:off x="2994660" y="2645465"/>
            <a:ext cx="41301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70C0"/>
                </a:solidFill>
              </a:rPr>
              <a:t>x </a:t>
            </a:r>
            <a:r>
              <a:rPr lang="en-US" sz="1200" dirty="0">
                <a:solidFill>
                  <a:schemeClr val="accent3">
                    <a:lumMod val="50000"/>
                  </a:schemeClr>
                </a:solidFill>
              </a:rPr>
              <a:t>as global variable is available here for </a:t>
            </a:r>
            <a:r>
              <a:rPr lang="en-US" sz="1200" dirty="0">
                <a:solidFill>
                  <a:srgbClr val="C00000"/>
                </a:solidFill>
              </a:rPr>
              <a:t>Read and Write </a:t>
            </a:r>
            <a:r>
              <a:rPr lang="en-US" sz="1200" dirty="0">
                <a:solidFill>
                  <a:schemeClr val="accent4">
                    <a:lumMod val="50000"/>
                  </a:schemeClr>
                </a:solidFill>
              </a:rPr>
              <a:t>access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5865BD1A-634D-4956-9234-17E4CE6249E1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3195" y="2700972"/>
            <a:ext cx="409986" cy="409986"/>
          </a:xfrm>
          <a:prstGeom prst="rect">
            <a:avLst/>
          </a:prstGeom>
        </p:spPr>
      </p:pic>
      <p:pic>
        <p:nvPicPr>
          <p:cNvPr id="20" name="Picture 19">
            <a:hlinkClick r:id="rId6" action="ppaction://hlinksldjump"/>
            <a:extLst>
              <a:ext uri="{FF2B5EF4-FFF2-40B4-BE49-F238E27FC236}">
                <a16:creationId xmlns:a16="http://schemas.microsoft.com/office/drawing/2014/main" id="{025DBD71-7CD1-45EE-B576-3331DE4EAABC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0C2B44C8-330D-4A9E-A973-06112B619B35}"/>
              </a:ext>
            </a:extLst>
          </p:cNvPr>
          <p:cNvGrpSpPr/>
          <p:nvPr/>
        </p:nvGrpSpPr>
        <p:grpSpPr>
          <a:xfrm>
            <a:off x="8181635" y="1396603"/>
            <a:ext cx="830638" cy="386966"/>
            <a:chOff x="8133802" y="1326921"/>
            <a:chExt cx="830638" cy="386966"/>
          </a:xfrm>
        </p:grpSpPr>
        <p:sp>
          <p:nvSpPr>
            <p:cNvPr id="23" name="TextBox 13">
              <a:extLst>
                <a:ext uri="{FF2B5EF4-FFF2-40B4-BE49-F238E27FC236}">
                  <a16:creationId xmlns:a16="http://schemas.microsoft.com/office/drawing/2014/main" id="{F47E6F88-1A18-44B1-B8ED-7A20814AE7BE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24" name="TextBox 14">
              <a:hlinkClick r:id="rId8"/>
              <a:extLst>
                <a:ext uri="{FF2B5EF4-FFF2-40B4-BE49-F238E27FC236}">
                  <a16:creationId xmlns:a16="http://schemas.microsoft.com/office/drawing/2014/main" id="{EA50F39D-C1E8-49B2-AD5F-F945C4E74471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B39A177D-BFAC-4F2C-BB55-17ADC1ECE52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03123330"/>
      </p:ext>
    </p:extLst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26EEFE-FF1D-4CEF-B6B6-1D71EB643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global Keyword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AF3A027-9FE8-4E74-9700-7EC2302DF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145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FD025A-2676-476C-94BD-74BBAC9007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 Python, </a:t>
            </a:r>
            <a:r>
              <a:rPr lang="en-US" dirty="0">
                <a:solidFill>
                  <a:srgbClr val="3333FF"/>
                </a:solidFill>
              </a:rPr>
              <a:t>global</a:t>
            </a:r>
            <a:r>
              <a:rPr lang="en-US" dirty="0"/>
              <a:t> keyword </a:t>
            </a:r>
            <a:r>
              <a:rPr lang="en-US" dirty="0">
                <a:solidFill>
                  <a:schemeClr val="accent2"/>
                </a:solidFill>
              </a:rPr>
              <a:t>allows you to</a:t>
            </a:r>
            <a:r>
              <a:rPr lang="en-US" dirty="0"/>
              <a:t>: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Modify a global variable </a:t>
            </a:r>
            <a:r>
              <a:rPr lang="en-US" dirty="0"/>
              <a:t>from a local context (inside a function).</a:t>
            </a:r>
          </a:p>
          <a:p>
            <a:pPr lvl="2"/>
            <a:r>
              <a:rPr lang="en-US" dirty="0"/>
              <a:t>In other words, you can bind a local variable in the global scope.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Create global variables </a:t>
            </a:r>
            <a:r>
              <a:rPr lang="en-US" dirty="0"/>
              <a:t>from a local context (inside a function).</a:t>
            </a:r>
          </a:p>
          <a:p>
            <a:pPr lvl="2"/>
            <a:r>
              <a:rPr lang="en-US" dirty="0"/>
              <a:t>In other words, you can create a variable in a function and use it outside the function.</a:t>
            </a:r>
          </a:p>
          <a:p>
            <a:r>
              <a:rPr lang="en-US" dirty="0"/>
              <a:t>The basic rules for global keyword in Python are:</a:t>
            </a:r>
          </a:p>
          <a:p>
            <a:pPr lvl="1"/>
            <a:r>
              <a:rPr lang="en-US" sz="2000" dirty="0"/>
              <a:t>When we create a variable </a:t>
            </a:r>
            <a:r>
              <a:rPr lang="en-US" sz="2000" dirty="0">
                <a:solidFill>
                  <a:schemeClr val="accent2"/>
                </a:solidFill>
              </a:rPr>
              <a:t>inside a function</a:t>
            </a:r>
            <a:r>
              <a:rPr lang="en-US" sz="2000" dirty="0"/>
              <a:t>, it’s </a:t>
            </a:r>
            <a:r>
              <a:rPr lang="en-US" sz="2000" dirty="0">
                <a:solidFill>
                  <a:schemeClr val="accent2"/>
                </a:solidFill>
              </a:rPr>
              <a:t>local by default</a:t>
            </a:r>
            <a:r>
              <a:rPr lang="en-US" sz="2000" dirty="0"/>
              <a:t>.</a:t>
            </a:r>
          </a:p>
          <a:p>
            <a:pPr lvl="1"/>
            <a:r>
              <a:rPr lang="en-US" sz="2000" dirty="0"/>
              <a:t>When we define a variable </a:t>
            </a:r>
            <a:r>
              <a:rPr lang="en-US" sz="2000" dirty="0">
                <a:solidFill>
                  <a:schemeClr val="accent2"/>
                </a:solidFill>
              </a:rPr>
              <a:t>outside of a function</a:t>
            </a:r>
            <a:r>
              <a:rPr lang="en-US" sz="2000" dirty="0"/>
              <a:t>, it’s </a:t>
            </a:r>
            <a:r>
              <a:rPr lang="en-US" sz="2000" dirty="0">
                <a:solidFill>
                  <a:schemeClr val="accent2"/>
                </a:solidFill>
              </a:rPr>
              <a:t>global by default</a:t>
            </a:r>
            <a:r>
              <a:rPr lang="en-US" sz="2000" dirty="0"/>
              <a:t>. 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dirty="0"/>
              <a:t>You </a:t>
            </a:r>
            <a:r>
              <a:rPr lang="en-US" b="1" dirty="0">
                <a:solidFill>
                  <a:schemeClr val="accent2"/>
                </a:solidFill>
              </a:rPr>
              <a:t>don’t</a:t>
            </a:r>
            <a:r>
              <a:rPr lang="en-US" dirty="0">
                <a:solidFill>
                  <a:schemeClr val="accent2"/>
                </a:solidFill>
              </a:rPr>
              <a:t> have </a:t>
            </a:r>
            <a:r>
              <a:rPr lang="en-US" dirty="0"/>
              <a:t>to use </a:t>
            </a:r>
            <a:r>
              <a:rPr lang="en-US" dirty="0">
                <a:solidFill>
                  <a:srgbClr val="3333FF"/>
                </a:solidFill>
              </a:rPr>
              <a:t>global</a:t>
            </a:r>
            <a:r>
              <a:rPr lang="en-US" dirty="0"/>
              <a:t> keyword.</a:t>
            </a:r>
          </a:p>
          <a:p>
            <a:pPr lvl="1"/>
            <a:r>
              <a:rPr lang="en-US" sz="2000" dirty="0"/>
              <a:t>We use </a:t>
            </a:r>
            <a:r>
              <a:rPr lang="en-US" sz="2000" dirty="0">
                <a:solidFill>
                  <a:srgbClr val="3333FF"/>
                </a:solidFill>
              </a:rPr>
              <a:t>global</a:t>
            </a:r>
            <a:r>
              <a:rPr lang="en-US" sz="2000" dirty="0"/>
              <a:t> keyword to </a:t>
            </a:r>
            <a:r>
              <a:rPr lang="en-US" sz="2000" dirty="0">
                <a:solidFill>
                  <a:schemeClr val="accent2"/>
                </a:solidFill>
              </a:rPr>
              <a:t>read</a:t>
            </a:r>
            <a:r>
              <a:rPr lang="en-US" sz="2000" dirty="0"/>
              <a:t> and </a:t>
            </a:r>
            <a:r>
              <a:rPr lang="en-US" sz="2000" dirty="0">
                <a:solidFill>
                  <a:schemeClr val="accent2"/>
                </a:solidFill>
              </a:rPr>
              <a:t>write</a:t>
            </a:r>
            <a:r>
              <a:rPr lang="en-US" sz="2000" dirty="0"/>
              <a:t> a </a:t>
            </a:r>
            <a:r>
              <a:rPr lang="en-US" sz="2000" dirty="0">
                <a:solidFill>
                  <a:schemeClr val="accent2"/>
                </a:solidFill>
              </a:rPr>
              <a:t>global variable inside a function</a:t>
            </a:r>
            <a:r>
              <a:rPr lang="en-US" sz="2000" dirty="0"/>
              <a:t>.</a:t>
            </a:r>
          </a:p>
          <a:p>
            <a:pPr lvl="1"/>
            <a:r>
              <a:rPr lang="en-US" sz="2000" dirty="0"/>
              <a:t>Use of </a:t>
            </a:r>
            <a:r>
              <a:rPr lang="en-US" sz="2000" dirty="0">
                <a:solidFill>
                  <a:srgbClr val="3333FF"/>
                </a:solidFill>
              </a:rPr>
              <a:t>global</a:t>
            </a:r>
            <a:r>
              <a:rPr lang="en-US" sz="2000" dirty="0"/>
              <a:t> keyword </a:t>
            </a:r>
            <a:r>
              <a:rPr lang="en-US" sz="2000" dirty="0">
                <a:solidFill>
                  <a:schemeClr val="accent2"/>
                </a:solidFill>
              </a:rPr>
              <a:t>outside a function has no effect</a:t>
            </a:r>
            <a:r>
              <a:rPr lang="en-US" sz="2000" dirty="0"/>
              <a:t>.</a:t>
            </a:r>
          </a:p>
        </p:txBody>
      </p:sp>
      <p:sp>
        <p:nvSpPr>
          <p:cNvPr id="5" name="Slide Number Placeholder 2">
            <a:hlinkClick r:id="rId2" action="ppaction://hlinksldjump"/>
            <a:extLst>
              <a:ext uri="{FF2B5EF4-FFF2-40B4-BE49-F238E27FC236}">
                <a16:creationId xmlns:a16="http://schemas.microsoft.com/office/drawing/2014/main" id="{47D1A8DE-F525-4D0E-96D6-8A12FEDA765F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6.9</a:t>
            </a:r>
          </a:p>
        </p:txBody>
      </p:sp>
      <p:pic>
        <p:nvPicPr>
          <p:cNvPr id="6" name="Picture 5">
            <a:hlinkClick r:id="rId3" action="ppaction://hlinksldjump"/>
            <a:extLst>
              <a:ext uri="{FF2B5EF4-FFF2-40B4-BE49-F238E27FC236}">
                <a16:creationId xmlns:a16="http://schemas.microsoft.com/office/drawing/2014/main" id="{5CD914A1-4AF9-4248-A75C-B78AE6371AE1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027854"/>
      </p:ext>
    </p:extLst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72EEE-B271-4C73-B8FD-6768DDA9A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6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04468F8-D550-4650-A614-D9E81A850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146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DCFB6A-FFF4-4941-BFDB-E683FDCE7B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4242725"/>
            <a:ext cx="8851392" cy="2403546"/>
          </a:xfrm>
        </p:spPr>
        <p:txBody>
          <a:bodyPr>
            <a:normAutofit/>
          </a:bodyPr>
          <a:lstStyle/>
          <a:p>
            <a:pPr marL="365760" lvl="1">
              <a:buFont typeface="Wingdings" panose="05000000000000000000" pitchFamily="2" charset="2"/>
              <a:buChar char="§"/>
            </a:pPr>
            <a:r>
              <a:rPr lang="en-US" sz="1800" dirty="0"/>
              <a:t>Here a </a:t>
            </a:r>
            <a:r>
              <a:rPr lang="en-US" sz="1800" dirty="0">
                <a:solidFill>
                  <a:schemeClr val="accent2"/>
                </a:solidFill>
              </a:rPr>
              <a:t>global variable </a:t>
            </a:r>
            <a:r>
              <a:rPr lang="en-US" sz="1800" dirty="0">
                <a:solidFill>
                  <a:srgbClr val="0070C0"/>
                </a:solidFill>
              </a:rPr>
              <a:t>x</a:t>
            </a:r>
            <a:r>
              <a:rPr lang="en-US" sz="1800" dirty="0"/>
              <a:t> is created in </a:t>
            </a:r>
            <a:r>
              <a:rPr lang="en-US" sz="1800" dirty="0">
                <a:solidFill>
                  <a:schemeClr val="bg2">
                    <a:lumMod val="50000"/>
                  </a:schemeClr>
                </a:solidFill>
              </a:rPr>
              <a:t>line 1</a:t>
            </a:r>
            <a:r>
              <a:rPr lang="en-US" sz="1800" dirty="0"/>
              <a:t> and </a:t>
            </a:r>
            <a:r>
              <a:rPr lang="en-US" sz="1800" dirty="0">
                <a:solidFill>
                  <a:srgbClr val="0070C0"/>
                </a:solidFill>
              </a:rPr>
              <a:t>x</a:t>
            </a:r>
            <a:r>
              <a:rPr lang="en-US" sz="1800" dirty="0"/>
              <a:t> is </a:t>
            </a:r>
            <a:r>
              <a:rPr lang="en-US" sz="1800" dirty="0">
                <a:solidFill>
                  <a:schemeClr val="accent2"/>
                </a:solidFill>
              </a:rPr>
              <a:t>bound in the function </a:t>
            </a:r>
            <a:r>
              <a:rPr lang="en-US" sz="1800" dirty="0"/>
              <a:t>in </a:t>
            </a:r>
            <a:r>
              <a:rPr lang="en-US" sz="1800" dirty="0">
                <a:solidFill>
                  <a:schemeClr val="bg2">
                    <a:lumMod val="50000"/>
                  </a:schemeClr>
                </a:solidFill>
              </a:rPr>
              <a:t>line 3</a:t>
            </a:r>
            <a:r>
              <a:rPr lang="en-US" sz="1800" dirty="0"/>
              <a:t>.</a:t>
            </a:r>
          </a:p>
          <a:p>
            <a:pPr marL="365760" lvl="1">
              <a:buFont typeface="Wingdings" panose="05000000000000000000" pitchFamily="2" charset="2"/>
              <a:buChar char="§"/>
            </a:pPr>
            <a:r>
              <a:rPr lang="en-US" sz="1800" dirty="0"/>
              <a:t>This means that </a:t>
            </a:r>
            <a:r>
              <a:rPr lang="en-US" sz="1800" dirty="0">
                <a:solidFill>
                  <a:srgbClr val="0070C0"/>
                </a:solidFill>
              </a:rPr>
              <a:t>x</a:t>
            </a:r>
            <a:r>
              <a:rPr lang="en-US" sz="1800" dirty="0"/>
              <a:t> in the function is the </a:t>
            </a:r>
            <a:r>
              <a:rPr lang="en-US" sz="1800" dirty="0">
                <a:solidFill>
                  <a:schemeClr val="accent2"/>
                </a:solidFill>
              </a:rPr>
              <a:t>same as </a:t>
            </a:r>
            <a:r>
              <a:rPr lang="en-US" sz="1800" dirty="0">
                <a:solidFill>
                  <a:srgbClr val="0070C0"/>
                </a:solidFill>
              </a:rPr>
              <a:t>x</a:t>
            </a:r>
            <a:r>
              <a:rPr lang="en-US" sz="1800" dirty="0"/>
              <a:t> </a:t>
            </a:r>
            <a:r>
              <a:rPr lang="en-US" sz="1800" dirty="0">
                <a:solidFill>
                  <a:schemeClr val="accent2"/>
                </a:solidFill>
              </a:rPr>
              <a:t>outside of the function</a:t>
            </a:r>
            <a:r>
              <a:rPr lang="en-US" sz="1800" dirty="0"/>
              <a:t>, so the program prints </a:t>
            </a:r>
            <a:r>
              <a:rPr lang="en-US" sz="1800" b="1" dirty="0"/>
              <a:t>2</a:t>
            </a:r>
            <a:r>
              <a:rPr lang="en-US" sz="1800" dirty="0"/>
              <a:t> in </a:t>
            </a:r>
            <a:r>
              <a:rPr lang="en-US" sz="1800" dirty="0">
                <a:solidFill>
                  <a:schemeClr val="bg2">
                    <a:lumMod val="50000"/>
                  </a:schemeClr>
                </a:solidFill>
              </a:rPr>
              <a:t>line 5</a:t>
            </a:r>
            <a:r>
              <a:rPr lang="en-US" sz="1800" dirty="0"/>
              <a:t> and in </a:t>
            </a:r>
            <a:r>
              <a:rPr lang="en-US" sz="1800" dirty="0">
                <a:solidFill>
                  <a:schemeClr val="bg2">
                    <a:lumMod val="50000"/>
                  </a:schemeClr>
                </a:solidFill>
              </a:rPr>
              <a:t>line 8</a:t>
            </a:r>
            <a:r>
              <a:rPr lang="en-US" sz="1800" dirty="0"/>
              <a:t>.</a:t>
            </a:r>
          </a:p>
        </p:txBody>
      </p:sp>
      <p:sp>
        <p:nvSpPr>
          <p:cNvPr id="5" name="Slide Number Placeholder 2">
            <a:hlinkClick r:id="rId3" action="ppaction://hlinksldjump"/>
            <a:extLst>
              <a:ext uri="{FF2B5EF4-FFF2-40B4-BE49-F238E27FC236}">
                <a16:creationId xmlns:a16="http://schemas.microsoft.com/office/drawing/2014/main" id="{D37E4D34-3E1C-4CB0-8392-633D9DDEF142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6.9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F57D945-93A5-4519-A1F8-218FFB4EBAB2}"/>
              </a:ext>
            </a:extLst>
          </p:cNvPr>
          <p:cNvGrpSpPr/>
          <p:nvPr/>
        </p:nvGrpSpPr>
        <p:grpSpPr>
          <a:xfrm>
            <a:off x="146304" y="1408172"/>
            <a:ext cx="8851392" cy="2037283"/>
            <a:chOff x="160238" y="3030453"/>
            <a:chExt cx="8851392" cy="209205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5DBB13E-6A61-426E-AC55-1F010CDC41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30453"/>
              <a:ext cx="8403807" cy="20920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increase():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global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Now x is available for read and write access</a:t>
              </a: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x = x +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(x)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Print: 6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increase()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(x)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Print: 6</a:t>
              </a:r>
              <a:endParaRPr lang="en-US" altLang="en-US" sz="1600" dirty="0">
                <a:latin typeface="Arial" panose="020B0604020202020204" pitchFamily="34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8F91FA1-975D-48CF-9A05-33996914E5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47585" cy="209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</p:txBody>
        </p:sp>
      </p:grpSp>
      <p:sp>
        <p:nvSpPr>
          <p:cNvPr id="22" name="Right Bracket 21">
            <a:extLst>
              <a:ext uri="{FF2B5EF4-FFF2-40B4-BE49-F238E27FC236}">
                <a16:creationId xmlns:a16="http://schemas.microsoft.com/office/drawing/2014/main" id="{6C619554-18A4-4872-ACD9-6BAE9942D03A}"/>
              </a:ext>
            </a:extLst>
          </p:cNvPr>
          <p:cNvSpPr/>
          <p:nvPr/>
        </p:nvSpPr>
        <p:spPr>
          <a:xfrm>
            <a:off x="7653815" y="1476760"/>
            <a:ext cx="360268" cy="1896756"/>
          </a:xfrm>
          <a:prstGeom prst="rightBracket">
            <a:avLst>
              <a:gd name="adj" fmla="val 0"/>
            </a:avLst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6572E95-AD77-4BCF-91BC-4F80505B05FF}"/>
              </a:ext>
            </a:extLst>
          </p:cNvPr>
          <p:cNvSpPr txBox="1"/>
          <p:nvPr/>
        </p:nvSpPr>
        <p:spPr>
          <a:xfrm>
            <a:off x="7975360" y="2163528"/>
            <a:ext cx="10610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3">
                    <a:lumMod val="50000"/>
                  </a:schemeClr>
                </a:solidFill>
              </a:rPr>
              <a:t>The Scope of </a:t>
            </a:r>
            <a:r>
              <a:rPr lang="en-US" sz="1400" dirty="0">
                <a:solidFill>
                  <a:srgbClr val="0070C0"/>
                </a:solidFill>
              </a:rPr>
              <a:t>x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092C1ED-9277-4398-BCC3-71850ECC9803}"/>
              </a:ext>
            </a:extLst>
          </p:cNvPr>
          <p:cNvGrpSpPr/>
          <p:nvPr/>
        </p:nvGrpSpPr>
        <p:grpSpPr>
          <a:xfrm>
            <a:off x="185028" y="3555956"/>
            <a:ext cx="8851392" cy="646331"/>
            <a:chOff x="4773387" y="4965639"/>
            <a:chExt cx="8851392" cy="646331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ED01760-2CC0-4F19-B077-B66B99865A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965639"/>
              <a:ext cx="8151607" cy="646331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</p:txBody>
        </p:sp>
        <p:pic>
          <p:nvPicPr>
            <p:cNvPr id="29" name="Picture 28" descr="A flat screen monitor&#10;&#10;Description automatically generated">
              <a:extLst>
                <a:ext uri="{FF2B5EF4-FFF2-40B4-BE49-F238E27FC236}">
                  <a16:creationId xmlns:a16="http://schemas.microsoft.com/office/drawing/2014/main" id="{EBAA12F5-9690-4E20-982B-EEAC3B547D6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pic>
        <p:nvPicPr>
          <p:cNvPr id="14" name="Picture 13">
            <a:hlinkClick r:id="rId5" action="ppaction://hlinksldjump"/>
            <a:extLst>
              <a:ext uri="{FF2B5EF4-FFF2-40B4-BE49-F238E27FC236}">
                <a16:creationId xmlns:a16="http://schemas.microsoft.com/office/drawing/2014/main" id="{5B53841E-12AA-4583-87D3-11F317AE1979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A77673C8-F4DF-49E1-8C24-835B36FAE5DA}"/>
              </a:ext>
            </a:extLst>
          </p:cNvPr>
          <p:cNvGrpSpPr/>
          <p:nvPr/>
        </p:nvGrpSpPr>
        <p:grpSpPr>
          <a:xfrm>
            <a:off x="8181635" y="1396603"/>
            <a:ext cx="830638" cy="386966"/>
            <a:chOff x="8133802" y="1326921"/>
            <a:chExt cx="830638" cy="386966"/>
          </a:xfrm>
        </p:grpSpPr>
        <p:sp>
          <p:nvSpPr>
            <p:cNvPr id="16" name="TextBox 13">
              <a:extLst>
                <a:ext uri="{FF2B5EF4-FFF2-40B4-BE49-F238E27FC236}">
                  <a16:creationId xmlns:a16="http://schemas.microsoft.com/office/drawing/2014/main" id="{E139569B-B687-4A67-B3A5-B28D55ADAC6E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17" name="TextBox 14">
              <a:hlinkClick r:id="rId7"/>
              <a:extLst>
                <a:ext uri="{FF2B5EF4-FFF2-40B4-BE49-F238E27FC236}">
                  <a16:creationId xmlns:a16="http://schemas.microsoft.com/office/drawing/2014/main" id="{0089E4D3-D17D-4599-9AAF-0EC96243BB10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6114FC58-4D80-4DAD-A10F-64C55C16EED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03747643"/>
      </p:ext>
    </p:extLst>
  </p:cSld>
  <p:clrMapOvr>
    <a:masterClrMapping/>
  </p:clrMapOvr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72EEE-B271-4C73-B8FD-6768DDA9A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7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04468F8-D550-4650-A614-D9E81A850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147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DCFB6A-FFF4-4941-BFDB-E683FDCE7B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5291091"/>
            <a:ext cx="8851392" cy="1355180"/>
          </a:xfrm>
        </p:spPr>
        <p:txBody>
          <a:bodyPr>
            <a:normAutofit/>
          </a:bodyPr>
          <a:lstStyle/>
          <a:p>
            <a:pPr marL="365760" lvl="1"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bg2">
                    <a:lumMod val="50000"/>
                  </a:schemeClr>
                </a:solidFill>
              </a:rPr>
              <a:t>Line 3</a:t>
            </a:r>
            <a:r>
              <a:rPr lang="en-US" sz="1800" dirty="0"/>
              <a:t> creates a </a:t>
            </a:r>
            <a:r>
              <a:rPr lang="en-US" sz="1800" dirty="0">
                <a:solidFill>
                  <a:schemeClr val="accent2"/>
                </a:solidFill>
              </a:rPr>
              <a:t>global variable </a:t>
            </a:r>
            <a:r>
              <a:rPr lang="en-US" sz="1800" dirty="0">
                <a:solidFill>
                  <a:srgbClr val="0070C0"/>
                </a:solidFill>
              </a:rPr>
              <a:t>y</a:t>
            </a:r>
            <a:r>
              <a:rPr lang="en-US" sz="1800" dirty="0"/>
              <a:t> inside the </a:t>
            </a:r>
            <a:r>
              <a:rPr lang="en-US" sz="1800" dirty="0">
                <a:solidFill>
                  <a:srgbClr val="7030A0"/>
                </a:solidFill>
              </a:rPr>
              <a:t>f1</a:t>
            </a:r>
            <a:r>
              <a:rPr lang="en-US" sz="1800" dirty="0"/>
              <a:t> function (local context) by using a </a:t>
            </a:r>
            <a:r>
              <a:rPr lang="en-US" sz="1800" dirty="0">
                <a:solidFill>
                  <a:schemeClr val="accent2"/>
                </a:solidFill>
              </a:rPr>
              <a:t>global statement</a:t>
            </a:r>
            <a:r>
              <a:rPr lang="en-US" sz="1800" dirty="0"/>
              <a:t>.</a:t>
            </a:r>
          </a:p>
          <a:p>
            <a:pPr marL="365760" lvl="1"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rgbClr val="0070C0"/>
                </a:solidFill>
              </a:rPr>
              <a:t>y</a:t>
            </a:r>
            <a:r>
              <a:rPr lang="en-US" sz="1800" dirty="0"/>
              <a:t> will be </a:t>
            </a:r>
            <a:r>
              <a:rPr lang="en-US" sz="1800" dirty="0">
                <a:solidFill>
                  <a:schemeClr val="accent2"/>
                </a:solidFill>
              </a:rPr>
              <a:t>available for use </a:t>
            </a:r>
            <a:r>
              <a:rPr lang="en-US" sz="1800" dirty="0"/>
              <a:t>as a global variable </a:t>
            </a:r>
            <a:r>
              <a:rPr lang="en-US" sz="1800" dirty="0">
                <a:solidFill>
                  <a:schemeClr val="accent2"/>
                </a:solidFill>
              </a:rPr>
              <a:t>after executing </a:t>
            </a:r>
            <a:r>
              <a:rPr lang="en-US" sz="1800" dirty="0"/>
              <a:t>the </a:t>
            </a:r>
            <a:r>
              <a:rPr lang="en-US" sz="1800" dirty="0">
                <a:solidFill>
                  <a:srgbClr val="7030A0"/>
                </a:solidFill>
              </a:rPr>
              <a:t>f1</a:t>
            </a:r>
            <a:r>
              <a:rPr lang="en-US" sz="1800" dirty="0"/>
              <a:t> </a:t>
            </a:r>
            <a:r>
              <a:rPr lang="en-US" sz="1800" dirty="0">
                <a:solidFill>
                  <a:schemeClr val="accent2"/>
                </a:solidFill>
              </a:rPr>
              <a:t>function</a:t>
            </a:r>
            <a:r>
              <a:rPr lang="en-US" sz="1800" dirty="0"/>
              <a:t> (</a:t>
            </a:r>
            <a:r>
              <a:rPr lang="en-US" sz="1800" dirty="0">
                <a:solidFill>
                  <a:schemeClr val="bg2">
                    <a:lumMod val="50000"/>
                  </a:schemeClr>
                </a:solidFill>
              </a:rPr>
              <a:t>Line 8</a:t>
            </a:r>
            <a:r>
              <a:rPr lang="en-US" sz="1800" dirty="0"/>
              <a:t>).</a:t>
            </a:r>
          </a:p>
          <a:p>
            <a:pPr marL="365760" lvl="1">
              <a:buFont typeface="Wingdings" panose="05000000000000000000" pitchFamily="2" charset="2"/>
              <a:buChar char="§"/>
            </a:pPr>
            <a:endParaRPr lang="en-US" sz="1800" dirty="0"/>
          </a:p>
        </p:txBody>
      </p:sp>
      <p:sp>
        <p:nvSpPr>
          <p:cNvPr id="5" name="Slide Number Placeholder 2">
            <a:hlinkClick r:id="rId3" action="ppaction://hlinksldjump"/>
            <a:extLst>
              <a:ext uri="{FF2B5EF4-FFF2-40B4-BE49-F238E27FC236}">
                <a16:creationId xmlns:a16="http://schemas.microsoft.com/office/drawing/2014/main" id="{D37E4D34-3E1C-4CB0-8392-633D9DDEF142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6.9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F57D945-93A5-4519-A1F8-218FFB4EBAB2}"/>
              </a:ext>
            </a:extLst>
          </p:cNvPr>
          <p:cNvGrpSpPr/>
          <p:nvPr/>
        </p:nvGrpSpPr>
        <p:grpSpPr>
          <a:xfrm>
            <a:off x="146304" y="1408172"/>
            <a:ext cx="8851392" cy="2480247"/>
            <a:chOff x="160238" y="3030453"/>
            <a:chExt cx="8851392" cy="209205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5DBB13E-6A61-426E-AC55-1F010CDC41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30453"/>
              <a:ext cx="8403807" cy="20920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f1():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global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y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Make y as a global variable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y = x + x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(x)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Print: 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(y)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Print: 4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f1()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(x)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Print: 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(y)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Print: 4</a:t>
              </a:r>
              <a:endParaRPr lang="en-US" altLang="en-US" sz="1600" dirty="0">
                <a:latin typeface="Arial" panose="020B0604020202020204" pitchFamily="34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8F91FA1-975D-48CF-9A05-33996914E5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47585" cy="209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</p:txBody>
        </p:sp>
      </p:grpSp>
      <p:sp>
        <p:nvSpPr>
          <p:cNvPr id="22" name="Right Bracket 21">
            <a:extLst>
              <a:ext uri="{FF2B5EF4-FFF2-40B4-BE49-F238E27FC236}">
                <a16:creationId xmlns:a16="http://schemas.microsoft.com/office/drawing/2014/main" id="{6C619554-18A4-4872-ACD9-6BAE9942D03A}"/>
              </a:ext>
            </a:extLst>
          </p:cNvPr>
          <p:cNvSpPr/>
          <p:nvPr/>
        </p:nvSpPr>
        <p:spPr>
          <a:xfrm>
            <a:off x="7417595" y="1476760"/>
            <a:ext cx="360268" cy="2318000"/>
          </a:xfrm>
          <a:prstGeom prst="rightBracket">
            <a:avLst>
              <a:gd name="adj" fmla="val 0"/>
            </a:avLst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6572E95-AD77-4BCF-91BC-4F80505B05FF}"/>
              </a:ext>
            </a:extLst>
          </p:cNvPr>
          <p:cNvSpPr txBox="1"/>
          <p:nvPr/>
        </p:nvSpPr>
        <p:spPr>
          <a:xfrm>
            <a:off x="7764780" y="2163528"/>
            <a:ext cx="12716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3">
                    <a:lumMod val="50000"/>
                  </a:schemeClr>
                </a:solidFill>
              </a:rPr>
              <a:t>The Scope of </a:t>
            </a:r>
            <a:r>
              <a:rPr lang="en-US" sz="1400" dirty="0">
                <a:solidFill>
                  <a:srgbClr val="0070C0"/>
                </a:solidFill>
              </a:rPr>
              <a:t>x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092C1ED-9277-4398-BCC3-71850ECC9803}"/>
              </a:ext>
            </a:extLst>
          </p:cNvPr>
          <p:cNvGrpSpPr/>
          <p:nvPr/>
        </p:nvGrpSpPr>
        <p:grpSpPr>
          <a:xfrm>
            <a:off x="146304" y="4014758"/>
            <a:ext cx="8851392" cy="1200329"/>
            <a:chOff x="4773387" y="4688640"/>
            <a:chExt cx="8851392" cy="1200329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ED01760-2CC0-4F19-B077-B66B99865A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688640"/>
              <a:ext cx="8151607" cy="1200329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</p:txBody>
        </p:sp>
        <p:pic>
          <p:nvPicPr>
            <p:cNvPr id="29" name="Picture 28" descr="A flat screen monitor&#10;&#10;Description automatically generated">
              <a:extLst>
                <a:ext uri="{FF2B5EF4-FFF2-40B4-BE49-F238E27FC236}">
                  <a16:creationId xmlns:a16="http://schemas.microsoft.com/office/drawing/2014/main" id="{EBAA12F5-9690-4E20-982B-EEAC3B547D6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sp>
        <p:nvSpPr>
          <p:cNvPr id="15" name="Right Bracket 14">
            <a:extLst>
              <a:ext uri="{FF2B5EF4-FFF2-40B4-BE49-F238E27FC236}">
                <a16:creationId xmlns:a16="http://schemas.microsoft.com/office/drawing/2014/main" id="{A46CA0D6-0BE6-4655-9A38-2068241F395B}"/>
              </a:ext>
            </a:extLst>
          </p:cNvPr>
          <p:cNvSpPr/>
          <p:nvPr/>
        </p:nvSpPr>
        <p:spPr>
          <a:xfrm>
            <a:off x="5951779" y="2033973"/>
            <a:ext cx="264745" cy="876867"/>
          </a:xfrm>
          <a:prstGeom prst="rightBracket">
            <a:avLst>
              <a:gd name="adj" fmla="val 0"/>
            </a:avLst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C7AD674-1E6F-4BB3-BD23-2D39E9DD42DD}"/>
              </a:ext>
            </a:extLst>
          </p:cNvPr>
          <p:cNvSpPr txBox="1"/>
          <p:nvPr/>
        </p:nvSpPr>
        <p:spPr>
          <a:xfrm>
            <a:off x="6236572" y="2101973"/>
            <a:ext cx="13044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2060"/>
                </a:solidFill>
              </a:rPr>
              <a:t>The Scope of </a:t>
            </a:r>
            <a:r>
              <a:rPr lang="en-US" sz="1400" dirty="0">
                <a:solidFill>
                  <a:srgbClr val="0070C0"/>
                </a:solidFill>
              </a:rPr>
              <a:t>y</a:t>
            </a:r>
          </a:p>
          <a:p>
            <a:pPr algn="ctr"/>
            <a:r>
              <a:rPr lang="en-US" sz="1400" dirty="0">
                <a:solidFill>
                  <a:srgbClr val="C00000"/>
                </a:solidFill>
              </a:rPr>
              <a:t>(Before calling the function)</a:t>
            </a:r>
          </a:p>
        </p:txBody>
      </p:sp>
      <p:sp>
        <p:nvSpPr>
          <p:cNvPr id="17" name="Right Bracket 16">
            <a:extLst>
              <a:ext uri="{FF2B5EF4-FFF2-40B4-BE49-F238E27FC236}">
                <a16:creationId xmlns:a16="http://schemas.microsoft.com/office/drawing/2014/main" id="{7E9148D3-0B21-4B68-937C-C44B60732B16}"/>
              </a:ext>
            </a:extLst>
          </p:cNvPr>
          <p:cNvSpPr/>
          <p:nvPr/>
        </p:nvSpPr>
        <p:spPr>
          <a:xfrm>
            <a:off x="3211137" y="3300212"/>
            <a:ext cx="264745" cy="538264"/>
          </a:xfrm>
          <a:prstGeom prst="rightBracket">
            <a:avLst>
              <a:gd name="adj" fmla="val 0"/>
            </a:avLst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66EEF4F-7EFF-45E3-B7FB-5C23DA97FDEA}"/>
              </a:ext>
            </a:extLst>
          </p:cNvPr>
          <p:cNvSpPr txBox="1"/>
          <p:nvPr/>
        </p:nvSpPr>
        <p:spPr>
          <a:xfrm>
            <a:off x="3429580" y="3287429"/>
            <a:ext cx="22848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2060"/>
                </a:solidFill>
              </a:rPr>
              <a:t>The Scope of </a:t>
            </a:r>
            <a:r>
              <a:rPr lang="en-US" sz="1400" dirty="0">
                <a:solidFill>
                  <a:srgbClr val="0070C0"/>
                </a:solidFill>
              </a:rPr>
              <a:t>y</a:t>
            </a:r>
          </a:p>
          <a:p>
            <a:pPr algn="ctr"/>
            <a:r>
              <a:rPr lang="en-US" sz="1400" dirty="0">
                <a:solidFill>
                  <a:srgbClr val="C00000"/>
                </a:solidFill>
              </a:rPr>
              <a:t>(After calling the function)</a:t>
            </a:r>
          </a:p>
        </p:txBody>
      </p:sp>
      <p:pic>
        <p:nvPicPr>
          <p:cNvPr id="19" name="Picture 18">
            <a:hlinkClick r:id="rId5" action="ppaction://hlinksldjump"/>
            <a:extLst>
              <a:ext uri="{FF2B5EF4-FFF2-40B4-BE49-F238E27FC236}">
                <a16:creationId xmlns:a16="http://schemas.microsoft.com/office/drawing/2014/main" id="{EC49A2D1-86C1-4F4E-B6EF-4A20D5EEA373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68BA9FE0-1222-4BED-B972-D87B3713D4D6}"/>
              </a:ext>
            </a:extLst>
          </p:cNvPr>
          <p:cNvGrpSpPr/>
          <p:nvPr/>
        </p:nvGrpSpPr>
        <p:grpSpPr>
          <a:xfrm>
            <a:off x="8181635" y="1396603"/>
            <a:ext cx="830638" cy="386966"/>
            <a:chOff x="8133802" y="1326921"/>
            <a:chExt cx="830638" cy="386966"/>
          </a:xfrm>
        </p:grpSpPr>
        <p:sp>
          <p:nvSpPr>
            <p:cNvPr id="21" name="TextBox 13">
              <a:extLst>
                <a:ext uri="{FF2B5EF4-FFF2-40B4-BE49-F238E27FC236}">
                  <a16:creationId xmlns:a16="http://schemas.microsoft.com/office/drawing/2014/main" id="{384A1451-0CE6-4486-AB5B-0DA905E4D105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24" name="TextBox 14">
              <a:hlinkClick r:id="rId7"/>
              <a:extLst>
                <a:ext uri="{FF2B5EF4-FFF2-40B4-BE49-F238E27FC236}">
                  <a16:creationId xmlns:a16="http://schemas.microsoft.com/office/drawing/2014/main" id="{A24051E0-73E9-4117-9F14-0A0A260FD465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639BE09F-DC29-4C21-ABEA-85FE611D59B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42081754"/>
      </p:ext>
    </p:extLst>
  </p:cSld>
  <p:clrMapOvr>
    <a:masterClrMapping/>
  </p:clrMapOvr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72EEE-B271-4C73-B8FD-6768DDA9A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8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04468F8-D550-4650-A614-D9E81A850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148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DCFB6A-FFF4-4941-BFDB-E683FDCE7B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5064958"/>
            <a:ext cx="8851392" cy="1581313"/>
          </a:xfrm>
        </p:spPr>
        <p:txBody>
          <a:bodyPr>
            <a:normAutofit/>
          </a:bodyPr>
          <a:lstStyle/>
          <a:p>
            <a:pPr marL="365760" lvl="1"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bg2">
                    <a:lumMod val="50000"/>
                  </a:schemeClr>
                </a:solidFill>
              </a:rPr>
              <a:t>Line 3</a:t>
            </a:r>
            <a:r>
              <a:rPr lang="en-US" sz="1800" dirty="0"/>
              <a:t> creates a </a:t>
            </a:r>
            <a:r>
              <a:rPr lang="en-US" sz="1800" dirty="0">
                <a:solidFill>
                  <a:schemeClr val="accent2"/>
                </a:solidFill>
              </a:rPr>
              <a:t>global variable</a:t>
            </a:r>
            <a:r>
              <a:rPr lang="en-US" sz="1800" dirty="0"/>
              <a:t> </a:t>
            </a:r>
            <a:r>
              <a:rPr lang="en-US" sz="1800" dirty="0">
                <a:solidFill>
                  <a:srgbClr val="0070C0"/>
                </a:solidFill>
              </a:rPr>
              <a:t>y</a:t>
            </a:r>
            <a:r>
              <a:rPr lang="en-US" sz="1800" dirty="0"/>
              <a:t> inside the </a:t>
            </a:r>
            <a:r>
              <a:rPr lang="en-US" sz="1800" dirty="0">
                <a:solidFill>
                  <a:srgbClr val="7030A0"/>
                </a:solidFill>
              </a:rPr>
              <a:t>f1</a:t>
            </a:r>
            <a:r>
              <a:rPr lang="en-US" sz="1800" dirty="0"/>
              <a:t> function (local context) by using a </a:t>
            </a:r>
            <a:r>
              <a:rPr lang="en-US" sz="1800" dirty="0">
                <a:solidFill>
                  <a:schemeClr val="accent2"/>
                </a:solidFill>
              </a:rPr>
              <a:t>global statement</a:t>
            </a:r>
            <a:r>
              <a:rPr lang="en-US" sz="1800" dirty="0"/>
              <a:t>.</a:t>
            </a:r>
          </a:p>
          <a:p>
            <a:pPr marL="365760" lvl="1"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rgbClr val="0070C0"/>
                </a:solidFill>
              </a:rPr>
              <a:t>y</a:t>
            </a:r>
            <a:r>
              <a:rPr lang="en-US" sz="1800" dirty="0"/>
              <a:t> will be </a:t>
            </a:r>
            <a:r>
              <a:rPr lang="en-US" sz="1800" dirty="0">
                <a:solidFill>
                  <a:schemeClr val="accent2"/>
                </a:solidFill>
              </a:rPr>
              <a:t>available for use </a:t>
            </a:r>
            <a:r>
              <a:rPr lang="en-US" sz="1800" dirty="0"/>
              <a:t>as a global variable </a:t>
            </a:r>
            <a:r>
              <a:rPr lang="en-US" sz="1800" dirty="0">
                <a:solidFill>
                  <a:schemeClr val="accent2"/>
                </a:solidFill>
              </a:rPr>
              <a:t>after executing </a:t>
            </a:r>
            <a:r>
              <a:rPr lang="en-US" sz="1800" dirty="0"/>
              <a:t>the </a:t>
            </a:r>
            <a:r>
              <a:rPr lang="en-US" sz="1800" dirty="0">
                <a:solidFill>
                  <a:srgbClr val="7030A0"/>
                </a:solidFill>
              </a:rPr>
              <a:t>f1</a:t>
            </a:r>
            <a:r>
              <a:rPr lang="en-US" sz="1800" dirty="0"/>
              <a:t> </a:t>
            </a:r>
            <a:r>
              <a:rPr lang="en-US" sz="1800" dirty="0">
                <a:solidFill>
                  <a:schemeClr val="accent2"/>
                </a:solidFill>
              </a:rPr>
              <a:t>function</a:t>
            </a:r>
            <a:r>
              <a:rPr lang="en-US" sz="1800" dirty="0"/>
              <a:t> (</a:t>
            </a:r>
            <a:r>
              <a:rPr lang="en-US" sz="1800" dirty="0">
                <a:solidFill>
                  <a:schemeClr val="bg2">
                    <a:lumMod val="50000"/>
                  </a:schemeClr>
                </a:solidFill>
              </a:rPr>
              <a:t>Line 10</a:t>
            </a:r>
            <a:r>
              <a:rPr lang="en-US" sz="1800" dirty="0"/>
              <a:t>).</a:t>
            </a:r>
          </a:p>
          <a:p>
            <a:pPr marL="365760" lvl="1">
              <a:buFont typeface="Wingdings" panose="05000000000000000000" pitchFamily="2" charset="2"/>
              <a:buChar char="§"/>
            </a:pPr>
            <a:r>
              <a:rPr lang="en-US" sz="1800" dirty="0"/>
              <a:t>This means that </a:t>
            </a:r>
            <a:r>
              <a:rPr lang="en-US" sz="1800" dirty="0">
                <a:solidFill>
                  <a:srgbClr val="0070C0"/>
                </a:solidFill>
              </a:rPr>
              <a:t>y</a:t>
            </a:r>
            <a:r>
              <a:rPr lang="en-US" sz="1800" dirty="0"/>
              <a:t> in </a:t>
            </a:r>
            <a:r>
              <a:rPr lang="en-US" sz="1800" dirty="0">
                <a:solidFill>
                  <a:schemeClr val="bg2">
                    <a:lumMod val="50000"/>
                  </a:schemeClr>
                </a:solidFill>
              </a:rPr>
              <a:t>Line 9</a:t>
            </a:r>
            <a:r>
              <a:rPr lang="en-US" sz="1800" dirty="0"/>
              <a:t> is </a:t>
            </a:r>
            <a:r>
              <a:rPr lang="en-US" sz="1800" b="1" dirty="0">
                <a:solidFill>
                  <a:schemeClr val="accent2"/>
                </a:solidFill>
              </a:rPr>
              <a:t>not</a:t>
            </a:r>
            <a:r>
              <a:rPr lang="en-US" sz="1800" dirty="0">
                <a:solidFill>
                  <a:schemeClr val="accent2"/>
                </a:solidFill>
              </a:rPr>
              <a:t> existing yet </a:t>
            </a:r>
            <a:r>
              <a:rPr lang="en-US" sz="1800" dirty="0"/>
              <a:t>(not </a:t>
            </a:r>
            <a:r>
              <a:rPr lang="en-US" sz="1800" dirty="0">
                <a:solidFill>
                  <a:schemeClr val="accent2"/>
                </a:solidFill>
              </a:rPr>
              <a:t>defined</a:t>
            </a:r>
            <a:r>
              <a:rPr lang="en-US" sz="1800" dirty="0"/>
              <a:t> yet), resulting in a </a:t>
            </a:r>
            <a:r>
              <a:rPr lang="en-US" sz="1800" dirty="0" err="1">
                <a:solidFill>
                  <a:srgbClr val="C00000"/>
                </a:solidFill>
              </a:rPr>
              <a:t>NameError</a:t>
            </a:r>
            <a:r>
              <a:rPr lang="en-US" sz="1800" dirty="0"/>
              <a:t>.</a:t>
            </a:r>
          </a:p>
        </p:txBody>
      </p:sp>
      <p:sp>
        <p:nvSpPr>
          <p:cNvPr id="5" name="Slide Number Placeholder 2">
            <a:hlinkClick r:id="rId3" action="ppaction://hlinksldjump"/>
            <a:extLst>
              <a:ext uri="{FF2B5EF4-FFF2-40B4-BE49-F238E27FC236}">
                <a16:creationId xmlns:a16="http://schemas.microsoft.com/office/drawing/2014/main" id="{D37E4D34-3E1C-4CB0-8392-633D9DDEF142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6.9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F57D945-93A5-4519-A1F8-218FFB4EBAB2}"/>
              </a:ext>
            </a:extLst>
          </p:cNvPr>
          <p:cNvGrpSpPr/>
          <p:nvPr/>
        </p:nvGrpSpPr>
        <p:grpSpPr>
          <a:xfrm>
            <a:off x="146304" y="1408172"/>
            <a:ext cx="8851392" cy="2480247"/>
            <a:chOff x="160238" y="3030453"/>
            <a:chExt cx="8851392" cy="209205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5DBB13E-6A61-426E-AC55-1F010CDC41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30453"/>
              <a:ext cx="8403807" cy="20920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f1():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global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y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Make y as a global variable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y = x + x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(x)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Displays: 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(y)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Displays: 4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(x)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Displays: 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(y)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Causes an error (</a:t>
              </a:r>
              <a:r>
                <a:rPr lang="en-US" altLang="en-US" sz="1600" dirty="0" err="1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NameError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f1()</a:t>
              </a:r>
              <a:endParaRPr lang="en-US" altLang="en-US" sz="1600" dirty="0">
                <a:latin typeface="Arial" panose="020B0604020202020204" pitchFamily="34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8F91FA1-975D-48CF-9A05-33996914E5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47585" cy="209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</p:txBody>
        </p:sp>
      </p:grpSp>
      <p:sp>
        <p:nvSpPr>
          <p:cNvPr id="22" name="Right Bracket 21">
            <a:extLst>
              <a:ext uri="{FF2B5EF4-FFF2-40B4-BE49-F238E27FC236}">
                <a16:creationId xmlns:a16="http://schemas.microsoft.com/office/drawing/2014/main" id="{6C619554-18A4-4872-ACD9-6BAE9942D03A}"/>
              </a:ext>
            </a:extLst>
          </p:cNvPr>
          <p:cNvSpPr/>
          <p:nvPr/>
        </p:nvSpPr>
        <p:spPr>
          <a:xfrm>
            <a:off x="7417595" y="1476760"/>
            <a:ext cx="360268" cy="2318000"/>
          </a:xfrm>
          <a:prstGeom prst="rightBracket">
            <a:avLst>
              <a:gd name="adj" fmla="val 0"/>
            </a:avLst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6572E95-AD77-4BCF-91BC-4F80505B05FF}"/>
              </a:ext>
            </a:extLst>
          </p:cNvPr>
          <p:cNvSpPr txBox="1"/>
          <p:nvPr/>
        </p:nvSpPr>
        <p:spPr>
          <a:xfrm>
            <a:off x="7764780" y="2163528"/>
            <a:ext cx="12716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3">
                    <a:lumMod val="50000"/>
                  </a:schemeClr>
                </a:solidFill>
              </a:rPr>
              <a:t>The Scope of </a:t>
            </a:r>
            <a:r>
              <a:rPr lang="en-US" sz="1400" dirty="0">
                <a:solidFill>
                  <a:srgbClr val="0070C0"/>
                </a:solidFill>
              </a:rPr>
              <a:t>x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092C1ED-9277-4398-BCC3-71850ECC9803}"/>
              </a:ext>
            </a:extLst>
          </p:cNvPr>
          <p:cNvGrpSpPr/>
          <p:nvPr/>
        </p:nvGrpSpPr>
        <p:grpSpPr>
          <a:xfrm>
            <a:off x="146304" y="4026896"/>
            <a:ext cx="8851392" cy="923330"/>
            <a:chOff x="4773387" y="4827139"/>
            <a:chExt cx="8851392" cy="923330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ED01760-2CC0-4F19-B077-B66B99865A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827139"/>
              <a:ext cx="8151607" cy="92333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print(y)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 err="1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NameError</a:t>
              </a:r>
              <a:r>
                <a:rPr lang="en-US" altLang="en-US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name 'y' is not defined</a:t>
              </a:r>
            </a:p>
          </p:txBody>
        </p:sp>
        <p:pic>
          <p:nvPicPr>
            <p:cNvPr id="29" name="Picture 28" descr="A flat screen monitor&#10;&#10;Description automatically generated">
              <a:extLst>
                <a:ext uri="{FF2B5EF4-FFF2-40B4-BE49-F238E27FC236}">
                  <a16:creationId xmlns:a16="http://schemas.microsoft.com/office/drawing/2014/main" id="{EBAA12F5-9690-4E20-982B-EEAC3B547D6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sp>
        <p:nvSpPr>
          <p:cNvPr id="15" name="Right Bracket 14">
            <a:extLst>
              <a:ext uri="{FF2B5EF4-FFF2-40B4-BE49-F238E27FC236}">
                <a16:creationId xmlns:a16="http://schemas.microsoft.com/office/drawing/2014/main" id="{A46CA0D6-0BE6-4655-9A38-2068241F395B}"/>
              </a:ext>
            </a:extLst>
          </p:cNvPr>
          <p:cNvSpPr/>
          <p:nvPr/>
        </p:nvSpPr>
        <p:spPr>
          <a:xfrm>
            <a:off x="5951779" y="2033973"/>
            <a:ext cx="264745" cy="876867"/>
          </a:xfrm>
          <a:prstGeom prst="rightBracket">
            <a:avLst>
              <a:gd name="adj" fmla="val 0"/>
            </a:avLst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C7AD674-1E6F-4BB3-BD23-2D39E9DD42DD}"/>
              </a:ext>
            </a:extLst>
          </p:cNvPr>
          <p:cNvSpPr txBox="1"/>
          <p:nvPr/>
        </p:nvSpPr>
        <p:spPr>
          <a:xfrm>
            <a:off x="6236572" y="2101973"/>
            <a:ext cx="13044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2060"/>
                </a:solidFill>
              </a:rPr>
              <a:t>The Scope of </a:t>
            </a:r>
            <a:r>
              <a:rPr lang="en-US" sz="1400" dirty="0">
                <a:solidFill>
                  <a:srgbClr val="0070C0"/>
                </a:solidFill>
              </a:rPr>
              <a:t>y</a:t>
            </a:r>
          </a:p>
          <a:p>
            <a:pPr algn="ctr"/>
            <a:r>
              <a:rPr lang="en-US" sz="1400" dirty="0">
                <a:solidFill>
                  <a:srgbClr val="C00000"/>
                </a:solidFill>
              </a:rPr>
              <a:t>(Before calling the function)</a:t>
            </a:r>
          </a:p>
        </p:txBody>
      </p:sp>
      <p:sp>
        <p:nvSpPr>
          <p:cNvPr id="17" name="Right Bracket 16">
            <a:extLst>
              <a:ext uri="{FF2B5EF4-FFF2-40B4-BE49-F238E27FC236}">
                <a16:creationId xmlns:a16="http://schemas.microsoft.com/office/drawing/2014/main" id="{7E9148D3-0B21-4B68-937C-C44B60732B16}"/>
              </a:ext>
            </a:extLst>
          </p:cNvPr>
          <p:cNvSpPr/>
          <p:nvPr/>
        </p:nvSpPr>
        <p:spPr>
          <a:xfrm>
            <a:off x="1267802" y="3676711"/>
            <a:ext cx="264745" cy="169446"/>
          </a:xfrm>
          <a:prstGeom prst="rightBracket">
            <a:avLst>
              <a:gd name="adj" fmla="val 0"/>
            </a:avLst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66EEF4F-7EFF-45E3-B7FB-5C23DA97FDEA}"/>
              </a:ext>
            </a:extLst>
          </p:cNvPr>
          <p:cNvSpPr txBox="1"/>
          <p:nvPr/>
        </p:nvSpPr>
        <p:spPr>
          <a:xfrm>
            <a:off x="1532546" y="3604387"/>
            <a:ext cx="33417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2060"/>
                </a:solidFill>
              </a:rPr>
              <a:t>The Scope of </a:t>
            </a:r>
            <a:r>
              <a:rPr lang="en-US" sz="1400" dirty="0">
                <a:solidFill>
                  <a:srgbClr val="0070C0"/>
                </a:solidFill>
              </a:rPr>
              <a:t>y </a:t>
            </a:r>
            <a:r>
              <a:rPr lang="en-US" sz="1400" dirty="0">
                <a:solidFill>
                  <a:srgbClr val="C00000"/>
                </a:solidFill>
              </a:rPr>
              <a:t>(After calling the function)</a:t>
            </a:r>
          </a:p>
        </p:txBody>
      </p:sp>
      <p:pic>
        <p:nvPicPr>
          <p:cNvPr id="19" name="Picture 18">
            <a:hlinkClick r:id="rId5" action="ppaction://hlinksldjump"/>
            <a:extLst>
              <a:ext uri="{FF2B5EF4-FFF2-40B4-BE49-F238E27FC236}">
                <a16:creationId xmlns:a16="http://schemas.microsoft.com/office/drawing/2014/main" id="{FDB903F4-1996-418D-BFE6-F9369A6185A1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399E2D7E-0D9E-4050-8FA2-B451EA6FA3E5}"/>
              </a:ext>
            </a:extLst>
          </p:cNvPr>
          <p:cNvGrpSpPr/>
          <p:nvPr/>
        </p:nvGrpSpPr>
        <p:grpSpPr>
          <a:xfrm>
            <a:off x="8181635" y="1396603"/>
            <a:ext cx="830638" cy="386966"/>
            <a:chOff x="8133802" y="1326921"/>
            <a:chExt cx="830638" cy="386966"/>
          </a:xfrm>
        </p:grpSpPr>
        <p:sp>
          <p:nvSpPr>
            <p:cNvPr id="21" name="TextBox 13">
              <a:extLst>
                <a:ext uri="{FF2B5EF4-FFF2-40B4-BE49-F238E27FC236}">
                  <a16:creationId xmlns:a16="http://schemas.microsoft.com/office/drawing/2014/main" id="{84ECBBCC-359B-45C4-B510-3C40CCD449EB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24" name="TextBox 14">
              <a:hlinkClick r:id="rId7"/>
              <a:extLst>
                <a:ext uri="{FF2B5EF4-FFF2-40B4-BE49-F238E27FC236}">
                  <a16:creationId xmlns:a16="http://schemas.microsoft.com/office/drawing/2014/main" id="{FB2204AB-EDD6-4B5E-8016-3DFD7A441B09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679CE453-0B55-4ABB-84BE-A8490A3F97C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23899820"/>
      </p:ext>
    </p:extLst>
  </p:cSld>
  <p:clrMapOvr>
    <a:masterClrMapping/>
  </p:clrMapOvr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3307422-531B-4F33-9E7D-6FAD21C94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Caution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FF830FC-4124-4CC5-B5F1-BF618BD02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149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B944F61-0E7C-423D-8DD0-AE41074E63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Although </a:t>
            </a:r>
            <a:r>
              <a:rPr lang="en-US" dirty="0">
                <a:solidFill>
                  <a:schemeClr val="accent2"/>
                </a:solidFill>
              </a:rPr>
              <a:t>global variables </a:t>
            </a:r>
            <a:r>
              <a:rPr lang="en-US" dirty="0"/>
              <a:t>are allowed and you may see global variables used in other programs, </a:t>
            </a:r>
            <a:r>
              <a:rPr lang="en-US" dirty="0">
                <a:solidFill>
                  <a:schemeClr val="accent2"/>
                </a:solidFill>
              </a:rPr>
              <a:t>it is </a:t>
            </a:r>
            <a:r>
              <a:rPr lang="en-US" b="1" dirty="0">
                <a:solidFill>
                  <a:schemeClr val="accent2"/>
                </a:solidFill>
              </a:rPr>
              <a:t>not</a:t>
            </a:r>
            <a:r>
              <a:rPr lang="en-US" dirty="0">
                <a:solidFill>
                  <a:schemeClr val="accent2"/>
                </a:solidFill>
              </a:rPr>
              <a:t> a good practice </a:t>
            </a:r>
            <a:r>
              <a:rPr lang="en-US" dirty="0"/>
              <a:t>to </a:t>
            </a:r>
            <a:r>
              <a:rPr lang="en-US" dirty="0">
                <a:solidFill>
                  <a:schemeClr val="accent2"/>
                </a:solidFill>
              </a:rPr>
              <a:t>allow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them to be modified </a:t>
            </a:r>
            <a:r>
              <a:rPr lang="en-US" dirty="0"/>
              <a:t>in a function. </a:t>
            </a:r>
          </a:p>
          <a:p>
            <a:r>
              <a:rPr lang="en-US" dirty="0"/>
              <a:t>Because doing so can </a:t>
            </a:r>
            <a:r>
              <a:rPr lang="en-US" dirty="0">
                <a:solidFill>
                  <a:schemeClr val="accent2"/>
                </a:solidFill>
              </a:rPr>
              <a:t>make programs prone to errors</a:t>
            </a:r>
            <a:r>
              <a:rPr lang="en-US" dirty="0"/>
              <a:t>. </a:t>
            </a:r>
          </a:p>
          <a:p>
            <a:r>
              <a:rPr lang="en-US" dirty="0"/>
              <a:t>However, it is </a:t>
            </a:r>
            <a:r>
              <a:rPr lang="en-US" dirty="0">
                <a:solidFill>
                  <a:schemeClr val="accent2"/>
                </a:solidFill>
              </a:rPr>
              <a:t>fine to define global constants </a:t>
            </a:r>
            <a:r>
              <a:rPr lang="en-US" dirty="0"/>
              <a:t>so all functions in the module can share them.</a:t>
            </a:r>
          </a:p>
        </p:txBody>
      </p:sp>
      <p:sp>
        <p:nvSpPr>
          <p:cNvPr id="7" name="Slide Number Placeholder 2">
            <a:hlinkClick r:id="rId2" action="ppaction://hlinksldjump"/>
            <a:extLst>
              <a:ext uri="{FF2B5EF4-FFF2-40B4-BE49-F238E27FC236}">
                <a16:creationId xmlns:a16="http://schemas.microsoft.com/office/drawing/2014/main" id="{7B285B29-05DC-4651-920E-A72EAB888607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6.9</a:t>
            </a:r>
          </a:p>
        </p:txBody>
      </p:sp>
      <p:pic>
        <p:nvPicPr>
          <p:cNvPr id="8" name="Picture 7">
            <a:hlinkClick r:id="rId3" action="ppaction://hlinksldjump"/>
            <a:extLst>
              <a:ext uri="{FF2B5EF4-FFF2-40B4-BE49-F238E27FC236}">
                <a16:creationId xmlns:a16="http://schemas.microsoft.com/office/drawing/2014/main" id="{322EA951-6AEB-48E6-A6A1-3F35613DCB0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68309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2BF59-D393-4045-AC3F-1C1E7AF9A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Defining a Function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6E7E29-6DE3-4C41-92DF-704D5627C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15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23BC58-1A1D-4D87-8D36-7EB18E619D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</a:t>
            </a:r>
            <a:r>
              <a:rPr lang="en-US" dirty="0">
                <a:solidFill>
                  <a:schemeClr val="accent2"/>
                </a:solidFill>
              </a:rPr>
              <a:t>function</a:t>
            </a:r>
            <a:r>
              <a:rPr lang="en-US" dirty="0"/>
              <a:t> definition </a:t>
            </a:r>
            <a:r>
              <a:rPr lang="en-US" dirty="0">
                <a:solidFill>
                  <a:schemeClr val="accent2"/>
                </a:solidFill>
              </a:rPr>
              <a:t>consists of</a:t>
            </a:r>
            <a:r>
              <a:rPr lang="en-US" dirty="0"/>
              <a:t>: </a:t>
            </a:r>
          </a:p>
          <a:p>
            <a:pPr lvl="1"/>
            <a:r>
              <a:rPr lang="en-US" dirty="0"/>
              <a:t>Function name</a:t>
            </a:r>
          </a:p>
          <a:p>
            <a:pPr lvl="1"/>
            <a:r>
              <a:rPr lang="en-US" dirty="0"/>
              <a:t>Parameters</a:t>
            </a:r>
          </a:p>
          <a:p>
            <a:pPr lvl="1"/>
            <a:r>
              <a:rPr lang="en-US" dirty="0"/>
              <a:t>Body</a:t>
            </a:r>
            <a:endParaRPr lang="ar-SA" dirty="0"/>
          </a:p>
          <a:p>
            <a:r>
              <a:rPr lang="en-US" dirty="0">
                <a:solidFill>
                  <a:schemeClr val="accent2"/>
                </a:solidFill>
              </a:rPr>
              <a:t>Syntax</a:t>
            </a:r>
            <a:r>
              <a:rPr lang="en-US" dirty="0"/>
              <a:t>:</a:t>
            </a:r>
          </a:p>
          <a:p>
            <a:endParaRPr lang="en-US" dirty="0"/>
          </a:p>
          <a:p>
            <a:endParaRPr lang="en-US" sz="1400" dirty="0"/>
          </a:p>
          <a:p>
            <a:r>
              <a:rPr lang="en-US" dirty="0"/>
              <a:t>Function’s definition defines the function, </a:t>
            </a:r>
            <a:r>
              <a:rPr lang="en-US" dirty="0">
                <a:solidFill>
                  <a:schemeClr val="accent2"/>
                </a:solidFill>
              </a:rPr>
              <a:t>but it does </a:t>
            </a:r>
            <a:r>
              <a:rPr lang="en-US" b="1" dirty="0">
                <a:solidFill>
                  <a:schemeClr val="accent2"/>
                </a:solidFill>
              </a:rPr>
              <a:t>not</a:t>
            </a:r>
            <a:r>
              <a:rPr lang="en-US" dirty="0">
                <a:solidFill>
                  <a:schemeClr val="accent2"/>
                </a:solidFill>
              </a:rPr>
              <a:t> cause </a:t>
            </a:r>
            <a:r>
              <a:rPr lang="en-US" dirty="0"/>
              <a:t>the </a:t>
            </a:r>
            <a:r>
              <a:rPr lang="en-US" dirty="0">
                <a:solidFill>
                  <a:schemeClr val="accent2"/>
                </a:solidFill>
              </a:rPr>
              <a:t>function to execute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A function is being executed when it is called or invoked.</a:t>
            </a:r>
          </a:p>
        </p:txBody>
      </p:sp>
      <p:pic>
        <p:nvPicPr>
          <p:cNvPr id="5" name="Picture 4">
            <a:hlinkClick r:id="rId2" action="ppaction://hlinksldjump"/>
            <a:extLst>
              <a:ext uri="{FF2B5EF4-FFF2-40B4-BE49-F238E27FC236}">
                <a16:creationId xmlns:a16="http://schemas.microsoft.com/office/drawing/2014/main" id="{1866B029-C37B-41EF-942B-C04DCDEE788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0054BB64-FB80-4E03-BDF5-7F2591C8C16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6.2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790F4FC-3600-497E-B545-C7FE04258F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303" y="3691372"/>
            <a:ext cx="8851392" cy="80072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def </a:t>
            </a:r>
            <a:r>
              <a:rPr lang="en-US" altLang="en-US" sz="24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functionName</a:t>
            </a:r>
            <a:r>
              <a:rPr lang="en-US" altLang="en-US" sz="2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list of parameters</a:t>
            </a:r>
            <a:r>
              <a:rPr lang="en-US" altLang="en-US" sz="2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ar-SA" altLang="en-US" sz="24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24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</a:t>
            </a:r>
            <a:r>
              <a:rPr lang="en-US" alt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Function body</a:t>
            </a:r>
            <a:endParaRPr lang="en-US" altLang="en-US" sz="24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8493287"/>
      </p:ext>
    </p:extLst>
  </p:cSld>
  <p:clrMapOvr>
    <a:masterClrMapping/>
  </p:clrMapOvr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19B938E-CC84-409E-8074-8DF70A1DAF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Point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#14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B026AD7-80A8-48ED-9966-1AD90E577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150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D19857E-E610-4837-B952-1E662F8C5E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indent="0">
              <a:buNone/>
            </a:pPr>
            <a:r>
              <a:rPr lang="en-US" dirty="0"/>
              <a:t>What is the </a:t>
            </a:r>
            <a:r>
              <a:rPr lang="en-US" dirty="0">
                <a:solidFill>
                  <a:schemeClr val="accent2"/>
                </a:solidFill>
              </a:rPr>
              <a:t>printout</a:t>
            </a:r>
            <a:r>
              <a:rPr lang="en-US" dirty="0"/>
              <a:t> of the following code?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EFE2B0D-08C4-4D8D-8867-14F04835F466}"/>
              </a:ext>
            </a:extLst>
          </p:cNvPr>
          <p:cNvGrpSpPr/>
          <p:nvPr/>
        </p:nvGrpSpPr>
        <p:grpSpPr>
          <a:xfrm>
            <a:off x="146303" y="2008838"/>
            <a:ext cx="4297682" cy="2840324"/>
            <a:chOff x="160238" y="3030453"/>
            <a:chExt cx="4297682" cy="209205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00E3CEC-399A-40E4-B6DE-7E4759DA61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30453"/>
              <a:ext cx="3850097" cy="20920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function(x):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(x)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x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4.5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y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3.4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(y)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y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function(x)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(x)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(y)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E3CD4CA-C152-4E46-B361-91B022E448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47585" cy="209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1331402-D197-4D32-A8E2-225DD00BA381}"/>
              </a:ext>
            </a:extLst>
          </p:cNvPr>
          <p:cNvGrpSpPr/>
          <p:nvPr/>
        </p:nvGrpSpPr>
        <p:grpSpPr>
          <a:xfrm>
            <a:off x="4700013" y="2008838"/>
            <a:ext cx="4297682" cy="2840324"/>
            <a:chOff x="160238" y="3030453"/>
            <a:chExt cx="4297682" cy="209205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49CB550-B779-4FAE-BD6D-217408187D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30453"/>
              <a:ext cx="3850097" cy="20920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f(x, y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z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 + y + z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(f(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(f(</a:t>
              </a:r>
              <a:r>
                <a:rPr lang="en-US" altLang="en-US" sz="1600" dirty="0">
                  <a:solidFill>
                    <a:srgbClr val="660099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y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600" dirty="0">
                  <a:solidFill>
                    <a:srgbClr val="660099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600" dirty="0">
                  <a:solidFill>
                    <a:srgbClr val="660099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z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(f(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600" dirty="0">
                  <a:solidFill>
                    <a:srgbClr val="660099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z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))</a:t>
              </a:r>
              <a:endParaRPr lang="en-US" altLang="en-US" sz="1600" dirty="0">
                <a:latin typeface="Arial" panose="020B0604020202020204" pitchFamily="34" charset="0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FFBB2ED-10C0-40D8-86CC-EB7488264B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47585" cy="209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6C917E6-0042-40FE-A5D6-627DACEC83FD}"/>
              </a:ext>
            </a:extLst>
          </p:cNvPr>
          <p:cNvGrpSpPr/>
          <p:nvPr/>
        </p:nvGrpSpPr>
        <p:grpSpPr>
          <a:xfrm>
            <a:off x="158282" y="5271054"/>
            <a:ext cx="4297682" cy="1200329"/>
            <a:chOff x="4773387" y="4688640"/>
            <a:chExt cx="4297682" cy="1200329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9E84543-48CB-430C-8444-23725F8D1A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688640"/>
              <a:ext cx="3597897" cy="1200329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3.4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</p:txBody>
        </p:sp>
        <p:pic>
          <p:nvPicPr>
            <p:cNvPr id="17" name="Picture 16" descr="A flat screen monitor&#10;&#10;Description automatically generated">
              <a:extLst>
                <a:ext uri="{FF2B5EF4-FFF2-40B4-BE49-F238E27FC236}">
                  <a16:creationId xmlns:a16="http://schemas.microsoft.com/office/drawing/2014/main" id="{82CA6F7D-01B8-4257-B0C3-7950F2B7895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9A1DE6F-2B3D-4454-A1AF-A6B7EEB5F76E}"/>
              </a:ext>
            </a:extLst>
          </p:cNvPr>
          <p:cNvGrpSpPr/>
          <p:nvPr/>
        </p:nvGrpSpPr>
        <p:grpSpPr>
          <a:xfrm>
            <a:off x="4688036" y="5409553"/>
            <a:ext cx="4297682" cy="923330"/>
            <a:chOff x="4773387" y="4827140"/>
            <a:chExt cx="4297682" cy="92333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4ABD710-7429-4328-832B-3269109496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827140"/>
              <a:ext cx="3597897" cy="92333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</p:txBody>
        </p:sp>
        <p:pic>
          <p:nvPicPr>
            <p:cNvPr id="20" name="Picture 19" descr="A flat screen monitor&#10;&#10;Description automatically generated">
              <a:extLst>
                <a:ext uri="{FF2B5EF4-FFF2-40B4-BE49-F238E27FC236}">
                  <a16:creationId xmlns:a16="http://schemas.microsoft.com/office/drawing/2014/main" id="{BE7581E0-85B8-477B-A543-E4BFF8D51C5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D1CADC71-6C51-4814-9BB4-2500BDFFFADE}"/>
              </a:ext>
            </a:extLst>
          </p:cNvPr>
          <p:cNvSpPr txBox="1"/>
          <p:nvPr/>
        </p:nvSpPr>
        <p:spPr>
          <a:xfrm>
            <a:off x="146303" y="4849162"/>
            <a:ext cx="4297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(a)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327DC2D-B3BB-4172-8D74-0D82FE211086}"/>
              </a:ext>
            </a:extLst>
          </p:cNvPr>
          <p:cNvSpPr txBox="1"/>
          <p:nvPr/>
        </p:nvSpPr>
        <p:spPr>
          <a:xfrm>
            <a:off x="4700010" y="4849162"/>
            <a:ext cx="4297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(b)</a:t>
            </a:r>
          </a:p>
        </p:txBody>
      </p:sp>
      <p:sp>
        <p:nvSpPr>
          <p:cNvPr id="23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935BA6E7-0528-4763-895C-8D8BEE471349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6.9</a:t>
            </a:r>
          </a:p>
        </p:txBody>
      </p:sp>
      <p:pic>
        <p:nvPicPr>
          <p:cNvPr id="24" name="Picture 23">
            <a:hlinkClick r:id="rId5" action="ppaction://hlinksldjump"/>
            <a:extLst>
              <a:ext uri="{FF2B5EF4-FFF2-40B4-BE49-F238E27FC236}">
                <a16:creationId xmlns:a16="http://schemas.microsoft.com/office/drawing/2014/main" id="{60E383F9-A49A-4433-A873-845593C6C593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652078"/>
      </p:ext>
    </p:extLst>
  </p:cSld>
  <p:clrMapOvr>
    <a:masterClrMapping/>
  </p:clrMapOvr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19B938E-CC84-409E-8074-8DF70A1DAF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Point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#15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B026AD7-80A8-48ED-9966-1AD90E577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151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D19857E-E610-4837-B952-1E662F8C5E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indent="0">
              <a:buNone/>
            </a:pPr>
            <a:r>
              <a:rPr lang="en-US" dirty="0"/>
              <a:t>What is </a:t>
            </a:r>
            <a:r>
              <a:rPr lang="en-US" dirty="0">
                <a:solidFill>
                  <a:schemeClr val="accent2"/>
                </a:solidFill>
              </a:rPr>
              <a:t>wrong</a:t>
            </a:r>
            <a:r>
              <a:rPr lang="en-US" dirty="0"/>
              <a:t> in the following code?</a:t>
            </a:r>
          </a:p>
          <a:p>
            <a:pPr marL="91440" indent="0">
              <a:buNone/>
            </a:pPr>
            <a:endParaRPr lang="en-US" dirty="0"/>
          </a:p>
          <a:p>
            <a:pPr marL="91440" indent="0">
              <a:buNone/>
            </a:pPr>
            <a:endParaRPr lang="en-US" dirty="0"/>
          </a:p>
          <a:p>
            <a:pPr marL="91440" indent="0">
              <a:buNone/>
            </a:pPr>
            <a:endParaRPr lang="en-US" dirty="0"/>
          </a:p>
          <a:p>
            <a:pPr marL="91440" indent="0">
              <a:buNone/>
            </a:pPr>
            <a:endParaRPr lang="en-US" dirty="0"/>
          </a:p>
          <a:p>
            <a:pPr marL="91440" indent="0">
              <a:buNone/>
            </a:pPr>
            <a:endParaRPr lang="en-US" sz="1400" dirty="0"/>
          </a:p>
          <a:p>
            <a:pPr indent="-365760">
              <a:buFont typeface="Wingdings" panose="05000000000000000000" pitchFamily="2" charset="2"/>
              <a:buChar char="Ø"/>
            </a:pPr>
            <a:r>
              <a:rPr lang="en-US" dirty="0"/>
              <a:t>Answer: </a:t>
            </a:r>
          </a:p>
          <a:p>
            <a:pPr lvl="1" indent="-365760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0070C0"/>
                </a:solidFill>
              </a:rPr>
              <a:t>x</a:t>
            </a:r>
            <a:r>
              <a:rPr lang="en-US" dirty="0"/>
              <a:t> an </a:t>
            </a:r>
            <a:r>
              <a:rPr lang="en-US" dirty="0">
                <a:solidFill>
                  <a:srgbClr val="0070C0"/>
                </a:solidFill>
              </a:rPr>
              <a:t>y</a:t>
            </a:r>
            <a:r>
              <a:rPr lang="en-US" dirty="0"/>
              <a:t> are local variables, and their scopes start from their creation and continue to the end of the function.</a:t>
            </a:r>
          </a:p>
          <a:p>
            <a:pPr lvl="1" indent="-365760">
              <a:buFont typeface="Courier New" panose="02070309020205020404" pitchFamily="49" charset="0"/>
              <a:buChar char="o"/>
            </a:pPr>
            <a:r>
              <a:rPr lang="en-US" dirty="0"/>
              <a:t>So </a:t>
            </a:r>
            <a:r>
              <a:rPr lang="en-US" dirty="0">
                <a:solidFill>
                  <a:srgbClr val="0070C0"/>
                </a:solidFill>
              </a:rPr>
              <a:t>x</a:t>
            </a:r>
            <a:r>
              <a:rPr lang="en-US" dirty="0"/>
              <a:t> and </a:t>
            </a:r>
            <a:r>
              <a:rPr lang="en-US" dirty="0">
                <a:solidFill>
                  <a:srgbClr val="0070C0"/>
                </a:solidFill>
              </a:rPr>
              <a:t>y</a:t>
            </a:r>
            <a:r>
              <a:rPr lang="en-US" dirty="0"/>
              <a:t> are </a:t>
            </a:r>
            <a:r>
              <a:rPr lang="en-US" dirty="0">
                <a:solidFill>
                  <a:schemeClr val="accent2"/>
                </a:solidFill>
              </a:rPr>
              <a:t>not existing </a:t>
            </a:r>
            <a:r>
              <a:rPr lang="en-US" dirty="0"/>
              <a:t>(</a:t>
            </a:r>
            <a:r>
              <a:rPr lang="en-US" dirty="0">
                <a:solidFill>
                  <a:schemeClr val="accent2"/>
                </a:solidFill>
              </a:rPr>
              <a:t>not defined</a:t>
            </a:r>
            <a:r>
              <a:rPr lang="en-US" dirty="0"/>
              <a:t>) </a:t>
            </a:r>
            <a:r>
              <a:rPr lang="en-US" dirty="0">
                <a:solidFill>
                  <a:schemeClr val="accent2"/>
                </a:solidFill>
              </a:rPr>
              <a:t>outside the function</a:t>
            </a:r>
            <a:r>
              <a:rPr lang="en-US" dirty="0"/>
              <a:t>. 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EFE2B0D-08C4-4D8D-8867-14F04835F466}"/>
              </a:ext>
            </a:extLst>
          </p:cNvPr>
          <p:cNvGrpSpPr/>
          <p:nvPr/>
        </p:nvGrpSpPr>
        <p:grpSpPr>
          <a:xfrm>
            <a:off x="146303" y="2008838"/>
            <a:ext cx="8851392" cy="2268522"/>
            <a:chOff x="160238" y="3030453"/>
            <a:chExt cx="8851392" cy="209205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00E3CEC-399A-40E4-B6DE-7E4759DA61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30453"/>
              <a:ext cx="8403807" cy="20920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function():</a:t>
              </a:r>
              <a:endParaRPr lang="ar-SA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x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4.5</a:t>
              </a:r>
              <a:endParaRPr lang="ar-SA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y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3.4</a:t>
              </a:r>
              <a:endParaRPr lang="ar-SA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(x)</a:t>
              </a:r>
              <a:endParaRPr lang="ar-SA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(y)</a:t>
              </a:r>
              <a:endParaRPr lang="ar-SA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function()</a:t>
              </a:r>
              <a:endParaRPr lang="ar-SA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0000"/>
                  </a:solidFill>
                  <a:highlight>
                    <a:srgbClr val="FFE5E5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x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  <a:endParaRPr lang="ar-SA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0000"/>
                  </a:solidFill>
                  <a:highlight>
                    <a:srgbClr val="FFE5E5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y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  <a:endParaRPr lang="ar-SA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E3CD4CA-C152-4E46-B361-91B022E448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47585" cy="209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4C7C581E-A94D-46D3-B487-2F6307896637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5377" y="3816485"/>
            <a:ext cx="409986" cy="409986"/>
          </a:xfrm>
          <a:prstGeom prst="rect">
            <a:avLst/>
          </a:prstGeom>
        </p:spPr>
      </p:pic>
      <p:sp>
        <p:nvSpPr>
          <p:cNvPr id="24" name="Right Bracket 23">
            <a:extLst>
              <a:ext uri="{FF2B5EF4-FFF2-40B4-BE49-F238E27FC236}">
                <a16:creationId xmlns:a16="http://schemas.microsoft.com/office/drawing/2014/main" id="{87D4FA6D-6B3C-41FC-87BA-EE32818BA4FB}"/>
              </a:ext>
            </a:extLst>
          </p:cNvPr>
          <p:cNvSpPr/>
          <p:nvPr/>
        </p:nvSpPr>
        <p:spPr>
          <a:xfrm>
            <a:off x="2209598" y="2621362"/>
            <a:ext cx="360268" cy="556177"/>
          </a:xfrm>
          <a:prstGeom prst="rightBracket">
            <a:avLst>
              <a:gd name="adj" fmla="val 0"/>
            </a:avLst>
          </a:prstGeom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2507DE8-AFD9-48C9-B03E-5F19E790BB28}"/>
              </a:ext>
            </a:extLst>
          </p:cNvPr>
          <p:cNvSpPr txBox="1"/>
          <p:nvPr/>
        </p:nvSpPr>
        <p:spPr>
          <a:xfrm>
            <a:off x="2569866" y="2730173"/>
            <a:ext cx="13904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3">
                    <a:lumMod val="50000"/>
                  </a:schemeClr>
                </a:solidFill>
              </a:rPr>
              <a:t>The Scope of </a:t>
            </a:r>
            <a:r>
              <a:rPr lang="en-US" sz="1600" dirty="0">
                <a:solidFill>
                  <a:srgbClr val="0070C0"/>
                </a:solidFill>
              </a:rPr>
              <a:t>y</a:t>
            </a:r>
          </a:p>
        </p:txBody>
      </p:sp>
      <p:sp>
        <p:nvSpPr>
          <p:cNvPr id="26" name="Right Bracket 25">
            <a:extLst>
              <a:ext uri="{FF2B5EF4-FFF2-40B4-BE49-F238E27FC236}">
                <a16:creationId xmlns:a16="http://schemas.microsoft.com/office/drawing/2014/main" id="{80040389-AFEE-4AEC-BA72-ED1F9F6ED089}"/>
              </a:ext>
            </a:extLst>
          </p:cNvPr>
          <p:cNvSpPr/>
          <p:nvPr/>
        </p:nvSpPr>
        <p:spPr>
          <a:xfrm>
            <a:off x="3852946" y="2415540"/>
            <a:ext cx="360268" cy="761999"/>
          </a:xfrm>
          <a:prstGeom prst="rightBracket">
            <a:avLst>
              <a:gd name="adj" fmla="val 0"/>
            </a:avLst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B6CC084-68AD-4759-9553-C1EFC82454A3}"/>
              </a:ext>
            </a:extLst>
          </p:cNvPr>
          <p:cNvSpPr txBox="1"/>
          <p:nvPr/>
        </p:nvSpPr>
        <p:spPr>
          <a:xfrm>
            <a:off x="4213214" y="2730173"/>
            <a:ext cx="13904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3">
                    <a:lumMod val="50000"/>
                  </a:schemeClr>
                </a:solidFill>
              </a:rPr>
              <a:t>The Scope of </a:t>
            </a:r>
            <a:r>
              <a:rPr lang="en-US" sz="1600" dirty="0">
                <a:solidFill>
                  <a:srgbClr val="0070C0"/>
                </a:solidFill>
              </a:rPr>
              <a:t>x</a:t>
            </a:r>
          </a:p>
        </p:txBody>
      </p:sp>
      <p:sp>
        <p:nvSpPr>
          <p:cNvPr id="28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35747B83-8A7E-44C8-A896-755851B86CE8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6.9</a:t>
            </a:r>
          </a:p>
        </p:txBody>
      </p:sp>
      <p:pic>
        <p:nvPicPr>
          <p:cNvPr id="29" name="Picture 28">
            <a:hlinkClick r:id="rId5" action="ppaction://hlinksldjump"/>
            <a:extLst>
              <a:ext uri="{FF2B5EF4-FFF2-40B4-BE49-F238E27FC236}">
                <a16:creationId xmlns:a16="http://schemas.microsoft.com/office/drawing/2014/main" id="{9E5F1250-D088-46F3-9DC3-7B7DBAB6313C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906893"/>
      </p:ext>
    </p:extLst>
  </p:cSld>
  <p:clrMapOvr>
    <a:masterClrMapping/>
  </p:clrMapOvr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37B211-D526-4B5C-9B08-F2623558B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Point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#16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AE12228-DD4E-4ED8-88EF-F16606469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152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AEB092-68F9-44BC-820D-FF28CC6F9E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indent="0">
              <a:buNone/>
            </a:pPr>
            <a:r>
              <a:rPr lang="en-US" dirty="0">
                <a:solidFill>
                  <a:schemeClr val="accent2"/>
                </a:solidFill>
              </a:rPr>
              <a:t>Can</a:t>
            </a:r>
            <a:r>
              <a:rPr lang="en-US" dirty="0"/>
              <a:t> the following </a:t>
            </a:r>
            <a:r>
              <a:rPr lang="en-US" dirty="0">
                <a:solidFill>
                  <a:schemeClr val="accent2"/>
                </a:solidFill>
              </a:rPr>
              <a:t>code run</a:t>
            </a:r>
            <a:r>
              <a:rPr lang="en-US" dirty="0"/>
              <a:t>? If so, what is the </a:t>
            </a:r>
            <a:r>
              <a:rPr lang="en-US" dirty="0">
                <a:solidFill>
                  <a:schemeClr val="accent2"/>
                </a:solidFill>
              </a:rPr>
              <a:t>printout</a:t>
            </a:r>
            <a:r>
              <a:rPr lang="en-US" dirty="0"/>
              <a:t>?</a:t>
            </a:r>
          </a:p>
          <a:p>
            <a:pPr marL="91440" indent="0">
              <a:buNone/>
            </a:pPr>
            <a:endParaRPr lang="en-US" sz="3200" dirty="0"/>
          </a:p>
          <a:p>
            <a:pPr marL="91440" indent="0">
              <a:buNone/>
            </a:pPr>
            <a:endParaRPr lang="en-US" dirty="0"/>
          </a:p>
          <a:p>
            <a:pPr marL="91440" indent="0">
              <a:buNone/>
            </a:pPr>
            <a:endParaRPr lang="en-US" dirty="0"/>
          </a:p>
          <a:p>
            <a:pPr marL="91440" indent="0">
              <a:buNone/>
            </a:pPr>
            <a:endParaRPr lang="en-US" dirty="0"/>
          </a:p>
          <a:p>
            <a:pPr indent="-365760">
              <a:buFont typeface="Wingdings" panose="05000000000000000000" pitchFamily="2" charset="2"/>
              <a:buChar char="Ø"/>
            </a:pPr>
            <a:r>
              <a:rPr lang="en-US" dirty="0"/>
              <a:t>Answer: </a:t>
            </a:r>
          </a:p>
          <a:p>
            <a:pPr lvl="1" indent="-365760">
              <a:buFont typeface="Courier New" panose="02070309020205020404" pitchFamily="49" charset="0"/>
              <a:buChar char="o"/>
            </a:pPr>
            <a:r>
              <a:rPr lang="en-US" dirty="0"/>
              <a:t>Yes, the code is correct. It has not a runtime error because the y variable is going to be defined in all cases after the if statement.</a:t>
            </a:r>
          </a:p>
          <a:p>
            <a:pPr marL="91440" indent="0">
              <a:buNone/>
            </a:pPr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0F2905B-D5A1-4C4F-9645-2F49A852AD32}"/>
              </a:ext>
            </a:extLst>
          </p:cNvPr>
          <p:cNvGrpSpPr/>
          <p:nvPr/>
        </p:nvGrpSpPr>
        <p:grpSpPr>
          <a:xfrm>
            <a:off x="146303" y="2008838"/>
            <a:ext cx="8851392" cy="2034842"/>
            <a:chOff x="160238" y="3030453"/>
            <a:chExt cx="8851392" cy="209205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9465AF2-D8D4-4766-B8B5-4EAC027B46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30453"/>
              <a:ext cx="8403807" cy="20920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 &lt;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y = -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else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y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"y is"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y)</a:t>
              </a:r>
              <a:endParaRPr lang="en-US" altLang="en-US" sz="1600" dirty="0">
                <a:latin typeface="Arial" panose="020B0604020202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614936A-55A2-4E4C-80B9-B27E913046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47585" cy="209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41F010A3-F706-4290-BF6D-1351DAC02A84}"/>
              </a:ext>
            </a:extLst>
          </p:cNvPr>
          <p:cNvGrpSpPr/>
          <p:nvPr/>
        </p:nvGrpSpPr>
        <p:grpSpPr>
          <a:xfrm>
            <a:off x="146303" y="5416893"/>
            <a:ext cx="8851392" cy="551364"/>
            <a:chOff x="4773387" y="5013122"/>
            <a:chExt cx="8851392" cy="551364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9D12313-C623-4DAE-80A2-78C14944AF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104139"/>
              <a:ext cx="8151607" cy="369332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y is 1</a:t>
              </a:r>
            </a:p>
          </p:txBody>
        </p:sp>
        <p:pic>
          <p:nvPicPr>
            <p:cNvPr id="11" name="Picture 10" descr="A flat screen monitor&#10;&#10;Description automatically generated">
              <a:extLst>
                <a:ext uri="{FF2B5EF4-FFF2-40B4-BE49-F238E27FC236}">
                  <a16:creationId xmlns:a16="http://schemas.microsoft.com/office/drawing/2014/main" id="{CB6B184C-60BD-4EDB-AFCB-C86251D8FB3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sp>
        <p:nvSpPr>
          <p:cNvPr id="12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A3B8B993-6842-4719-9551-014CB7974B46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6.9</a:t>
            </a:r>
          </a:p>
        </p:txBody>
      </p:sp>
      <p:pic>
        <p:nvPicPr>
          <p:cNvPr id="13" name="Picture 12">
            <a:hlinkClick r:id="rId5" action="ppaction://hlinksldjump"/>
            <a:extLst>
              <a:ext uri="{FF2B5EF4-FFF2-40B4-BE49-F238E27FC236}">
                <a16:creationId xmlns:a16="http://schemas.microsoft.com/office/drawing/2014/main" id="{FF88E926-7381-43CE-8631-F48BD7469F40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566689"/>
      </p:ext>
    </p:extLst>
  </p:cSld>
  <p:clrMapOvr>
    <a:masterClrMapping/>
  </p:clrMapOvr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998C3F0-9EBB-4361-9CF1-48BDA12C8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6.10. </a:t>
            </a:r>
            <a:r>
              <a:rPr lang="en-US" dirty="0"/>
              <a:t>Default Arguments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3B1565-1185-42D7-8F91-2637FB3703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 action="ppaction://hlinksldjump"/>
              </a:rPr>
              <a:t>Check Point #17 - #19</a:t>
            </a:r>
            <a:endParaRPr lang="en-US" dirty="0"/>
          </a:p>
        </p:txBody>
      </p:sp>
      <p:pic>
        <p:nvPicPr>
          <p:cNvPr id="4" name="Picture 3">
            <a:hlinkClick r:id="rId3" action="ppaction://hlinksldjump"/>
            <a:extLst>
              <a:ext uri="{FF2B5EF4-FFF2-40B4-BE49-F238E27FC236}">
                <a16:creationId xmlns:a16="http://schemas.microsoft.com/office/drawing/2014/main" id="{2F001359-6293-4D58-A4BD-7F1C20AF990C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8096" y="81280"/>
            <a:ext cx="609600" cy="609600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E90401-8225-4A94-838E-3FFE4C099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153</a:t>
            </a:fld>
            <a:endParaRPr lang="en-US"/>
          </a:p>
        </p:txBody>
      </p:sp>
      <p:pic>
        <p:nvPicPr>
          <p:cNvPr id="2" name="Picture 1" descr="A close up of a sign&#10;&#10;Description automatically generated">
            <a:hlinkClick r:id="rId5"/>
            <a:extLst>
              <a:ext uri="{FF2B5EF4-FFF2-40B4-BE49-F238E27FC236}">
                <a16:creationId xmlns:a16="http://schemas.microsoft.com/office/drawing/2014/main" id="{E2319B9C-509C-4F7B-95FF-0028F0C17A6F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04" y="115350"/>
            <a:ext cx="536381" cy="536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260955"/>
      </p:ext>
    </p:extLst>
  </p:cSld>
  <p:clrMapOvr>
    <a:masterClrMapping/>
  </p:clrMapOvr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2BF59-D393-4045-AC3F-1C1E7AF9A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Default Arguments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6E7E29-6DE3-4C41-92DF-704D5627C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154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23BC58-1A1D-4D87-8D36-7EB18E619D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Python allows you to </a:t>
            </a:r>
            <a:r>
              <a:rPr lang="en-US" dirty="0">
                <a:solidFill>
                  <a:schemeClr val="accent2"/>
                </a:solidFill>
              </a:rPr>
              <a:t>define functions with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default argument values</a:t>
            </a:r>
            <a:r>
              <a:rPr lang="en-US" dirty="0"/>
              <a:t>. </a:t>
            </a:r>
          </a:p>
          <a:p>
            <a:r>
              <a:rPr lang="en-US" dirty="0"/>
              <a:t>The </a:t>
            </a:r>
            <a:r>
              <a:rPr lang="en-US" dirty="0">
                <a:solidFill>
                  <a:schemeClr val="accent2"/>
                </a:solidFill>
              </a:rPr>
              <a:t>default values </a:t>
            </a:r>
            <a:r>
              <a:rPr lang="en-US" dirty="0"/>
              <a:t>are </a:t>
            </a:r>
            <a:r>
              <a:rPr lang="en-US" dirty="0">
                <a:solidFill>
                  <a:schemeClr val="accent2"/>
                </a:solidFill>
              </a:rPr>
              <a:t>passed to the parameters </a:t>
            </a:r>
            <a:r>
              <a:rPr lang="en-US" dirty="0"/>
              <a:t>when a </a:t>
            </a:r>
            <a:r>
              <a:rPr lang="en-US" dirty="0">
                <a:solidFill>
                  <a:schemeClr val="accent2"/>
                </a:solidFill>
              </a:rPr>
              <a:t>function is invoked without the arguments</a:t>
            </a:r>
            <a:r>
              <a:rPr lang="en-US" dirty="0"/>
              <a:t>. </a:t>
            </a:r>
          </a:p>
          <a:p>
            <a:r>
              <a:rPr lang="en-US" dirty="0"/>
              <a:t>The default value is assigned by using </a:t>
            </a:r>
            <a:r>
              <a:rPr lang="en-US" dirty="0">
                <a:solidFill>
                  <a:schemeClr val="accent2"/>
                </a:solidFill>
              </a:rPr>
              <a:t>assignment (</a:t>
            </a:r>
            <a:r>
              <a:rPr lang="en-US" dirty="0">
                <a:solidFill>
                  <a:srgbClr val="002060"/>
                </a:solidFill>
              </a:rPr>
              <a:t>=</a:t>
            </a:r>
            <a:r>
              <a:rPr lang="en-US" dirty="0">
                <a:solidFill>
                  <a:schemeClr val="accent2"/>
                </a:solidFill>
              </a:rPr>
              <a:t>) operator </a:t>
            </a:r>
            <a:r>
              <a:rPr lang="en-US" dirty="0"/>
              <a:t>of the form </a:t>
            </a:r>
            <a:r>
              <a:rPr lang="en-US" dirty="0">
                <a:solidFill>
                  <a:srgbClr val="0070C0"/>
                </a:solidFill>
                <a:highlight>
                  <a:srgbClr val="E7FFE7"/>
                </a:highlight>
              </a:rPr>
              <a:t>parameterName</a:t>
            </a:r>
            <a:r>
              <a:rPr lang="en-US" dirty="0">
                <a:highlight>
                  <a:srgbClr val="E7FFE7"/>
                </a:highlight>
              </a:rPr>
              <a:t> = </a:t>
            </a:r>
            <a:r>
              <a:rPr lang="en-US" dirty="0">
                <a:solidFill>
                  <a:srgbClr val="3333FF"/>
                </a:solidFill>
                <a:highlight>
                  <a:srgbClr val="E7FFE7"/>
                </a:highlight>
              </a:rPr>
              <a:t>value</a:t>
            </a:r>
            <a:r>
              <a:rPr lang="en-US" dirty="0"/>
              <a:t>. For example:</a:t>
            </a:r>
          </a:p>
        </p:txBody>
      </p:sp>
      <p:pic>
        <p:nvPicPr>
          <p:cNvPr id="5" name="Picture 4">
            <a:hlinkClick r:id="rId3" action="ppaction://hlinksldjump"/>
            <a:extLst>
              <a:ext uri="{FF2B5EF4-FFF2-40B4-BE49-F238E27FC236}">
                <a16:creationId xmlns:a16="http://schemas.microsoft.com/office/drawing/2014/main" id="{1866B029-C37B-41EF-942B-C04DCDEE7889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0054BB64-FB80-4E03-BDF5-7F2591C8C16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6.10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2049D7B-A6FD-4D71-B24D-C06522FE3C41}"/>
              </a:ext>
            </a:extLst>
          </p:cNvPr>
          <p:cNvGrpSpPr/>
          <p:nvPr/>
        </p:nvGrpSpPr>
        <p:grpSpPr>
          <a:xfrm>
            <a:off x="146304" y="4103896"/>
            <a:ext cx="8851392" cy="2319322"/>
            <a:chOff x="160238" y="3030453"/>
            <a:chExt cx="8851392" cy="209205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EFC1F38-CC14-431E-8B03-28E00ECA12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30453"/>
              <a:ext cx="8403807" cy="20920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printArea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0000"/>
                  </a:solidFill>
                  <a:highlight>
                    <a:srgbClr val="E7FFE7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width = </a:t>
              </a:r>
              <a:r>
                <a:rPr lang="en-US" altLang="en-US" sz="1600" dirty="0">
                  <a:solidFill>
                    <a:srgbClr val="0000FF"/>
                  </a:solidFill>
                  <a:highlight>
                    <a:srgbClr val="E7FFE7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600" dirty="0">
                  <a:solidFill>
                    <a:srgbClr val="000000"/>
                  </a:solidFill>
                  <a:highlight>
                    <a:srgbClr val="E7FFE7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height = </a:t>
              </a:r>
              <a:r>
                <a:rPr lang="en-US" altLang="en-US" sz="1600" dirty="0">
                  <a:solidFill>
                    <a:srgbClr val="0000FF"/>
                  </a:solidFill>
                  <a:highlight>
                    <a:srgbClr val="E7FFE7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area = width * height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"width:"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width, 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\</a:t>
              </a:r>
              <a:r>
                <a:rPr lang="en-US" altLang="en-US" sz="1600" dirty="0" err="1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</a:t>
              </a:r>
              <a:r>
                <a:rPr lang="en-US" altLang="en-US" sz="1600" dirty="0" err="1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height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height, 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\</a:t>
              </a:r>
              <a:r>
                <a:rPr lang="en-US" altLang="en-US" sz="1600" dirty="0" err="1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</a:t>
              </a:r>
              <a:r>
                <a:rPr lang="en-US" altLang="en-US" sz="1600" dirty="0" err="1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area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area)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printArea</a:t>
              </a:r>
              <a:r>
                <a:rPr lang="en-US" altLang="en-US" sz="1600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()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Default arguments width = 1 and height = 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printArea</a:t>
              </a:r>
              <a:r>
                <a:rPr lang="en-US" altLang="en-US" sz="1600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00FF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sz="1600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600" dirty="0">
                  <a:solidFill>
                    <a:srgbClr val="0000FF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2.5</a:t>
              </a:r>
              <a:r>
                <a:rPr lang="en-US" altLang="en-US" sz="1600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Positional arguments width = 4 and height = 2.5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printArea</a:t>
              </a:r>
              <a:r>
                <a:rPr lang="en-US" altLang="en-US" sz="1600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660099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height </a:t>
              </a:r>
              <a:r>
                <a:rPr lang="en-US" altLang="en-US" sz="1600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1600" dirty="0">
                  <a:solidFill>
                    <a:srgbClr val="0000FF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  <a:r>
                <a:rPr lang="en-US" altLang="en-US" sz="1600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600" dirty="0">
                  <a:solidFill>
                    <a:srgbClr val="660099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width </a:t>
              </a:r>
              <a:r>
                <a:rPr lang="en-US" altLang="en-US" sz="1600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1600" dirty="0">
                  <a:solidFill>
                    <a:srgbClr val="0000FF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  <a:r>
                <a:rPr lang="en-US" altLang="en-US" sz="1600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Keyword arguments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printArea</a:t>
              </a:r>
              <a:r>
                <a:rPr lang="en-US" altLang="en-US" sz="1600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660099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width </a:t>
              </a:r>
              <a:r>
                <a:rPr lang="en-US" altLang="en-US" sz="1600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1600" dirty="0">
                  <a:solidFill>
                    <a:srgbClr val="0000FF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1.2</a:t>
              </a:r>
              <a:r>
                <a:rPr lang="en-US" altLang="en-US" sz="1600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Default height = 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printArea</a:t>
              </a:r>
              <a:r>
                <a:rPr lang="en-US" altLang="en-US" sz="1600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660099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height </a:t>
              </a:r>
              <a:r>
                <a:rPr lang="en-US" altLang="en-US" sz="1600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1600" dirty="0">
                  <a:solidFill>
                    <a:srgbClr val="0000FF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6.2</a:t>
              </a:r>
              <a:r>
                <a:rPr lang="en-US" altLang="en-US" sz="1600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Default width = 1</a:t>
              </a:r>
              <a:endParaRPr lang="en-US" altLang="en-US" sz="1600" dirty="0">
                <a:latin typeface="Arial" panose="020B060402020202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3C8B26D-8C96-4A79-BD4B-5C1473CE94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47585" cy="209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  <a:endParaRPr lang="ar-SA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217508F0-FD0F-4510-B740-9F377A5018B5}"/>
              </a:ext>
            </a:extLst>
          </p:cNvPr>
          <p:cNvGrpSpPr/>
          <p:nvPr/>
        </p:nvGrpSpPr>
        <p:grpSpPr>
          <a:xfrm>
            <a:off x="8167059" y="4103896"/>
            <a:ext cx="830638" cy="386966"/>
            <a:chOff x="8133802" y="1326921"/>
            <a:chExt cx="830638" cy="386966"/>
          </a:xfrm>
        </p:grpSpPr>
        <p:sp>
          <p:nvSpPr>
            <p:cNvPr id="11" name="TextBox 13">
              <a:extLst>
                <a:ext uri="{FF2B5EF4-FFF2-40B4-BE49-F238E27FC236}">
                  <a16:creationId xmlns:a16="http://schemas.microsoft.com/office/drawing/2014/main" id="{6CEF469E-160F-4DF9-B618-3A8435122709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12" name="TextBox 14">
              <a:hlinkClick r:id="rId6"/>
              <a:extLst>
                <a:ext uri="{FF2B5EF4-FFF2-40B4-BE49-F238E27FC236}">
                  <a16:creationId xmlns:a16="http://schemas.microsoft.com/office/drawing/2014/main" id="{09C9DCBA-B082-4937-B0B3-AA3FEE5FBDBC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6D6BE410-CDED-4D36-B8D2-790DB3B48DD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4591968"/>
      </p:ext>
    </p:extLst>
  </p:cSld>
  <p:clrMapOvr>
    <a:masterClrMapping/>
  </p:clrMapOvr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2BF59-D393-4045-AC3F-1C1E7AF9A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Default Arguments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Example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6E7E29-6DE3-4C41-92DF-704D5627C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155</a:t>
            </a:fld>
            <a:endParaRPr lang="en-US"/>
          </a:p>
        </p:txBody>
      </p:sp>
      <p:pic>
        <p:nvPicPr>
          <p:cNvPr id="5" name="Picture 4">
            <a:hlinkClick r:id="rId3" action="ppaction://hlinksldjump"/>
            <a:extLst>
              <a:ext uri="{FF2B5EF4-FFF2-40B4-BE49-F238E27FC236}">
                <a16:creationId xmlns:a16="http://schemas.microsoft.com/office/drawing/2014/main" id="{1866B029-C37B-41EF-942B-C04DCDEE7889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0054BB64-FB80-4E03-BDF5-7F2591C8C16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6.10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2049D7B-A6FD-4D71-B24D-C06522FE3C41}"/>
              </a:ext>
            </a:extLst>
          </p:cNvPr>
          <p:cNvGrpSpPr/>
          <p:nvPr/>
        </p:nvGrpSpPr>
        <p:grpSpPr>
          <a:xfrm>
            <a:off x="146304" y="1415101"/>
            <a:ext cx="8851392" cy="2319322"/>
            <a:chOff x="160238" y="3030453"/>
            <a:chExt cx="8851392" cy="209205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EFC1F38-CC14-431E-8B03-28E00ECA12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30453"/>
              <a:ext cx="8403807" cy="20920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printArea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(width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height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area = width * height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"width:"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width, 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\</a:t>
              </a:r>
              <a:r>
                <a:rPr lang="en-US" altLang="en-US" sz="1600" dirty="0" err="1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</a:t>
              </a:r>
              <a:r>
                <a:rPr lang="en-US" altLang="en-US" sz="1600" dirty="0" err="1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height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height, 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\</a:t>
              </a:r>
              <a:r>
                <a:rPr lang="en-US" altLang="en-US" sz="1600" dirty="0" err="1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</a:t>
              </a:r>
              <a:r>
                <a:rPr lang="en-US" altLang="en-US" sz="1600" dirty="0" err="1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area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area)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printArea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()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Default arguments width = 1 and height = 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printArea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2.5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Positional arguments width = 4 and height = 2.5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printArea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660099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height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600" dirty="0">
                  <a:solidFill>
                    <a:srgbClr val="660099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width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Keyword arguments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printArea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660099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width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1.2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Default height = 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printArea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660099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height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6.2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Default width = 1</a:t>
              </a:r>
              <a:endParaRPr lang="en-US" altLang="en-US" sz="1600" dirty="0">
                <a:latin typeface="Arial" panose="020B060402020202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3C8B26D-8C96-4A79-BD4B-5C1473CE94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47585" cy="209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  <a:endParaRPr lang="ar-SA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055B8E1-1A8F-4CF5-9BB3-B9376C6088C5}"/>
              </a:ext>
            </a:extLst>
          </p:cNvPr>
          <p:cNvGrpSpPr/>
          <p:nvPr/>
        </p:nvGrpSpPr>
        <p:grpSpPr>
          <a:xfrm>
            <a:off x="158282" y="3965569"/>
            <a:ext cx="8839414" cy="1477328"/>
            <a:chOff x="4773387" y="4550141"/>
            <a:chExt cx="8839414" cy="1477328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7BE1628-781A-4AC8-ACE1-F7D99A3472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550141"/>
              <a:ext cx="8139629" cy="1477328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width: 1 	height: 2 	area: 2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width: 4 	height: 2.5 	area: 10.0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width: 3 	height: 5 	area: 15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width: 1.2 	height: 2 	area: 2.4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width: 1 	height: 6.2 	area: 6.2</a:t>
              </a:r>
            </a:p>
          </p:txBody>
        </p:sp>
        <p:pic>
          <p:nvPicPr>
            <p:cNvPr id="14" name="Picture 13" descr="A flat screen monitor&#10;&#10;Description automatically generated">
              <a:extLst>
                <a:ext uri="{FF2B5EF4-FFF2-40B4-BE49-F238E27FC236}">
                  <a16:creationId xmlns:a16="http://schemas.microsoft.com/office/drawing/2014/main" id="{0E811B48-D9FD-4633-8887-69104A9273F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C6A0529-E883-4B53-898F-7C67744DD720}"/>
              </a:ext>
            </a:extLst>
          </p:cNvPr>
          <p:cNvGrpSpPr/>
          <p:nvPr/>
        </p:nvGrpSpPr>
        <p:grpSpPr>
          <a:xfrm>
            <a:off x="8167058" y="1408171"/>
            <a:ext cx="830638" cy="386966"/>
            <a:chOff x="8133802" y="1326921"/>
            <a:chExt cx="830638" cy="386966"/>
          </a:xfrm>
        </p:grpSpPr>
        <p:sp>
          <p:nvSpPr>
            <p:cNvPr id="16" name="TextBox 13">
              <a:extLst>
                <a:ext uri="{FF2B5EF4-FFF2-40B4-BE49-F238E27FC236}">
                  <a16:creationId xmlns:a16="http://schemas.microsoft.com/office/drawing/2014/main" id="{35CB569B-9DDE-4EA1-836E-C62E810493BF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17" name="TextBox 14">
              <a:hlinkClick r:id="rId7"/>
              <a:extLst>
                <a:ext uri="{FF2B5EF4-FFF2-40B4-BE49-F238E27FC236}">
                  <a16:creationId xmlns:a16="http://schemas.microsoft.com/office/drawing/2014/main" id="{418632EB-CDAA-46FE-B987-6C0A5A9B23AD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72A6A574-1B6F-41FA-ACDE-0F94C6A750E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18756798"/>
      </p:ext>
    </p:extLst>
  </p:cSld>
  <p:clrMapOvr>
    <a:masterClrMapping/>
  </p:clrMapOvr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2BF59-D393-4045-AC3F-1C1E7AF9A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Default Arguments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Example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6E7E29-6DE3-4C41-92DF-704D5627C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156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23BC58-1A1D-4D87-8D36-7EB18E619D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3808520"/>
            <a:ext cx="8851392" cy="2762850"/>
          </a:xfrm>
        </p:spPr>
        <p:txBody>
          <a:bodyPr>
            <a:normAutofit/>
          </a:bodyPr>
          <a:lstStyle/>
          <a:p>
            <a:pPr marL="365760" lvl="1"/>
            <a:r>
              <a:rPr lang="en-US" sz="1900" dirty="0"/>
              <a:t>Line 1 defines the </a:t>
            </a:r>
            <a:r>
              <a:rPr lang="en-US" sz="1900" dirty="0" err="1"/>
              <a:t>printArea</a:t>
            </a:r>
            <a:r>
              <a:rPr lang="en-US" sz="1900" dirty="0"/>
              <a:t> function with the parameters width and height. </a:t>
            </a:r>
            <a:endParaRPr lang="ar-SA" sz="1900" dirty="0"/>
          </a:p>
          <a:p>
            <a:pPr marL="365760" lvl="1"/>
            <a:r>
              <a:rPr lang="en-US" sz="1900" dirty="0"/>
              <a:t>Width</a:t>
            </a:r>
            <a:r>
              <a:rPr lang="ar-SA" sz="1900" dirty="0"/>
              <a:t> </a:t>
            </a:r>
            <a:r>
              <a:rPr lang="en-US" sz="1900" dirty="0"/>
              <a:t>has the default value 1 and height has the default value 2. </a:t>
            </a:r>
          </a:p>
          <a:p>
            <a:pPr marL="365760" lvl="1"/>
            <a:r>
              <a:rPr lang="en-US" sz="1900" dirty="0"/>
              <a:t>Line 5 invokes the function without passing an argument, so the program uses the default value 1 assigned to width and 2 to height. </a:t>
            </a:r>
          </a:p>
          <a:p>
            <a:pPr marL="365760" lvl="1"/>
            <a:r>
              <a:rPr lang="en-US" sz="1900" dirty="0"/>
              <a:t>Line 6 invokes the function by passing 4 to width and 2.5 to height. </a:t>
            </a:r>
          </a:p>
          <a:p>
            <a:pPr marL="365760" lvl="1"/>
            <a:r>
              <a:rPr lang="en-US" sz="1900" dirty="0"/>
              <a:t>Line 7 invokes the function by passing 3 to width and 5 to height. </a:t>
            </a:r>
          </a:p>
          <a:p>
            <a:pPr marL="365760" lvl="1"/>
            <a:r>
              <a:rPr lang="en-US" sz="1900" dirty="0"/>
              <a:t>Note that you can also pass the argument by specifying the parameter name, as shown in lines 8 and 9.</a:t>
            </a:r>
          </a:p>
          <a:p>
            <a:endParaRPr lang="en-US" dirty="0"/>
          </a:p>
        </p:txBody>
      </p:sp>
      <p:pic>
        <p:nvPicPr>
          <p:cNvPr id="5" name="Picture 4">
            <a:hlinkClick r:id="rId3" action="ppaction://hlinksldjump"/>
            <a:extLst>
              <a:ext uri="{FF2B5EF4-FFF2-40B4-BE49-F238E27FC236}">
                <a16:creationId xmlns:a16="http://schemas.microsoft.com/office/drawing/2014/main" id="{1866B029-C37B-41EF-942B-C04DCDEE7889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0054BB64-FB80-4E03-BDF5-7F2591C8C16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6.10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2049D7B-A6FD-4D71-B24D-C06522FE3C41}"/>
              </a:ext>
            </a:extLst>
          </p:cNvPr>
          <p:cNvGrpSpPr/>
          <p:nvPr/>
        </p:nvGrpSpPr>
        <p:grpSpPr>
          <a:xfrm>
            <a:off x="146304" y="1415101"/>
            <a:ext cx="8851392" cy="2319322"/>
            <a:chOff x="160238" y="3030453"/>
            <a:chExt cx="8851392" cy="209205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EFC1F38-CC14-431E-8B03-28E00ECA12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30453"/>
              <a:ext cx="8403807" cy="20920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printArea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(width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height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area = width * height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"width:"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width, 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\</a:t>
              </a:r>
              <a:r>
                <a:rPr lang="en-US" altLang="en-US" sz="1600" dirty="0" err="1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</a:t>
              </a:r>
              <a:r>
                <a:rPr lang="en-US" altLang="en-US" sz="1600" dirty="0" err="1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height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height, 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\</a:t>
              </a:r>
              <a:r>
                <a:rPr lang="en-US" altLang="en-US" sz="1600" dirty="0" err="1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</a:t>
              </a:r>
              <a:r>
                <a:rPr lang="en-US" altLang="en-US" sz="1600" dirty="0" err="1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area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area)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printArea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()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Default arguments width = 1 and height = 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printArea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2.5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Positional arguments width = 4 and height = 2.5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printArea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660099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height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600" dirty="0">
                  <a:solidFill>
                    <a:srgbClr val="660099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width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Keyword arguments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printArea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660099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width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1.2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Default height = 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printArea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660099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height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6.2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Default width = 1</a:t>
              </a:r>
              <a:endParaRPr lang="en-US" altLang="en-US" sz="1600" dirty="0">
                <a:latin typeface="Arial" panose="020B060402020202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3C8B26D-8C96-4A79-BD4B-5C1473CE94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47585" cy="209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  <a:endParaRPr lang="ar-SA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03C0DA2D-4ED5-49EC-9688-8D874C0367D0}"/>
              </a:ext>
            </a:extLst>
          </p:cNvPr>
          <p:cNvGrpSpPr/>
          <p:nvPr/>
        </p:nvGrpSpPr>
        <p:grpSpPr>
          <a:xfrm>
            <a:off x="8167058" y="1408171"/>
            <a:ext cx="830638" cy="386966"/>
            <a:chOff x="8133802" y="1326921"/>
            <a:chExt cx="830638" cy="386966"/>
          </a:xfrm>
        </p:grpSpPr>
        <p:sp>
          <p:nvSpPr>
            <p:cNvPr id="11" name="TextBox 13">
              <a:extLst>
                <a:ext uri="{FF2B5EF4-FFF2-40B4-BE49-F238E27FC236}">
                  <a16:creationId xmlns:a16="http://schemas.microsoft.com/office/drawing/2014/main" id="{4B6B2FBF-6B42-4316-A5FF-AEFDF32A4049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12" name="TextBox 14">
              <a:hlinkClick r:id="rId6"/>
              <a:extLst>
                <a:ext uri="{FF2B5EF4-FFF2-40B4-BE49-F238E27FC236}">
                  <a16:creationId xmlns:a16="http://schemas.microsoft.com/office/drawing/2014/main" id="{C2E6EE6C-D294-40F5-9B20-F86C95486DA0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F2BA6FA1-ECFC-4D8E-B7BE-7C440F4D85D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96453730"/>
      </p:ext>
    </p:extLst>
  </p:cSld>
  <p:clrMapOvr>
    <a:masterClrMapping/>
  </p:clrMapOvr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ABF2BF-384B-4EBE-8E53-AE0DEAF2D7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1DD102D-FC87-4792-884D-2A3BAD92C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157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F670F2-5CA2-451B-85C1-B0C12FCBE3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function </a:t>
            </a:r>
            <a:r>
              <a:rPr lang="en-US" dirty="0">
                <a:solidFill>
                  <a:schemeClr val="accent2"/>
                </a:solidFill>
              </a:rPr>
              <a:t>may mix parameters </a:t>
            </a:r>
            <a:r>
              <a:rPr lang="en-US" dirty="0"/>
              <a:t>with </a:t>
            </a:r>
            <a:r>
              <a:rPr lang="en-US" dirty="0">
                <a:solidFill>
                  <a:schemeClr val="accent2"/>
                </a:solidFill>
              </a:rPr>
              <a:t>default arguments </a:t>
            </a:r>
            <a:r>
              <a:rPr lang="en-US" dirty="0"/>
              <a:t>and </a:t>
            </a:r>
            <a:r>
              <a:rPr lang="en-US" dirty="0">
                <a:solidFill>
                  <a:schemeClr val="accent2"/>
                </a:solidFill>
              </a:rPr>
              <a:t>non-default arguments</a:t>
            </a:r>
            <a:r>
              <a:rPr lang="en-US" dirty="0"/>
              <a:t>. </a:t>
            </a:r>
          </a:p>
          <a:p>
            <a:r>
              <a:rPr lang="en-US" dirty="0"/>
              <a:t>In this case, the non-default parameters </a:t>
            </a:r>
            <a:r>
              <a:rPr lang="en-US" dirty="0">
                <a:solidFill>
                  <a:schemeClr val="accent2"/>
                </a:solidFill>
              </a:rPr>
              <a:t>must be defined before default parameters</a:t>
            </a:r>
            <a:r>
              <a:rPr lang="en-US" dirty="0"/>
              <a:t>.</a:t>
            </a:r>
          </a:p>
          <a:p>
            <a:r>
              <a:rPr lang="en-US" dirty="0"/>
              <a:t>Example: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The following code has a </a:t>
            </a:r>
            <a:r>
              <a:rPr lang="en-US" dirty="0">
                <a:solidFill>
                  <a:srgbClr val="C00000"/>
                </a:solidFill>
              </a:rPr>
              <a:t>syntax error </a:t>
            </a:r>
            <a:r>
              <a:rPr lang="en-US" dirty="0"/>
              <a:t>because the </a:t>
            </a:r>
            <a:r>
              <a:rPr lang="en-US" dirty="0">
                <a:solidFill>
                  <a:schemeClr val="accent2"/>
                </a:solidFill>
              </a:rPr>
              <a:t>non-default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parameters</a:t>
            </a:r>
            <a:r>
              <a:rPr lang="en-US" dirty="0"/>
              <a:t> </a:t>
            </a:r>
            <a:r>
              <a:rPr lang="en-US" b="1" dirty="0">
                <a:solidFill>
                  <a:schemeClr val="accent2"/>
                </a:solidFill>
              </a:rPr>
              <a:t>are not </a:t>
            </a:r>
            <a:r>
              <a:rPr lang="en-US" dirty="0">
                <a:solidFill>
                  <a:schemeClr val="accent2"/>
                </a:solidFill>
              </a:rPr>
              <a:t>defined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before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default parameters</a:t>
            </a:r>
            <a:r>
              <a:rPr lang="en-US" dirty="0"/>
              <a:t>:</a:t>
            </a:r>
          </a:p>
          <a:p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78DC378-6EED-485D-BCFD-3F7347EBB384}"/>
              </a:ext>
            </a:extLst>
          </p:cNvPr>
          <p:cNvGrpSpPr/>
          <p:nvPr/>
        </p:nvGrpSpPr>
        <p:grpSpPr>
          <a:xfrm>
            <a:off x="146304" y="3687785"/>
            <a:ext cx="8851392" cy="1106157"/>
            <a:chOff x="160238" y="3030453"/>
            <a:chExt cx="8851392" cy="209205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9A18390-F83B-494A-B908-ABB2FCFEE3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30453"/>
              <a:ext cx="8403807" cy="20920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printInfo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(name, age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25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city = 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"Jeddah"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"Name:"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name, 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"Age:"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age, 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"City:"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city)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printInfo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"Ahmad"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Displays: Name: Ahmad Age: 25 City: Jeddah</a:t>
              </a:r>
              <a:endParaRPr lang="en-US" altLang="en-US" sz="1600" dirty="0">
                <a:latin typeface="Arial" panose="020B0604020202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4042376-A696-49F6-80D3-D70B714D91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47585" cy="209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278659FF-B034-44E0-A73F-62479EAA813F}"/>
              </a:ext>
            </a:extLst>
          </p:cNvPr>
          <p:cNvGrpSpPr/>
          <p:nvPr/>
        </p:nvGrpSpPr>
        <p:grpSpPr>
          <a:xfrm>
            <a:off x="146304" y="5674411"/>
            <a:ext cx="8851392" cy="607129"/>
            <a:chOff x="160238" y="3030453"/>
            <a:chExt cx="8851392" cy="209205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077717E-0B35-4DF3-B048-27B3E02AE6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30453"/>
              <a:ext cx="8403807" cy="20920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printInfo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age = </a:t>
              </a:r>
              <a:r>
                <a:rPr lang="en-US" altLang="en-US" sz="1600" dirty="0">
                  <a:solidFill>
                    <a:srgbClr val="0000FF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25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600" dirty="0">
                  <a:solidFill>
                    <a:srgbClr val="000000"/>
                  </a:solidFill>
                  <a:highlight>
                    <a:srgbClr val="FFE5E5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name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600" dirty="0">
                  <a:solidFill>
                    <a:srgbClr val="000000"/>
                  </a:solidFill>
                  <a:highlight>
                    <a:srgbClr val="FFE5E5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city = </a:t>
              </a:r>
              <a:r>
                <a:rPr lang="en-US" altLang="en-US" sz="1600" dirty="0">
                  <a:solidFill>
                    <a:srgbClr val="008080"/>
                  </a:solidFill>
                  <a:highlight>
                    <a:srgbClr val="FFE5E5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"Jeddah"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"Name:"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name, 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"Age:"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age, 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"City:"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city)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C69FFEA-7BCA-47CA-ADAF-FF4D07A511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47585" cy="209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39913FEF-F21B-46ED-9C3B-42A39D4A6117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5697" y="5832664"/>
            <a:ext cx="409986" cy="409986"/>
          </a:xfrm>
          <a:prstGeom prst="rect">
            <a:avLst/>
          </a:prstGeom>
        </p:spPr>
      </p:pic>
      <p:pic>
        <p:nvPicPr>
          <p:cNvPr id="13" name="Picture 12">
            <a:hlinkClick r:id="rId4" action="ppaction://hlinksldjump"/>
            <a:extLst>
              <a:ext uri="{FF2B5EF4-FFF2-40B4-BE49-F238E27FC236}">
                <a16:creationId xmlns:a16="http://schemas.microsoft.com/office/drawing/2014/main" id="{5E492C71-953F-4A98-9AFA-4D1E3B76B0FB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4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2D4935D0-8A8B-4D1E-8F0F-3CD654F91E44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6.10</a:t>
            </a:r>
          </a:p>
        </p:txBody>
      </p:sp>
    </p:spTree>
    <p:extLst>
      <p:ext uri="{BB962C8B-B14F-4D97-AF65-F5344CB8AC3E}">
        <p14:creationId xmlns:p14="http://schemas.microsoft.com/office/powerpoint/2010/main" val="3642733576"/>
      </p:ext>
    </p:extLst>
  </p:cSld>
  <p:clrMapOvr>
    <a:masterClrMapping/>
  </p:clrMapOvr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78645-6753-4E4B-A928-8F7BBE93CD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895DE64-E53E-47C7-8A53-F181219EC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158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36C9FB-A390-437B-BAEC-B536C289E0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Many programming languages </a:t>
            </a:r>
            <a:r>
              <a:rPr lang="en-US" dirty="0"/>
              <a:t>support</a:t>
            </a:r>
            <a:r>
              <a:rPr lang="en-US" dirty="0">
                <a:solidFill>
                  <a:schemeClr val="accent2"/>
                </a:solidFill>
              </a:rPr>
              <a:t> </a:t>
            </a:r>
            <a:r>
              <a:rPr lang="en-US" dirty="0"/>
              <a:t>a useful feature that </a:t>
            </a:r>
            <a:r>
              <a:rPr lang="en-US" dirty="0">
                <a:solidFill>
                  <a:schemeClr val="accent2"/>
                </a:solidFill>
              </a:rPr>
              <a:t>allows you to define two functions with the same name </a:t>
            </a:r>
            <a:r>
              <a:rPr lang="en-US" dirty="0"/>
              <a:t>in a module, but it is not supported in Python. </a:t>
            </a:r>
          </a:p>
          <a:p>
            <a:r>
              <a:rPr lang="en-US" dirty="0"/>
              <a:t>With </a:t>
            </a:r>
            <a:r>
              <a:rPr lang="en-US" dirty="0">
                <a:solidFill>
                  <a:schemeClr val="accent2"/>
                </a:solidFill>
              </a:rPr>
              <a:t>default arguments</a:t>
            </a:r>
            <a:r>
              <a:rPr lang="en-US" dirty="0"/>
              <a:t>, you can </a:t>
            </a:r>
            <a:r>
              <a:rPr lang="en-US" dirty="0">
                <a:solidFill>
                  <a:schemeClr val="accent2"/>
                </a:solidFill>
              </a:rPr>
              <a:t>define a function once</a:t>
            </a:r>
            <a:r>
              <a:rPr lang="en-US" dirty="0"/>
              <a:t>, and </a:t>
            </a:r>
            <a:r>
              <a:rPr lang="en-US" dirty="0">
                <a:solidFill>
                  <a:schemeClr val="accent2"/>
                </a:solidFill>
              </a:rPr>
              <a:t>call the function in many different ways</a:t>
            </a:r>
            <a:r>
              <a:rPr lang="en-US" dirty="0"/>
              <a:t>. </a:t>
            </a:r>
          </a:p>
          <a:p>
            <a:r>
              <a:rPr lang="en-US" dirty="0"/>
              <a:t>This achieves the </a:t>
            </a:r>
            <a:r>
              <a:rPr lang="en-US" dirty="0">
                <a:solidFill>
                  <a:schemeClr val="accent2"/>
                </a:solidFill>
              </a:rPr>
              <a:t>same effect as defining multiple functions with the same name </a:t>
            </a:r>
            <a:r>
              <a:rPr lang="en-US" dirty="0"/>
              <a:t>in </a:t>
            </a:r>
            <a:r>
              <a:rPr lang="en-US" dirty="0">
                <a:solidFill>
                  <a:schemeClr val="accent2"/>
                </a:solidFill>
              </a:rPr>
              <a:t>other programming languages</a:t>
            </a:r>
            <a:r>
              <a:rPr lang="en-US" dirty="0"/>
              <a:t>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BD5CAC9-C02B-4612-BF82-47CFC06E5332}"/>
              </a:ext>
            </a:extLst>
          </p:cNvPr>
          <p:cNvGrpSpPr/>
          <p:nvPr/>
        </p:nvGrpSpPr>
        <p:grpSpPr>
          <a:xfrm>
            <a:off x="146304" y="4508707"/>
            <a:ext cx="5357852" cy="1816371"/>
            <a:chOff x="160238" y="3030453"/>
            <a:chExt cx="5357852" cy="209205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DFB5BAA-5B2C-457C-9CA7-134BB64EB6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4" y="3030453"/>
              <a:ext cx="4910266" cy="20920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printInfo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(name, age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age &gt;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"Name:"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name,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# Age:"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age)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else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"Hello"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name)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printInfo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"Ahmad"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printInfo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"Jamal"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23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04F0909-433E-40D8-AADE-2EBF0D36A8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47585" cy="209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FAAC67C1-1514-4FB1-9712-1AA9AEF4B326}"/>
              </a:ext>
            </a:extLst>
          </p:cNvPr>
          <p:cNvGrpSpPr/>
          <p:nvPr/>
        </p:nvGrpSpPr>
        <p:grpSpPr>
          <a:xfrm>
            <a:off x="5600293" y="5141209"/>
            <a:ext cx="3397402" cy="551364"/>
            <a:chOff x="4773387" y="5013122"/>
            <a:chExt cx="3397402" cy="551364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E830337-C70F-4BEC-B390-CDB2F93E1E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3" y="5027193"/>
              <a:ext cx="2697616" cy="52322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Hello Ahmad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Name: Jamal # Age: 23</a:t>
              </a:r>
            </a:p>
          </p:txBody>
        </p:sp>
        <p:pic>
          <p:nvPicPr>
            <p:cNvPr id="11" name="Picture 10" descr="A flat screen monitor&#10;&#10;Description automatically generated">
              <a:extLst>
                <a:ext uri="{FF2B5EF4-FFF2-40B4-BE49-F238E27FC236}">
                  <a16:creationId xmlns:a16="http://schemas.microsoft.com/office/drawing/2014/main" id="{86223779-2BF7-4170-B6F0-ABED79C3F28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pic>
        <p:nvPicPr>
          <p:cNvPr id="12" name="Picture 11">
            <a:hlinkClick r:id="rId4" action="ppaction://hlinksldjump"/>
            <a:extLst>
              <a:ext uri="{FF2B5EF4-FFF2-40B4-BE49-F238E27FC236}">
                <a16:creationId xmlns:a16="http://schemas.microsoft.com/office/drawing/2014/main" id="{0C02055E-AB3D-4465-A59E-216DAB67A1EF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3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4DEB2CA8-589C-4FB0-93E2-DE2EABD1F6BB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6.10</a:t>
            </a:r>
          </a:p>
        </p:txBody>
      </p:sp>
    </p:spTree>
    <p:extLst>
      <p:ext uri="{BB962C8B-B14F-4D97-AF65-F5344CB8AC3E}">
        <p14:creationId xmlns:p14="http://schemas.microsoft.com/office/powerpoint/2010/main" val="4082616276"/>
      </p:ext>
    </p:extLst>
  </p:cSld>
  <p:clrMapOvr>
    <a:masterClrMapping/>
  </p:clrMapOvr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2F45744-9F08-4C3C-94E3-F90432650B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Point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#17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C03B0FF-4575-4AD3-A025-64F8415BD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159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387FD5-6AD8-47FB-AAE7-BC354E3A28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indent="0">
              <a:buNone/>
            </a:pPr>
            <a:r>
              <a:rPr lang="en-US" dirty="0"/>
              <a:t>Show the </a:t>
            </a:r>
            <a:r>
              <a:rPr lang="en-US" dirty="0">
                <a:solidFill>
                  <a:schemeClr val="accent2"/>
                </a:solidFill>
              </a:rPr>
              <a:t>printout</a:t>
            </a:r>
            <a:r>
              <a:rPr lang="en-US" dirty="0"/>
              <a:t> of the following code:</a:t>
            </a:r>
          </a:p>
          <a:p>
            <a:pPr marL="91440" indent="0">
              <a:buNone/>
            </a:pPr>
            <a:endParaRPr lang="en-US" sz="1200" dirty="0"/>
          </a:p>
          <a:p>
            <a:pPr marL="91440" indent="0">
              <a:buNone/>
            </a:pPr>
            <a:endParaRPr lang="en-US" dirty="0"/>
          </a:p>
          <a:p>
            <a:pPr marL="91440" indent="0">
              <a:buNone/>
            </a:pPr>
            <a:endParaRPr lang="en-US" dirty="0"/>
          </a:p>
          <a:p>
            <a:pPr marL="91440" indent="0">
              <a:buNone/>
            </a:pPr>
            <a:endParaRPr lang="en-US" dirty="0"/>
          </a:p>
          <a:p>
            <a:pPr indent="-365760">
              <a:buFont typeface="Wingdings" panose="05000000000000000000" pitchFamily="2" charset="2"/>
              <a:buChar char="Ø"/>
            </a:pPr>
            <a:r>
              <a:rPr lang="en-US" dirty="0"/>
              <a:t>Solution: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87F3A84-256F-4484-B044-0BA239A455B4}"/>
              </a:ext>
            </a:extLst>
          </p:cNvPr>
          <p:cNvGrpSpPr/>
          <p:nvPr/>
        </p:nvGrpSpPr>
        <p:grpSpPr>
          <a:xfrm>
            <a:off x="146304" y="1930006"/>
            <a:ext cx="8851392" cy="1798615"/>
            <a:chOff x="160238" y="3030453"/>
            <a:chExt cx="8851392" cy="209205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BB5C4AE-0C3B-4BAD-8CB7-43535CDF8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30453"/>
              <a:ext cx="8403807" cy="20920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f(w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h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(w, h)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f()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f(</a:t>
              </a:r>
              <a:r>
                <a:rPr lang="en-US" altLang="en-US" sz="1600" dirty="0">
                  <a:solidFill>
                    <a:srgbClr val="660099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f(</a:t>
              </a:r>
              <a:r>
                <a:rPr lang="en-US" altLang="en-US" sz="1600" dirty="0">
                  <a:solidFill>
                    <a:srgbClr val="660099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h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24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f(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60DD144-F750-400C-8342-211C6662FE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47585" cy="209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36002C8-50D0-425A-A831-D2650DBC9F2A}"/>
              </a:ext>
            </a:extLst>
          </p:cNvPr>
          <p:cNvGrpSpPr/>
          <p:nvPr/>
        </p:nvGrpSpPr>
        <p:grpSpPr>
          <a:xfrm>
            <a:off x="158281" y="4429629"/>
            <a:ext cx="8839414" cy="1200329"/>
            <a:chOff x="4773387" y="4688640"/>
            <a:chExt cx="8839414" cy="1200329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5A63008-E98D-406E-A37C-C77CC70630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688640"/>
              <a:ext cx="8139629" cy="1200329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1 2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5 2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1 24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4 5</a:t>
              </a:r>
            </a:p>
          </p:txBody>
        </p:sp>
        <p:pic>
          <p:nvPicPr>
            <p:cNvPr id="13" name="Picture 12" descr="A flat screen monitor&#10;&#10;Description automatically generated">
              <a:extLst>
                <a:ext uri="{FF2B5EF4-FFF2-40B4-BE49-F238E27FC236}">
                  <a16:creationId xmlns:a16="http://schemas.microsoft.com/office/drawing/2014/main" id="{AAD38AB9-2431-41D4-99B1-74BE3C7947D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pic>
        <p:nvPicPr>
          <p:cNvPr id="14" name="Picture 13">
            <a:hlinkClick r:id="rId4" action="ppaction://hlinksldjump"/>
            <a:extLst>
              <a:ext uri="{FF2B5EF4-FFF2-40B4-BE49-F238E27FC236}">
                <a16:creationId xmlns:a16="http://schemas.microsoft.com/office/drawing/2014/main" id="{53B2C4BF-3204-4340-8F6F-07D75C8D8701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5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AAA64CC5-3707-4695-A168-5CEBA3184EA4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6.10</a:t>
            </a:r>
          </a:p>
        </p:txBody>
      </p:sp>
    </p:spTree>
    <p:extLst>
      <p:ext uri="{BB962C8B-B14F-4D97-AF65-F5344CB8AC3E}">
        <p14:creationId xmlns:p14="http://schemas.microsoft.com/office/powerpoint/2010/main" val="21212702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2BF59-D393-4045-AC3F-1C1E7AF9A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Anatomy of a Function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6E7E29-6DE3-4C41-92DF-704D5627C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16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23BC58-1A1D-4D87-8D36-7EB18E619D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We will now </a:t>
            </a:r>
            <a:r>
              <a:rPr lang="en-US" dirty="0">
                <a:solidFill>
                  <a:schemeClr val="accent2"/>
                </a:solidFill>
              </a:rPr>
              <a:t>look</a:t>
            </a:r>
            <a:r>
              <a:rPr lang="en-US" dirty="0"/>
              <a:t> at a </a:t>
            </a:r>
            <a:r>
              <a:rPr lang="en-US" dirty="0">
                <a:solidFill>
                  <a:schemeClr val="accent2"/>
                </a:solidFill>
              </a:rPr>
              <a:t>sample function</a:t>
            </a:r>
            <a:r>
              <a:rPr lang="en-US" dirty="0"/>
              <a:t>.</a:t>
            </a:r>
          </a:p>
          <a:p>
            <a:r>
              <a:rPr lang="en-US" dirty="0"/>
              <a:t>This function is </a:t>
            </a:r>
            <a:r>
              <a:rPr lang="en-US" dirty="0">
                <a:solidFill>
                  <a:schemeClr val="accent2"/>
                </a:solidFill>
              </a:rPr>
              <a:t>very easy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Given </a:t>
            </a:r>
            <a:r>
              <a:rPr lang="en-US" dirty="0">
                <a:solidFill>
                  <a:schemeClr val="accent2"/>
                </a:solidFill>
              </a:rPr>
              <a:t>two integers</a:t>
            </a:r>
            <a:r>
              <a:rPr lang="en-US" dirty="0"/>
              <a:t>, </a:t>
            </a:r>
            <a:r>
              <a:rPr lang="en-US" dirty="0">
                <a:solidFill>
                  <a:schemeClr val="accent2"/>
                </a:solidFill>
              </a:rPr>
              <a:t>find</a:t>
            </a:r>
            <a:r>
              <a:rPr lang="en-US" dirty="0"/>
              <a:t> the </a:t>
            </a:r>
            <a:r>
              <a:rPr lang="en-US" dirty="0">
                <a:solidFill>
                  <a:schemeClr val="accent2"/>
                </a:solidFill>
              </a:rPr>
              <a:t>larger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value</a:t>
            </a:r>
            <a:r>
              <a:rPr lang="en-US" dirty="0"/>
              <a:t>.</a:t>
            </a:r>
          </a:p>
          <a:p>
            <a:r>
              <a:rPr lang="en-US" dirty="0"/>
              <a:t>Although the </a:t>
            </a:r>
            <a:r>
              <a:rPr lang="en-US" dirty="0">
                <a:solidFill>
                  <a:schemeClr val="accent2"/>
                </a:solidFill>
              </a:rPr>
              <a:t>logic is easy</a:t>
            </a:r>
            <a:r>
              <a:rPr lang="en-US" dirty="0"/>
              <a:t>, we will </a:t>
            </a:r>
            <a:r>
              <a:rPr lang="en-US" dirty="0">
                <a:solidFill>
                  <a:schemeClr val="accent2"/>
                </a:solidFill>
              </a:rPr>
              <a:t>study this sample function </a:t>
            </a:r>
            <a:r>
              <a:rPr lang="en-US" dirty="0"/>
              <a:t>in </a:t>
            </a:r>
            <a:r>
              <a:rPr lang="en-US" dirty="0">
                <a:solidFill>
                  <a:schemeClr val="accent2"/>
                </a:solidFill>
              </a:rPr>
              <a:t>detail</a:t>
            </a:r>
            <a:r>
              <a:rPr lang="en-US" dirty="0"/>
              <a:t>.</a:t>
            </a:r>
          </a:p>
          <a:p>
            <a:r>
              <a:rPr lang="en-US" dirty="0"/>
              <a:t>We need to understand the </a:t>
            </a:r>
            <a:r>
              <a:rPr lang="en-US" dirty="0">
                <a:solidFill>
                  <a:schemeClr val="accent2"/>
                </a:solidFill>
              </a:rPr>
              <a:t>anatomy of a function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Anatomy: a </a:t>
            </a:r>
            <a:r>
              <a:rPr lang="en-US" dirty="0">
                <a:solidFill>
                  <a:schemeClr val="accent2"/>
                </a:solidFill>
              </a:rPr>
              <a:t>study</a:t>
            </a:r>
            <a:r>
              <a:rPr lang="en-US" dirty="0"/>
              <a:t> of the </a:t>
            </a:r>
            <a:r>
              <a:rPr lang="en-US" dirty="0">
                <a:solidFill>
                  <a:schemeClr val="accent2"/>
                </a:solidFill>
              </a:rPr>
              <a:t>structure</a:t>
            </a:r>
            <a:r>
              <a:rPr lang="en-US" dirty="0"/>
              <a:t> or </a:t>
            </a:r>
            <a:r>
              <a:rPr lang="en-US" dirty="0">
                <a:solidFill>
                  <a:schemeClr val="accent2"/>
                </a:solidFill>
              </a:rPr>
              <a:t>internal workings </a:t>
            </a:r>
            <a:r>
              <a:rPr lang="en-US" dirty="0"/>
              <a:t>of something.</a:t>
            </a:r>
          </a:p>
          <a:p>
            <a:pPr lvl="1"/>
            <a:r>
              <a:rPr lang="en-US" dirty="0"/>
              <a:t>In summary: we need to </a:t>
            </a:r>
            <a:r>
              <a:rPr lang="en-US" dirty="0">
                <a:solidFill>
                  <a:schemeClr val="accent2"/>
                </a:solidFill>
              </a:rPr>
              <a:t>fully understand all components </a:t>
            </a:r>
            <a:r>
              <a:rPr lang="en-US" dirty="0"/>
              <a:t>of the </a:t>
            </a:r>
            <a:r>
              <a:rPr lang="en-US" dirty="0">
                <a:solidFill>
                  <a:schemeClr val="accent2"/>
                </a:solidFill>
              </a:rPr>
              <a:t>function</a:t>
            </a:r>
            <a:r>
              <a:rPr lang="en-US" dirty="0"/>
              <a:t> and </a:t>
            </a:r>
            <a:r>
              <a:rPr lang="en-US" dirty="0">
                <a:solidFill>
                  <a:schemeClr val="accent2"/>
                </a:solidFill>
              </a:rPr>
              <a:t>how it works</a:t>
            </a:r>
            <a:r>
              <a:rPr lang="en-US" dirty="0"/>
              <a:t>!</a:t>
            </a:r>
          </a:p>
        </p:txBody>
      </p:sp>
      <p:pic>
        <p:nvPicPr>
          <p:cNvPr id="5" name="Picture 4">
            <a:hlinkClick r:id="rId2" action="ppaction://hlinksldjump"/>
            <a:extLst>
              <a:ext uri="{FF2B5EF4-FFF2-40B4-BE49-F238E27FC236}">
                <a16:creationId xmlns:a16="http://schemas.microsoft.com/office/drawing/2014/main" id="{1866B029-C37B-41EF-942B-C04DCDEE788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0054BB64-FB80-4E03-BDF5-7F2591C8C16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6.2</a:t>
            </a:r>
          </a:p>
        </p:txBody>
      </p:sp>
    </p:spTree>
    <p:extLst>
      <p:ext uri="{BB962C8B-B14F-4D97-AF65-F5344CB8AC3E}">
        <p14:creationId xmlns:p14="http://schemas.microsoft.com/office/powerpoint/2010/main" val="1499618788"/>
      </p:ext>
    </p:extLst>
  </p:cSld>
  <p:clrMapOvr>
    <a:masterClrMapping/>
  </p:clrMapOvr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2F45744-9F08-4C3C-94E3-F90432650B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Point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#18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C03B0FF-4575-4AD3-A025-64F8415BD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160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387FD5-6AD8-47FB-AAE7-BC354E3A28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indent="0">
              <a:buNone/>
            </a:pPr>
            <a:r>
              <a:rPr lang="en-US" dirty="0">
                <a:solidFill>
                  <a:schemeClr val="accent2"/>
                </a:solidFill>
              </a:rPr>
              <a:t>Identify</a:t>
            </a:r>
            <a:r>
              <a:rPr lang="en-US" dirty="0"/>
              <a:t> and </a:t>
            </a:r>
            <a:r>
              <a:rPr lang="en-US" dirty="0">
                <a:solidFill>
                  <a:schemeClr val="accent2"/>
                </a:solidFill>
              </a:rPr>
              <a:t>correct</a:t>
            </a:r>
            <a:r>
              <a:rPr lang="en-US" dirty="0"/>
              <a:t> the </a:t>
            </a:r>
            <a:r>
              <a:rPr lang="en-US" dirty="0">
                <a:solidFill>
                  <a:schemeClr val="accent2"/>
                </a:solidFill>
              </a:rPr>
              <a:t>errors</a:t>
            </a:r>
            <a:r>
              <a:rPr lang="en-US" dirty="0"/>
              <a:t> in the following program:</a:t>
            </a:r>
          </a:p>
          <a:p>
            <a:pPr marL="91440" indent="0">
              <a:buNone/>
            </a:pPr>
            <a:endParaRPr lang="en-US" sz="2800" dirty="0"/>
          </a:p>
          <a:p>
            <a:pPr marL="91440" indent="0">
              <a:buNone/>
            </a:pPr>
            <a:endParaRPr lang="en-US" dirty="0"/>
          </a:p>
          <a:p>
            <a:pPr marL="91440" indent="0">
              <a:buNone/>
            </a:pPr>
            <a:endParaRPr lang="en-US" sz="4000" dirty="0"/>
          </a:p>
          <a:p>
            <a:pPr indent="-365760">
              <a:buFont typeface="Wingdings" panose="05000000000000000000" pitchFamily="2" charset="2"/>
              <a:buChar char="Ø"/>
            </a:pPr>
            <a:r>
              <a:rPr lang="en-US" sz="2400" dirty="0"/>
              <a:t>Answer: </a:t>
            </a:r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Line 4</a:t>
            </a:r>
            <a:r>
              <a:rPr lang="en-US" sz="2400" dirty="0"/>
              <a:t> has a </a:t>
            </a:r>
            <a:r>
              <a:rPr lang="en-US" sz="2400" dirty="0">
                <a:solidFill>
                  <a:schemeClr val="accent2"/>
                </a:solidFill>
              </a:rPr>
              <a:t>syntax error </a:t>
            </a:r>
            <a:r>
              <a:rPr lang="en-US" sz="2400" dirty="0"/>
              <a:t>because </a:t>
            </a:r>
            <a:r>
              <a:rPr lang="en-US" sz="2400" dirty="0">
                <a:solidFill>
                  <a:schemeClr val="accent2"/>
                </a:solidFill>
              </a:rPr>
              <a:t>a non-default argument </a:t>
            </a:r>
            <a:r>
              <a:rPr lang="en-US" sz="2400" dirty="0"/>
              <a:t>(</a:t>
            </a:r>
            <a:r>
              <a:rPr lang="en-US" sz="2400" dirty="0">
                <a:solidFill>
                  <a:srgbClr val="0070C0"/>
                </a:solidFill>
              </a:rPr>
              <a:t>n</a:t>
            </a:r>
            <a:r>
              <a:rPr lang="en-US" sz="2400" dirty="0"/>
              <a:t>) </a:t>
            </a:r>
            <a:r>
              <a:rPr lang="en-US" sz="2400" dirty="0">
                <a:solidFill>
                  <a:schemeClr val="accent2"/>
                </a:solidFill>
              </a:rPr>
              <a:t>follows a default argument </a:t>
            </a:r>
            <a:r>
              <a:rPr lang="en-US" sz="2400" dirty="0"/>
              <a:t>(</a:t>
            </a:r>
            <a:r>
              <a:rPr lang="en-US" sz="2400" dirty="0">
                <a:solidFill>
                  <a:srgbClr val="0070C0"/>
                </a:solidFill>
              </a:rPr>
              <a:t>message</a:t>
            </a:r>
            <a:r>
              <a:rPr lang="en-US" sz="2400" dirty="0"/>
              <a:t>). To correct the error: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87F3A84-256F-4484-B044-0BA239A455B4}"/>
              </a:ext>
            </a:extLst>
          </p:cNvPr>
          <p:cNvGrpSpPr/>
          <p:nvPr/>
        </p:nvGrpSpPr>
        <p:grpSpPr>
          <a:xfrm>
            <a:off x="146304" y="1930006"/>
            <a:ext cx="8851392" cy="1816371"/>
            <a:chOff x="160238" y="3030453"/>
            <a:chExt cx="8851392" cy="209205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BB5C4AE-0C3B-4BAD-8CB7-43535CDF8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30453"/>
              <a:ext cx="8403807" cy="20920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nPrintln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nPrintln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message = </a:t>
              </a:r>
              <a:r>
                <a:rPr lang="en-US" altLang="en-US" sz="1400" dirty="0">
                  <a:solidFill>
                    <a:srgbClr val="00808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"Welcome to Python!"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400" dirty="0">
                  <a:solidFill>
                    <a:srgbClr val="000000"/>
                  </a:solidFill>
                  <a:highlight>
                    <a:srgbClr val="FFE5E5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n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(n):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(message)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main function</a:t>
              </a:r>
              <a:endParaRPr lang="en-US" altLang="en-US" sz="1400" dirty="0">
                <a:latin typeface="Arial" panose="020B060402020202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60DD144-F750-400C-8342-211C6662FE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47585" cy="209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25FD6C3-2C21-4A8E-9786-E29DE0379D90}"/>
              </a:ext>
            </a:extLst>
          </p:cNvPr>
          <p:cNvGrpSpPr/>
          <p:nvPr/>
        </p:nvGrpSpPr>
        <p:grpSpPr>
          <a:xfrm>
            <a:off x="146304" y="4609731"/>
            <a:ext cx="8851392" cy="1816371"/>
            <a:chOff x="160238" y="3030453"/>
            <a:chExt cx="8851392" cy="209205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CBDDAA8-B242-4BC9-9D86-9477A73421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30453"/>
              <a:ext cx="8403807" cy="20920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nPrintln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nPrintln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0000"/>
                  </a:solidFill>
                  <a:highlight>
                    <a:srgbClr val="E7FFE7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n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400" dirty="0">
                  <a:solidFill>
                    <a:srgbClr val="000000"/>
                  </a:solidFill>
                  <a:highlight>
                    <a:srgbClr val="E7FFE7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message = </a:t>
              </a:r>
              <a:r>
                <a:rPr lang="en-US" altLang="en-US" sz="1400" dirty="0">
                  <a:solidFill>
                    <a:srgbClr val="008080"/>
                  </a:solidFill>
                  <a:highlight>
                    <a:srgbClr val="E7FFE7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"Welcome to Python!"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(n):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(message)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main function</a:t>
              </a:r>
              <a:endParaRPr lang="en-US" altLang="en-US" sz="1400" dirty="0">
                <a:latin typeface="Arial" panose="020B0604020202020204" pitchFamily="34" charset="0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0045099-4F8E-4DD3-9A07-E07456174A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47585" cy="209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53CE3D28-E0B1-4C8C-8917-0F2B1B05B743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011" y="3294481"/>
            <a:ext cx="409986" cy="409986"/>
          </a:xfrm>
          <a:prstGeom prst="rect">
            <a:avLst/>
          </a:prstGeom>
        </p:spPr>
      </p:pic>
      <p:pic>
        <p:nvPicPr>
          <p:cNvPr id="18" name="Picture 17">
            <a:hlinkClick r:id="rId4" action="ppaction://hlinksldjump"/>
            <a:extLst>
              <a:ext uri="{FF2B5EF4-FFF2-40B4-BE49-F238E27FC236}">
                <a16:creationId xmlns:a16="http://schemas.microsoft.com/office/drawing/2014/main" id="{D2250DA5-63E2-4F58-A95A-52DB1DFB5D80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9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DB66EB85-9502-4C32-80AF-1C3FCC85F366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6.10</a:t>
            </a:r>
          </a:p>
        </p:txBody>
      </p:sp>
    </p:spTree>
    <p:extLst>
      <p:ext uri="{BB962C8B-B14F-4D97-AF65-F5344CB8AC3E}">
        <p14:creationId xmlns:p14="http://schemas.microsoft.com/office/powerpoint/2010/main" val="2642161617"/>
      </p:ext>
    </p:extLst>
  </p:cSld>
  <p:clrMapOvr>
    <a:masterClrMapping/>
  </p:clrMapOvr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93231-4AF6-44FF-B6C4-76448B2236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Point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#19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716437-5F1C-44D2-963F-09863ADDE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161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EE91F6-662D-465E-98C1-968BADC363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indent="0">
              <a:buNone/>
            </a:pPr>
            <a:r>
              <a:rPr lang="en-US" dirty="0">
                <a:solidFill>
                  <a:schemeClr val="accent2"/>
                </a:solidFill>
              </a:rPr>
              <a:t>What happens </a:t>
            </a:r>
            <a:r>
              <a:rPr lang="en-US" dirty="0"/>
              <a:t>if you </a:t>
            </a:r>
            <a:r>
              <a:rPr lang="en-US" dirty="0">
                <a:solidFill>
                  <a:schemeClr val="accent2"/>
                </a:solidFill>
              </a:rPr>
              <a:t>define two functions </a:t>
            </a:r>
            <a:r>
              <a:rPr lang="en-US" dirty="0"/>
              <a:t>in a module that have the </a:t>
            </a:r>
            <a:r>
              <a:rPr lang="en-US" dirty="0">
                <a:solidFill>
                  <a:schemeClr val="accent2"/>
                </a:solidFill>
              </a:rPr>
              <a:t>same name</a:t>
            </a:r>
            <a:r>
              <a:rPr lang="en-US" dirty="0"/>
              <a:t>?</a:t>
            </a:r>
          </a:p>
          <a:p>
            <a:pPr indent="-365760">
              <a:buFont typeface="Wingdings" panose="05000000000000000000" pitchFamily="2" charset="2"/>
              <a:buChar char="Ø"/>
            </a:pPr>
            <a:r>
              <a:rPr lang="en-US" dirty="0"/>
              <a:t>Answer: There is </a:t>
            </a:r>
            <a:r>
              <a:rPr lang="en-US" dirty="0">
                <a:solidFill>
                  <a:schemeClr val="accent2"/>
                </a:solidFill>
              </a:rPr>
              <a:t>no syntax error </a:t>
            </a:r>
            <a:r>
              <a:rPr lang="en-US" dirty="0"/>
              <a:t>in this case, but </a:t>
            </a:r>
            <a:r>
              <a:rPr lang="en-US" dirty="0">
                <a:solidFill>
                  <a:schemeClr val="accent2"/>
                </a:solidFill>
              </a:rPr>
              <a:t>the later definition replaces the previous definitions</a:t>
            </a:r>
            <a:r>
              <a:rPr lang="en-US" dirty="0"/>
              <a:t>.</a:t>
            </a:r>
          </a:p>
          <a:p>
            <a:pPr indent="-365760">
              <a:buFont typeface="Wingdings" panose="05000000000000000000" pitchFamily="2" charset="2"/>
              <a:buChar char="§"/>
            </a:pPr>
            <a:r>
              <a:rPr lang="en-US" dirty="0"/>
              <a:t>Example: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C58BA7E-0100-4C28-97DD-1100E020C89A}"/>
              </a:ext>
            </a:extLst>
          </p:cNvPr>
          <p:cNvGrpSpPr/>
          <p:nvPr/>
        </p:nvGrpSpPr>
        <p:grpSpPr>
          <a:xfrm>
            <a:off x="146304" y="3700220"/>
            <a:ext cx="8851392" cy="1816128"/>
            <a:chOff x="160238" y="3030453"/>
            <a:chExt cx="8851392" cy="209205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0F51F1B-5D23-4906-ACEA-0DAD817E0A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30453"/>
              <a:ext cx="8403807" cy="20920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hello():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"Hello"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hello(name = 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"Ahmad"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"Hi"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name)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hello()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D225BD3-8B3D-4AC9-8F1E-394AF02613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47585" cy="209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5F3F10D2-438A-4621-93F0-284B4203F761}"/>
              </a:ext>
            </a:extLst>
          </p:cNvPr>
          <p:cNvGrpSpPr/>
          <p:nvPr/>
        </p:nvGrpSpPr>
        <p:grpSpPr>
          <a:xfrm>
            <a:off x="146304" y="5653396"/>
            <a:ext cx="8851392" cy="551364"/>
            <a:chOff x="4773387" y="5013122"/>
            <a:chExt cx="8851392" cy="551364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B3D00C3-EB8E-4502-9374-560338DDEB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104139"/>
              <a:ext cx="8151607" cy="369332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Hi Ahmad</a:t>
              </a:r>
            </a:p>
          </p:txBody>
        </p:sp>
        <p:pic>
          <p:nvPicPr>
            <p:cNvPr id="10" name="Picture 9" descr="A flat screen monitor&#10;&#10;Description automatically generated">
              <a:extLst>
                <a:ext uri="{FF2B5EF4-FFF2-40B4-BE49-F238E27FC236}">
                  <a16:creationId xmlns:a16="http://schemas.microsoft.com/office/drawing/2014/main" id="{FF139C64-4760-42FE-B2AE-C6C54688625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pic>
        <p:nvPicPr>
          <p:cNvPr id="12" name="Picture 11">
            <a:hlinkClick r:id="rId4" action="ppaction://hlinksldjump"/>
            <a:extLst>
              <a:ext uri="{FF2B5EF4-FFF2-40B4-BE49-F238E27FC236}">
                <a16:creationId xmlns:a16="http://schemas.microsoft.com/office/drawing/2014/main" id="{DD160177-69FB-4305-B1FD-4436E5B816F1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3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C6C93A04-D025-44D3-9805-703D81533D39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6.10</a:t>
            </a:r>
          </a:p>
        </p:txBody>
      </p:sp>
    </p:spTree>
    <p:extLst>
      <p:ext uri="{BB962C8B-B14F-4D97-AF65-F5344CB8AC3E}">
        <p14:creationId xmlns:p14="http://schemas.microsoft.com/office/powerpoint/2010/main" val="4172460291"/>
      </p:ext>
    </p:extLst>
  </p:cSld>
  <p:clrMapOvr>
    <a:masterClrMapping/>
  </p:clrMapOvr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998C3F0-9EBB-4361-9CF1-48BDA12C8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6.11. </a:t>
            </a:r>
            <a:r>
              <a:rPr lang="en-US" dirty="0"/>
              <a:t>Returning Multiple Values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3B1565-1185-42D7-8F91-2637FB3703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 action="ppaction://hlinksldjump"/>
              </a:rPr>
              <a:t>Check Point #20</a:t>
            </a:r>
            <a:endParaRPr lang="en-US" dirty="0"/>
          </a:p>
        </p:txBody>
      </p:sp>
      <p:pic>
        <p:nvPicPr>
          <p:cNvPr id="4" name="Picture 3">
            <a:hlinkClick r:id="rId3" action="ppaction://hlinksldjump"/>
            <a:extLst>
              <a:ext uri="{FF2B5EF4-FFF2-40B4-BE49-F238E27FC236}">
                <a16:creationId xmlns:a16="http://schemas.microsoft.com/office/drawing/2014/main" id="{2F001359-6293-4D58-A4BD-7F1C20AF990C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8096" y="81280"/>
            <a:ext cx="609600" cy="609600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E90401-8225-4A94-838E-3FFE4C099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162</a:t>
            </a:fld>
            <a:endParaRPr lang="en-US"/>
          </a:p>
        </p:txBody>
      </p:sp>
      <p:pic>
        <p:nvPicPr>
          <p:cNvPr id="2" name="Picture 1" descr="A close up of a sign&#10;&#10;Description automatically generated">
            <a:hlinkClick r:id="rId5"/>
            <a:extLst>
              <a:ext uri="{FF2B5EF4-FFF2-40B4-BE49-F238E27FC236}">
                <a16:creationId xmlns:a16="http://schemas.microsoft.com/office/drawing/2014/main" id="{43FF47D3-EF0E-450E-9918-6F50C51B1FEB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04" y="115350"/>
            <a:ext cx="536381" cy="536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841869"/>
      </p:ext>
    </p:extLst>
  </p:cSld>
  <p:clrMapOvr>
    <a:masterClrMapping/>
  </p:clrMapOvr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2BF59-D393-4045-AC3F-1C1E7AF9A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Returning Multiple Values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6E7E29-6DE3-4C41-92DF-704D5627C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163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23BC58-1A1D-4D87-8D36-7EB18E619D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Python </a:t>
            </a:r>
            <a:r>
              <a:rPr lang="en-US" dirty="0">
                <a:solidFill>
                  <a:srgbClr val="3333FF"/>
                </a:solidFill>
              </a:rPr>
              <a:t>return</a:t>
            </a:r>
            <a:r>
              <a:rPr lang="en-US" dirty="0">
                <a:solidFill>
                  <a:schemeClr val="accent2"/>
                </a:solidFill>
              </a:rPr>
              <a:t> statement </a:t>
            </a:r>
            <a:r>
              <a:rPr lang="en-US" dirty="0"/>
              <a:t>can </a:t>
            </a:r>
            <a:r>
              <a:rPr lang="en-US" dirty="0">
                <a:solidFill>
                  <a:schemeClr val="accent2"/>
                </a:solidFill>
              </a:rPr>
              <a:t>return multiple values</a:t>
            </a:r>
            <a:r>
              <a:rPr lang="en-US" dirty="0"/>
              <a:t>.</a:t>
            </a:r>
          </a:p>
          <a:p>
            <a:pPr lvl="1" indent="-365760">
              <a:buFont typeface="Wingdings" panose="05000000000000000000" pitchFamily="2" charset="2"/>
              <a:buChar char="Ø"/>
            </a:pPr>
            <a:r>
              <a:rPr lang="en-US" dirty="0"/>
              <a:t>This means that Python </a:t>
            </a:r>
            <a:r>
              <a:rPr lang="en-US" dirty="0">
                <a:solidFill>
                  <a:schemeClr val="accent2"/>
                </a:solidFill>
              </a:rPr>
              <a:t>allows a function to return multiple values</a:t>
            </a:r>
            <a:r>
              <a:rPr lang="en-US" dirty="0"/>
              <a:t>.</a:t>
            </a:r>
          </a:p>
          <a:p>
            <a:r>
              <a:rPr lang="en-US" dirty="0"/>
              <a:t>The following example defines a function </a:t>
            </a:r>
            <a:r>
              <a:rPr lang="en-US" dirty="0">
                <a:solidFill>
                  <a:schemeClr val="accent2"/>
                </a:solidFill>
              </a:rPr>
              <a:t>that takes two numbers</a:t>
            </a:r>
            <a:r>
              <a:rPr lang="en-US" dirty="0"/>
              <a:t> and </a:t>
            </a:r>
            <a:r>
              <a:rPr lang="en-US" dirty="0">
                <a:solidFill>
                  <a:schemeClr val="accent2"/>
                </a:solidFill>
              </a:rPr>
              <a:t>returns them in ascending order</a:t>
            </a:r>
            <a:r>
              <a:rPr lang="en-US" dirty="0"/>
              <a:t>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91440" indent="0">
              <a:buNone/>
            </a:pPr>
            <a:endParaRPr lang="en-US" sz="5400" dirty="0"/>
          </a:p>
          <a:p>
            <a:pPr lvl="1"/>
            <a:r>
              <a:rPr lang="en-US" dirty="0"/>
              <a:t>The sort function returns two values. When it is </a:t>
            </a:r>
            <a:r>
              <a:rPr lang="en-US" dirty="0">
                <a:solidFill>
                  <a:schemeClr val="accent2"/>
                </a:solidFill>
              </a:rPr>
              <a:t>invoked</a:t>
            </a:r>
            <a:r>
              <a:rPr lang="en-US" dirty="0"/>
              <a:t>, you need to </a:t>
            </a:r>
            <a:r>
              <a:rPr lang="en-US" dirty="0">
                <a:solidFill>
                  <a:schemeClr val="accent2"/>
                </a:solidFill>
              </a:rPr>
              <a:t>pass the returned values </a:t>
            </a:r>
            <a:r>
              <a:rPr lang="en-US" dirty="0"/>
              <a:t>in a </a:t>
            </a:r>
            <a:r>
              <a:rPr lang="en-US" dirty="0">
                <a:solidFill>
                  <a:schemeClr val="accent2"/>
                </a:solidFill>
              </a:rPr>
              <a:t>simultaneous assignment</a:t>
            </a:r>
            <a:r>
              <a:rPr lang="en-US" dirty="0"/>
              <a:t>.</a:t>
            </a:r>
          </a:p>
        </p:txBody>
      </p:sp>
      <p:pic>
        <p:nvPicPr>
          <p:cNvPr id="5" name="Picture 4">
            <a:hlinkClick r:id="rId3" action="ppaction://hlinksldjump"/>
            <a:extLst>
              <a:ext uri="{FF2B5EF4-FFF2-40B4-BE49-F238E27FC236}">
                <a16:creationId xmlns:a16="http://schemas.microsoft.com/office/drawing/2014/main" id="{1866B029-C37B-41EF-942B-C04DCDEE7889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0054BB64-FB80-4E03-BDF5-7F2591C8C16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6.11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A6EA4FC-94BE-47C8-9786-8259CF7CD023}"/>
              </a:ext>
            </a:extLst>
          </p:cNvPr>
          <p:cNvGrpSpPr/>
          <p:nvPr/>
        </p:nvGrpSpPr>
        <p:grpSpPr>
          <a:xfrm>
            <a:off x="146303" y="3249227"/>
            <a:ext cx="4816314" cy="2308193"/>
            <a:chOff x="160238" y="3030453"/>
            <a:chExt cx="4816314" cy="209205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FA599D1-8437-4362-8E29-73245E065F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30453"/>
              <a:ext cx="4368729" cy="20920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sort(number1, number2):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number1 &lt; number2: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</a:t>
              </a:r>
              <a:r>
                <a:rPr lang="en-US" altLang="en-US" sz="1600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number1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600" dirty="0">
                  <a:solidFill>
                    <a:srgbClr val="000000"/>
                  </a:solidFill>
                  <a:highlight>
                    <a:srgbClr val="E7FFE7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number2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else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</a:t>
              </a:r>
              <a:r>
                <a:rPr lang="en-US" altLang="en-US" sz="1600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number2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600" dirty="0">
                  <a:solidFill>
                    <a:srgbClr val="000000"/>
                  </a:solidFill>
                  <a:highlight>
                    <a:srgbClr val="E7FFE7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number1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n1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600" dirty="0">
                  <a:solidFill>
                    <a:srgbClr val="000000"/>
                  </a:solidFill>
                  <a:highlight>
                    <a:srgbClr val="E7FFE7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n2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sort(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"n1 is"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n1)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"n2 is"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n2)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93AFC50-1E62-4856-B941-085457B168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47585" cy="209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DE3DF37-ABC3-40DF-9BF4-E5095EC689AD}"/>
              </a:ext>
            </a:extLst>
          </p:cNvPr>
          <p:cNvGrpSpPr/>
          <p:nvPr/>
        </p:nvGrpSpPr>
        <p:grpSpPr>
          <a:xfrm>
            <a:off x="5116635" y="4080157"/>
            <a:ext cx="3881060" cy="646331"/>
            <a:chOff x="4773387" y="4965639"/>
            <a:chExt cx="3881060" cy="646331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E08B1F9-3031-4610-BB4A-86821C3F3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3" y="4965639"/>
              <a:ext cx="3181274" cy="646331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nl-NL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n1 is 2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nl-NL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n2 is 3</a:t>
              </a:r>
              <a:endParaRPr lang="en-US" altLang="en-US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pic>
          <p:nvPicPr>
            <p:cNvPr id="13" name="Picture 12" descr="A flat screen monitor&#10;&#10;Description automatically generated">
              <a:extLst>
                <a:ext uri="{FF2B5EF4-FFF2-40B4-BE49-F238E27FC236}">
                  <a16:creationId xmlns:a16="http://schemas.microsoft.com/office/drawing/2014/main" id="{B6D02C7F-D9FA-4774-9B01-CF55B471160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4D31AB2-0C33-475D-A4A9-1413C28F4333}"/>
              </a:ext>
            </a:extLst>
          </p:cNvPr>
          <p:cNvGrpSpPr/>
          <p:nvPr/>
        </p:nvGrpSpPr>
        <p:grpSpPr>
          <a:xfrm>
            <a:off x="4131979" y="3249227"/>
            <a:ext cx="830638" cy="386966"/>
            <a:chOff x="8133802" y="1326921"/>
            <a:chExt cx="830638" cy="386966"/>
          </a:xfrm>
        </p:grpSpPr>
        <p:sp>
          <p:nvSpPr>
            <p:cNvPr id="15" name="TextBox 13">
              <a:extLst>
                <a:ext uri="{FF2B5EF4-FFF2-40B4-BE49-F238E27FC236}">
                  <a16:creationId xmlns:a16="http://schemas.microsoft.com/office/drawing/2014/main" id="{3D2D96C3-9C13-4A62-AA1F-028D4F6DF447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16" name="TextBox 14">
              <a:hlinkClick r:id="rId7"/>
              <a:extLst>
                <a:ext uri="{FF2B5EF4-FFF2-40B4-BE49-F238E27FC236}">
                  <a16:creationId xmlns:a16="http://schemas.microsoft.com/office/drawing/2014/main" id="{408BD721-4D11-4F8F-8E58-B492A20D611F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86F95870-D32E-4781-A794-AEE77D393A1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31312401"/>
      </p:ext>
    </p:extLst>
  </p:cSld>
  <p:clrMapOvr>
    <a:masterClrMapping/>
  </p:clrMapOvr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E25B2EA-C77B-4D83-87CE-1EB29C69AC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Point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#20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176364F-1BFA-4E62-9E6D-19EF936F8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164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6C5BA9E-A55E-474E-8912-172B485A7D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indent="0">
              <a:buNone/>
            </a:pPr>
            <a:r>
              <a:rPr lang="en-US" dirty="0"/>
              <a:t>Show the printout of the following code:</a:t>
            </a:r>
          </a:p>
          <a:p>
            <a:pPr marL="91440" indent="0">
              <a:buNone/>
            </a:pPr>
            <a:endParaRPr lang="en-US" dirty="0"/>
          </a:p>
          <a:p>
            <a:pPr marL="91440" indent="0">
              <a:buNone/>
            </a:pPr>
            <a:endParaRPr lang="en-US" dirty="0"/>
          </a:p>
          <a:p>
            <a:pPr marL="91440" indent="0">
              <a:buNone/>
            </a:pPr>
            <a:endParaRPr lang="en-US" dirty="0"/>
          </a:p>
          <a:p>
            <a:pPr indent="-365760">
              <a:buFont typeface="Wingdings" panose="05000000000000000000" pitchFamily="2" charset="2"/>
              <a:buChar char="Ø"/>
            </a:pPr>
            <a:r>
              <a:rPr lang="en-US" dirty="0"/>
              <a:t>Solution: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3120944-8020-4179-ADB7-69851B69E0FC}"/>
              </a:ext>
            </a:extLst>
          </p:cNvPr>
          <p:cNvGrpSpPr/>
          <p:nvPr/>
        </p:nvGrpSpPr>
        <p:grpSpPr>
          <a:xfrm>
            <a:off x="146304" y="1930007"/>
            <a:ext cx="8851392" cy="1498994"/>
            <a:chOff x="160238" y="3030453"/>
            <a:chExt cx="8851392" cy="209205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FD59910-9B9C-4F30-957D-51E45218ED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30453"/>
              <a:ext cx="8403807" cy="20920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f(x, y):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 + y, x - y, x * y, x / y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t1, t2, t3, t4 = f(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(t1, t2, t3, t4)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37E7D53-8966-4748-B223-B36904752B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47585" cy="209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79A7CB5-97D7-47F7-8F0C-20384B7D8FB9}"/>
              </a:ext>
            </a:extLst>
          </p:cNvPr>
          <p:cNvGrpSpPr/>
          <p:nvPr/>
        </p:nvGrpSpPr>
        <p:grpSpPr>
          <a:xfrm>
            <a:off x="146303" y="4006238"/>
            <a:ext cx="8839414" cy="551364"/>
            <a:chOff x="4773387" y="5013122"/>
            <a:chExt cx="8839414" cy="551364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B6E775E-E176-4713-925B-11D41AE2AB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104138"/>
              <a:ext cx="8139629" cy="369332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14 4 45 1.8</a:t>
              </a:r>
            </a:p>
          </p:txBody>
        </p:sp>
        <p:pic>
          <p:nvPicPr>
            <p:cNvPr id="13" name="Picture 12" descr="A flat screen monitor&#10;&#10;Description automatically generated">
              <a:extLst>
                <a:ext uri="{FF2B5EF4-FFF2-40B4-BE49-F238E27FC236}">
                  <a16:creationId xmlns:a16="http://schemas.microsoft.com/office/drawing/2014/main" id="{57132452-C1E1-4FE1-B9C6-73959E03027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sp>
        <p:nvSpPr>
          <p:cNvPr id="14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4C166889-7C0B-46B3-A044-473AA066307E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6.11</a:t>
            </a:r>
          </a:p>
        </p:txBody>
      </p:sp>
      <p:pic>
        <p:nvPicPr>
          <p:cNvPr id="15" name="Picture 14">
            <a:hlinkClick r:id="rId5" action="ppaction://hlinksldjump"/>
            <a:extLst>
              <a:ext uri="{FF2B5EF4-FFF2-40B4-BE49-F238E27FC236}">
                <a16:creationId xmlns:a16="http://schemas.microsoft.com/office/drawing/2014/main" id="{B32C79C7-36FB-4D7D-B3BF-9E32D7A426EC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066215"/>
      </p:ext>
    </p:extLst>
  </p:cSld>
  <p:clrMapOvr>
    <a:masterClrMapping/>
  </p:clrMapOvr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AED3B1D-C95C-4E23-A9D8-DE7C0609C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End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E29FFAE-02B0-4E49-B5A9-433B412193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 action="ppaction://hlinksldjump"/>
              </a:rPr>
              <a:t>Test Questions</a:t>
            </a:r>
            <a:endParaRPr lang="en-US" dirty="0"/>
          </a:p>
          <a:p>
            <a:r>
              <a:rPr lang="en-US" dirty="0">
                <a:hlinkClick r:id="rId3" action="ppaction://hlinksldjump"/>
              </a:rPr>
              <a:t>Programming Exercises</a:t>
            </a:r>
            <a:endParaRPr lang="en-US" dirty="0"/>
          </a:p>
        </p:txBody>
      </p:sp>
      <p:pic>
        <p:nvPicPr>
          <p:cNvPr id="7" name="Picture 6">
            <a:hlinkClick r:id="rId4" action="ppaction://hlinksldjump"/>
            <a:extLst>
              <a:ext uri="{FF2B5EF4-FFF2-40B4-BE49-F238E27FC236}">
                <a16:creationId xmlns:a16="http://schemas.microsoft.com/office/drawing/2014/main" id="{FA6DDE7A-6BF7-4CE3-95B1-CCE10703B3B0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8096" y="81280"/>
            <a:ext cx="609600" cy="6096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7CCB011-D717-4200-8C58-11F308D47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382864"/>
      </p:ext>
    </p:extLst>
  </p:cSld>
  <p:clrMapOvr>
    <a:masterClrMapping/>
  </p:clrMapOvr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A96128-BE40-43C4-A2DE-782A0310E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F5513E-9BC7-44CA-9EFE-A1697B8E44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400" dirty="0"/>
              <a:t>Do the test questions for this chapter online at </a:t>
            </a:r>
            <a:br>
              <a:rPr lang="en-US" sz="2400" dirty="0"/>
            </a:br>
            <a:r>
              <a:rPr lang="en-US" sz="2000" dirty="0">
                <a:hlinkClick r:id="rId2"/>
              </a:rPr>
              <a:t>https://liveexample-ppe.pearsoncmg.com/selftest/selftestpy?chapter=6</a:t>
            </a:r>
            <a:endParaRPr lang="en-US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9C53B28-8B9E-49D2-A255-687C1F5EAD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25767" y="2500460"/>
            <a:ext cx="4492465" cy="3665012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6" name="Picture 5">
            <a:hlinkClick r:id="rId4" action="ppaction://hlinksldjump"/>
            <a:extLst>
              <a:ext uri="{FF2B5EF4-FFF2-40B4-BE49-F238E27FC236}">
                <a16:creationId xmlns:a16="http://schemas.microsoft.com/office/drawing/2014/main" id="{602D5346-10C0-41F6-BFB0-03090C06BC33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3D6349B-2409-477D-9AC5-8CCF0BA16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166</a:t>
            </a:fld>
            <a:endParaRPr lang="en-US"/>
          </a:p>
        </p:txBody>
      </p:sp>
      <p:sp>
        <p:nvSpPr>
          <p:cNvPr id="9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4D8B36A6-F247-481E-B4CA-3900E6C5547F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823653433"/>
      </p:ext>
    </p:extLst>
  </p:cSld>
  <p:clrMapOvr>
    <a:masterClrMapping/>
  </p:clrMapOvr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A6326-8889-4F99-B7C4-6FC3CEC87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Programming Exercises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74646-A9FD-4C67-B02E-E1FE4824F2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2800" dirty="0"/>
              <a:t>Page 203 – 212:</a:t>
            </a:r>
          </a:p>
          <a:p>
            <a:pPr lvl="1"/>
            <a:r>
              <a:rPr lang="en-US" altLang="en-US" dirty="0"/>
              <a:t>6.1 – 6.11</a:t>
            </a:r>
          </a:p>
          <a:p>
            <a:pPr lvl="1"/>
            <a:r>
              <a:rPr lang="en-US" altLang="en-US" dirty="0"/>
              <a:t>6.13 – 6.34</a:t>
            </a:r>
          </a:p>
          <a:p>
            <a:r>
              <a:rPr lang="en-US" altLang="en-US" dirty="0">
                <a:hlinkClick r:id="rId2"/>
              </a:rPr>
              <a:t>Lab #9</a:t>
            </a:r>
            <a:endParaRPr lang="en-US" altLang="en-US" dirty="0"/>
          </a:p>
        </p:txBody>
      </p:sp>
      <p:pic>
        <p:nvPicPr>
          <p:cNvPr id="5" name="Picture 4">
            <a:hlinkClick r:id="rId3" action="ppaction://hlinksldjump"/>
            <a:extLst>
              <a:ext uri="{FF2B5EF4-FFF2-40B4-BE49-F238E27FC236}">
                <a16:creationId xmlns:a16="http://schemas.microsoft.com/office/drawing/2014/main" id="{23AF567A-876C-4A88-9997-881C2A8B675D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12DD95-7140-4063-B2E1-2C92A9055E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167</a:t>
            </a:fld>
            <a:endParaRPr lang="en-US"/>
          </a:p>
        </p:txBody>
      </p:sp>
      <p:sp>
        <p:nvSpPr>
          <p:cNvPr id="8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46C2A1D2-E8C6-4EF9-86E9-FC396C3182BB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34290874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2BF59-D393-4045-AC3F-1C1E7AF9A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Anatomy of a Function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Defining a Function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6E7E29-6DE3-4C41-92DF-704D5627C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17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23BC58-1A1D-4D87-8D36-7EB18E619D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This function</a:t>
            </a:r>
            <a:r>
              <a:rPr lang="en-US" dirty="0"/>
              <a:t>, </a:t>
            </a:r>
            <a:r>
              <a:rPr lang="en-US" dirty="0">
                <a:solidFill>
                  <a:schemeClr val="accent2"/>
                </a:solidFill>
              </a:rPr>
              <a:t>named</a:t>
            </a:r>
            <a:r>
              <a:rPr lang="en-US" dirty="0"/>
              <a:t> </a:t>
            </a:r>
            <a:r>
              <a:rPr lang="en-US" dirty="0">
                <a:solidFill>
                  <a:srgbClr val="7030A0"/>
                </a:solidFill>
              </a:rPr>
              <a:t>max</a:t>
            </a:r>
            <a:r>
              <a:rPr lang="en-US" dirty="0"/>
              <a:t>, has </a:t>
            </a:r>
            <a:r>
              <a:rPr lang="en-US" dirty="0">
                <a:solidFill>
                  <a:schemeClr val="accent2"/>
                </a:solidFill>
              </a:rPr>
              <a:t>two parameters</a:t>
            </a:r>
            <a:r>
              <a:rPr lang="en-US" dirty="0"/>
              <a:t>, </a:t>
            </a:r>
            <a:r>
              <a:rPr lang="en-US" dirty="0">
                <a:solidFill>
                  <a:srgbClr val="0070C0"/>
                </a:solidFill>
              </a:rPr>
              <a:t>num1</a:t>
            </a:r>
            <a:r>
              <a:rPr lang="en-US" dirty="0"/>
              <a:t> and </a:t>
            </a:r>
            <a:r>
              <a:rPr lang="en-US" dirty="0">
                <a:solidFill>
                  <a:srgbClr val="0070C0"/>
                </a:solidFill>
              </a:rPr>
              <a:t>num2</a:t>
            </a:r>
            <a:r>
              <a:rPr lang="en-US" dirty="0"/>
              <a:t>.  It </a:t>
            </a:r>
            <a:r>
              <a:rPr lang="en-US" dirty="0">
                <a:solidFill>
                  <a:schemeClr val="accent2"/>
                </a:solidFill>
              </a:rPr>
              <a:t>returns</a:t>
            </a:r>
            <a:r>
              <a:rPr lang="en-US" dirty="0"/>
              <a:t> the </a:t>
            </a:r>
            <a:r>
              <a:rPr lang="en-US" dirty="0">
                <a:solidFill>
                  <a:schemeClr val="accent2"/>
                </a:solidFill>
              </a:rPr>
              <a:t>largest number </a:t>
            </a:r>
            <a:r>
              <a:rPr lang="en-US" dirty="0"/>
              <a:t>from these parameters.</a:t>
            </a:r>
          </a:p>
        </p:txBody>
      </p:sp>
      <p:pic>
        <p:nvPicPr>
          <p:cNvPr id="5" name="Picture 4">
            <a:hlinkClick r:id="rId3" action="ppaction://hlinksldjump"/>
            <a:extLst>
              <a:ext uri="{FF2B5EF4-FFF2-40B4-BE49-F238E27FC236}">
                <a16:creationId xmlns:a16="http://schemas.microsoft.com/office/drawing/2014/main" id="{1866B029-C37B-41EF-942B-C04DCDEE7889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0054BB64-FB80-4E03-BDF5-7F2591C8C16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6.2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67640416-D2E8-46C1-8A40-CDB40C25CF06}"/>
              </a:ext>
            </a:extLst>
          </p:cNvPr>
          <p:cNvGrpSpPr/>
          <p:nvPr/>
        </p:nvGrpSpPr>
        <p:grpSpPr>
          <a:xfrm>
            <a:off x="146304" y="2920335"/>
            <a:ext cx="6070087" cy="3607979"/>
            <a:chOff x="146304" y="2796046"/>
            <a:chExt cx="6070087" cy="3607979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EABA2A8-D743-4FFD-8AAA-E37110FAB090}"/>
                </a:ext>
              </a:extLst>
            </p:cNvPr>
            <p:cNvSpPr/>
            <p:nvPr/>
          </p:nvSpPr>
          <p:spPr>
            <a:xfrm>
              <a:off x="146304" y="2796046"/>
              <a:ext cx="6070087" cy="3607979"/>
            </a:xfrm>
            <a:prstGeom prst="rect">
              <a:avLst/>
            </a:prstGeom>
            <a:solidFill>
              <a:srgbClr val="FFFFCC">
                <a:alpha val="30000"/>
              </a:srgb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CC36A930-D7E5-4996-8778-C5C4E7370925}"/>
                </a:ext>
              </a:extLst>
            </p:cNvPr>
            <p:cNvGrpSpPr/>
            <p:nvPr/>
          </p:nvGrpSpPr>
          <p:grpSpPr>
            <a:xfrm>
              <a:off x="280460" y="2796046"/>
              <a:ext cx="5935931" cy="3607979"/>
              <a:chOff x="326180" y="2567446"/>
              <a:chExt cx="5935931" cy="3607979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EB841A9D-C199-4827-9865-5C9F0B794C8D}"/>
                  </a:ext>
                </a:extLst>
              </p:cNvPr>
              <p:cNvGrpSpPr/>
              <p:nvPr/>
            </p:nvGrpSpPr>
            <p:grpSpPr>
              <a:xfrm>
                <a:off x="326180" y="3284351"/>
                <a:ext cx="3935102" cy="2407790"/>
                <a:chOff x="160238" y="3030453"/>
                <a:chExt cx="3935102" cy="2563601"/>
              </a:xfrm>
            </p:grpSpPr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FEB38BA6-056C-41D3-8901-668548812A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07824" y="3030453"/>
                  <a:ext cx="3487516" cy="256360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def </a:t>
                  </a: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max(num1, num2):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</a:t>
                  </a:r>
                  <a:r>
                    <a:rPr lang="en-US" altLang="en-US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if </a:t>
                  </a: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num1 &gt; num2: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    result = num1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</a:t>
                  </a:r>
                  <a:r>
                    <a:rPr lang="en-US" altLang="en-US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else</a:t>
                  </a: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: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    result = num2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altLang="en-US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endParaRP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</a:t>
                  </a:r>
                  <a:r>
                    <a:rPr lang="en-US" altLang="en-US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return </a:t>
                  </a: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result</a:t>
                  </a:r>
                  <a:endParaRPr lang="en-US" altLang="en-US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" name="Rectangle 9">
                  <a:extLst>
                    <a:ext uri="{FF2B5EF4-FFF2-40B4-BE49-F238E27FC236}">
                      <a16:creationId xmlns:a16="http://schemas.microsoft.com/office/drawing/2014/main" id="{6D06DF86-4325-474C-BE3F-86119D6A47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0238" y="3030455"/>
                  <a:ext cx="447585" cy="2563599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1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2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3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4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5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6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7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8</a:t>
                  </a:r>
                </a:p>
              </p:txBody>
            </p:sp>
          </p:grp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0E34506F-BEFC-4526-884F-DE141EB14E95}"/>
                  </a:ext>
                </a:extLst>
              </p:cNvPr>
              <p:cNvGrpSpPr/>
              <p:nvPr/>
            </p:nvGrpSpPr>
            <p:grpSpPr>
              <a:xfrm>
                <a:off x="3667760" y="3741420"/>
                <a:ext cx="2376342" cy="1863087"/>
                <a:chOff x="3667760" y="4267200"/>
                <a:chExt cx="2376342" cy="1863087"/>
              </a:xfrm>
            </p:grpSpPr>
            <p:sp>
              <p:nvSpPr>
                <p:cNvPr id="18" name="Right Bracket 17">
                  <a:extLst>
                    <a:ext uri="{FF2B5EF4-FFF2-40B4-BE49-F238E27FC236}">
                      <a16:creationId xmlns:a16="http://schemas.microsoft.com/office/drawing/2014/main" id="{721F152C-A1F9-4A73-A437-5265FC53F005}"/>
                    </a:ext>
                  </a:extLst>
                </p:cNvPr>
                <p:cNvSpPr/>
                <p:nvPr/>
              </p:nvSpPr>
              <p:spPr>
                <a:xfrm>
                  <a:off x="3667760" y="4267200"/>
                  <a:ext cx="309436" cy="1863087"/>
                </a:xfrm>
                <a:prstGeom prst="rightBracket">
                  <a:avLst>
                    <a:gd name="adj" fmla="val 0"/>
                  </a:avLst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grpSp>
              <p:nvGrpSpPr>
                <p:cNvPr id="40" name="Group 39">
                  <a:extLst>
                    <a:ext uri="{FF2B5EF4-FFF2-40B4-BE49-F238E27FC236}">
                      <a16:creationId xmlns:a16="http://schemas.microsoft.com/office/drawing/2014/main" id="{BA014B35-B204-4C16-A108-30C10C448B39}"/>
                    </a:ext>
                  </a:extLst>
                </p:cNvPr>
                <p:cNvGrpSpPr/>
                <p:nvPr/>
              </p:nvGrpSpPr>
              <p:grpSpPr>
                <a:xfrm>
                  <a:off x="4062665" y="5010594"/>
                  <a:ext cx="1981437" cy="369332"/>
                  <a:chOff x="4062665" y="5010594"/>
                  <a:chExt cx="1981437" cy="369332"/>
                </a:xfrm>
              </p:grpSpPr>
              <p:cxnSp>
                <p:nvCxnSpPr>
                  <p:cNvPr id="19" name="Straight Arrow Connector 18">
                    <a:extLst>
                      <a:ext uri="{FF2B5EF4-FFF2-40B4-BE49-F238E27FC236}">
                        <a16:creationId xmlns:a16="http://schemas.microsoft.com/office/drawing/2014/main" id="{0273107B-7B0D-43BD-B116-2D29D2159DB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062665" y="5195260"/>
                    <a:ext cx="453456" cy="0"/>
                  </a:xfrm>
                  <a:prstGeom prst="straightConnector1">
                    <a:avLst/>
                  </a:prstGeom>
                  <a:ln w="28575"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0" name="TextBox 19">
                    <a:extLst>
                      <a:ext uri="{FF2B5EF4-FFF2-40B4-BE49-F238E27FC236}">
                        <a16:creationId xmlns:a16="http://schemas.microsoft.com/office/drawing/2014/main" id="{7CF5E64A-A7ED-4426-918F-AB88D179C04A}"/>
                      </a:ext>
                    </a:extLst>
                  </p:cNvPr>
                  <p:cNvSpPr txBox="1"/>
                  <p:nvPr/>
                </p:nvSpPr>
                <p:spPr>
                  <a:xfrm>
                    <a:off x="4516120" y="5010594"/>
                    <a:ext cx="1527982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/>
                      <a:t>Function Body</a:t>
                    </a:r>
                  </a:p>
                </p:txBody>
              </p:sp>
            </p:grpSp>
          </p:grpSp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0FCF89C0-2D3D-45CD-B457-95B814695F49}"/>
                  </a:ext>
                </a:extLst>
              </p:cNvPr>
              <p:cNvGrpSpPr/>
              <p:nvPr/>
            </p:nvGrpSpPr>
            <p:grpSpPr>
              <a:xfrm>
                <a:off x="1361026" y="5254773"/>
                <a:ext cx="2811722" cy="920652"/>
                <a:chOff x="1361026" y="5254773"/>
                <a:chExt cx="2811722" cy="920652"/>
              </a:xfrm>
            </p:grpSpPr>
            <p:grpSp>
              <p:nvGrpSpPr>
                <p:cNvPr id="44" name="Group 43">
                  <a:extLst>
                    <a:ext uri="{FF2B5EF4-FFF2-40B4-BE49-F238E27FC236}">
                      <a16:creationId xmlns:a16="http://schemas.microsoft.com/office/drawing/2014/main" id="{1BF033D5-26A9-4C0C-B051-E20D194D2F48}"/>
                    </a:ext>
                  </a:extLst>
                </p:cNvPr>
                <p:cNvGrpSpPr/>
                <p:nvPr/>
              </p:nvGrpSpPr>
              <p:grpSpPr>
                <a:xfrm>
                  <a:off x="2411998" y="5604920"/>
                  <a:ext cx="1760750" cy="570505"/>
                  <a:chOff x="2432482" y="5911341"/>
                  <a:chExt cx="1760750" cy="570505"/>
                </a:xfrm>
              </p:grpSpPr>
              <p:cxnSp>
                <p:nvCxnSpPr>
                  <p:cNvPr id="23" name="Straight Arrow Connector 22">
                    <a:extLst>
                      <a:ext uri="{FF2B5EF4-FFF2-40B4-BE49-F238E27FC236}">
                        <a16:creationId xmlns:a16="http://schemas.microsoft.com/office/drawing/2014/main" id="{0A763125-4757-42A3-89F2-C5A971D41B0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2432482" y="5911341"/>
                    <a:ext cx="367869" cy="385839"/>
                  </a:xfrm>
                  <a:prstGeom prst="straightConnector1">
                    <a:avLst/>
                  </a:prstGeom>
                  <a:ln w="28575"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4" name="TextBox 23">
                    <a:extLst>
                      <a:ext uri="{FF2B5EF4-FFF2-40B4-BE49-F238E27FC236}">
                        <a16:creationId xmlns:a16="http://schemas.microsoft.com/office/drawing/2014/main" id="{2E6EABD1-EF7A-4FC9-A9E5-C28CAD2720AD}"/>
                      </a:ext>
                    </a:extLst>
                  </p:cNvPr>
                  <p:cNvSpPr txBox="1"/>
                  <p:nvPr/>
                </p:nvSpPr>
                <p:spPr>
                  <a:xfrm>
                    <a:off x="2800350" y="6112514"/>
                    <a:ext cx="1392882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/>
                      <a:t>Return Value</a:t>
                    </a:r>
                  </a:p>
                </p:txBody>
              </p:sp>
            </p:grp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67D2C202-AAC9-4CD8-B083-E92CB093C3AF}"/>
                    </a:ext>
                  </a:extLst>
                </p:cNvPr>
                <p:cNvSpPr/>
                <p:nvPr/>
              </p:nvSpPr>
              <p:spPr>
                <a:xfrm>
                  <a:off x="1361026" y="5254773"/>
                  <a:ext cx="1914144" cy="28448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23DEDCF2-11AF-4219-9671-8EF671A0DF77}"/>
                  </a:ext>
                </a:extLst>
              </p:cNvPr>
              <p:cNvGrpSpPr/>
              <p:nvPr/>
            </p:nvGrpSpPr>
            <p:grpSpPr>
              <a:xfrm>
                <a:off x="794247" y="2567446"/>
                <a:ext cx="5467864" cy="1115943"/>
                <a:chOff x="794247" y="3093226"/>
                <a:chExt cx="5467864" cy="1115943"/>
              </a:xfrm>
            </p:grpSpPr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8D84958F-8B04-496C-8145-8613218974BD}"/>
                    </a:ext>
                  </a:extLst>
                </p:cNvPr>
                <p:cNvSpPr/>
                <p:nvPr/>
              </p:nvSpPr>
              <p:spPr>
                <a:xfrm>
                  <a:off x="838200" y="3826011"/>
                  <a:ext cx="2829560" cy="383158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9" name="Group 38">
                  <a:extLst>
                    <a:ext uri="{FF2B5EF4-FFF2-40B4-BE49-F238E27FC236}">
                      <a16:creationId xmlns:a16="http://schemas.microsoft.com/office/drawing/2014/main" id="{0E7338FD-EEB8-4921-AC51-0BA8D35B9B85}"/>
                    </a:ext>
                  </a:extLst>
                </p:cNvPr>
                <p:cNvGrpSpPr/>
                <p:nvPr/>
              </p:nvGrpSpPr>
              <p:grpSpPr>
                <a:xfrm>
                  <a:off x="3713480" y="3836466"/>
                  <a:ext cx="2548631" cy="369332"/>
                  <a:chOff x="3713480" y="3836466"/>
                  <a:chExt cx="2548631" cy="369332"/>
                </a:xfrm>
              </p:grpSpPr>
              <p:cxnSp>
                <p:nvCxnSpPr>
                  <p:cNvPr id="15" name="Straight Arrow Connector 14">
                    <a:extLst>
                      <a:ext uri="{FF2B5EF4-FFF2-40B4-BE49-F238E27FC236}">
                        <a16:creationId xmlns:a16="http://schemas.microsoft.com/office/drawing/2014/main" id="{EA02D82E-3F99-44F8-9B4F-18A35432BB7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713480" y="4021132"/>
                    <a:ext cx="802640" cy="0"/>
                  </a:xfrm>
                  <a:prstGeom prst="straightConnector1">
                    <a:avLst/>
                  </a:prstGeom>
                  <a:ln w="28575"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7" name="TextBox 16">
                    <a:extLst>
                      <a:ext uri="{FF2B5EF4-FFF2-40B4-BE49-F238E27FC236}">
                        <a16:creationId xmlns:a16="http://schemas.microsoft.com/office/drawing/2014/main" id="{932394E3-2AD6-4D39-96DE-35A09CCA2321}"/>
                      </a:ext>
                    </a:extLst>
                  </p:cNvPr>
                  <p:cNvSpPr txBox="1"/>
                  <p:nvPr/>
                </p:nvSpPr>
                <p:spPr>
                  <a:xfrm>
                    <a:off x="4516120" y="3836466"/>
                    <a:ext cx="1745991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/>
                      <a:t>Function Header</a:t>
                    </a:r>
                  </a:p>
                </p:txBody>
              </p:sp>
            </p:grpSp>
            <p:grpSp>
              <p:nvGrpSpPr>
                <p:cNvPr id="38" name="Group 37">
                  <a:extLst>
                    <a:ext uri="{FF2B5EF4-FFF2-40B4-BE49-F238E27FC236}">
                      <a16:creationId xmlns:a16="http://schemas.microsoft.com/office/drawing/2014/main" id="{BCDA2990-F537-4EC5-8F8F-3014356561F0}"/>
                    </a:ext>
                  </a:extLst>
                </p:cNvPr>
                <p:cNvGrpSpPr/>
                <p:nvPr/>
              </p:nvGrpSpPr>
              <p:grpSpPr>
                <a:xfrm>
                  <a:off x="794247" y="3093226"/>
                  <a:ext cx="1617751" cy="700702"/>
                  <a:chOff x="794247" y="3093226"/>
                  <a:chExt cx="1617751" cy="700702"/>
                </a:xfrm>
              </p:grpSpPr>
              <p:cxnSp>
                <p:nvCxnSpPr>
                  <p:cNvPr id="29" name="Straight Arrow Connector 28">
                    <a:extLst>
                      <a:ext uri="{FF2B5EF4-FFF2-40B4-BE49-F238E27FC236}">
                        <a16:creationId xmlns:a16="http://schemas.microsoft.com/office/drawing/2014/main" id="{86A9A7A2-D227-4B65-85A7-98FBEB774CD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603123" y="3434586"/>
                    <a:ext cx="1" cy="359342"/>
                  </a:xfrm>
                  <a:prstGeom prst="straightConnector1">
                    <a:avLst/>
                  </a:prstGeom>
                  <a:ln w="28575"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0" name="TextBox 29">
                    <a:extLst>
                      <a:ext uri="{FF2B5EF4-FFF2-40B4-BE49-F238E27FC236}">
                        <a16:creationId xmlns:a16="http://schemas.microsoft.com/office/drawing/2014/main" id="{DCACCF89-EBFE-46F1-8319-E22CA5D0779C}"/>
                      </a:ext>
                    </a:extLst>
                  </p:cNvPr>
                  <p:cNvSpPr txBox="1"/>
                  <p:nvPr/>
                </p:nvSpPr>
                <p:spPr>
                  <a:xfrm>
                    <a:off x="794247" y="3093226"/>
                    <a:ext cx="1617751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/>
                      <a:t>Function Name</a:t>
                    </a:r>
                  </a:p>
                </p:txBody>
              </p:sp>
            </p:grpSp>
            <p:grpSp>
              <p:nvGrpSpPr>
                <p:cNvPr id="37" name="Group 36">
                  <a:extLst>
                    <a:ext uri="{FF2B5EF4-FFF2-40B4-BE49-F238E27FC236}">
                      <a16:creationId xmlns:a16="http://schemas.microsoft.com/office/drawing/2014/main" id="{7C609473-7783-4C1C-A176-A717027C9A96}"/>
                    </a:ext>
                  </a:extLst>
                </p:cNvPr>
                <p:cNvGrpSpPr/>
                <p:nvPr/>
              </p:nvGrpSpPr>
              <p:grpSpPr>
                <a:xfrm>
                  <a:off x="2493835" y="3109105"/>
                  <a:ext cx="1962897" cy="642996"/>
                  <a:chOff x="2493835" y="3109105"/>
                  <a:chExt cx="1962897" cy="642996"/>
                </a:xfrm>
              </p:grpSpPr>
              <p:cxnSp>
                <p:nvCxnSpPr>
                  <p:cNvPr id="33" name="Straight Arrow Connector 32">
                    <a:extLst>
                      <a:ext uri="{FF2B5EF4-FFF2-40B4-BE49-F238E27FC236}">
                        <a16:creationId xmlns:a16="http://schemas.microsoft.com/office/drawing/2014/main" id="{25D06F86-C20D-4892-A4E3-53BDC793FA07}"/>
                      </a:ext>
                    </a:extLst>
                  </p:cNvPr>
                  <p:cNvCxnSpPr>
                    <a:cxnSpLocks/>
                    <a:stCxn id="34" idx="2"/>
                  </p:cNvCxnSpPr>
                  <p:nvPr/>
                </p:nvCxnSpPr>
                <p:spPr>
                  <a:xfrm flipH="1">
                    <a:off x="2846070" y="3478437"/>
                    <a:ext cx="629214" cy="273664"/>
                  </a:xfrm>
                  <a:prstGeom prst="straightConnector1">
                    <a:avLst/>
                  </a:prstGeom>
                  <a:ln w="28575"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4" name="TextBox 33">
                    <a:extLst>
                      <a:ext uri="{FF2B5EF4-FFF2-40B4-BE49-F238E27FC236}">
                        <a16:creationId xmlns:a16="http://schemas.microsoft.com/office/drawing/2014/main" id="{4C5B5BA7-38C5-437F-B763-5D032D6DC881}"/>
                      </a:ext>
                    </a:extLst>
                  </p:cNvPr>
                  <p:cNvSpPr txBox="1"/>
                  <p:nvPr/>
                </p:nvSpPr>
                <p:spPr>
                  <a:xfrm>
                    <a:off x="2493835" y="3109105"/>
                    <a:ext cx="196289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dirty="0"/>
                      <a:t>Formal Parameters</a:t>
                    </a:r>
                  </a:p>
                </p:txBody>
              </p:sp>
            </p:grpSp>
            <p:sp>
              <p:nvSpPr>
                <p:cNvPr id="50" name="Rectangle 49">
                  <a:extLst>
                    <a:ext uri="{FF2B5EF4-FFF2-40B4-BE49-F238E27FC236}">
                      <a16:creationId xmlns:a16="http://schemas.microsoft.com/office/drawing/2014/main" id="{04FE228C-0E5E-4BF2-87A7-762118CCC898}"/>
                    </a:ext>
                  </a:extLst>
                </p:cNvPr>
                <p:cNvSpPr/>
                <p:nvPr/>
              </p:nvSpPr>
              <p:spPr>
                <a:xfrm>
                  <a:off x="1343188" y="3868831"/>
                  <a:ext cx="505932" cy="266458"/>
                </a:xfrm>
                <a:prstGeom prst="rect">
                  <a:avLst/>
                </a:prstGeom>
                <a:noFill/>
                <a:ln w="63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" name="Rectangle 50">
                  <a:extLst>
                    <a:ext uri="{FF2B5EF4-FFF2-40B4-BE49-F238E27FC236}">
                      <a16:creationId xmlns:a16="http://schemas.microsoft.com/office/drawing/2014/main" id="{E628CF50-65D8-4F96-B5CF-E552F2599805}"/>
                    </a:ext>
                  </a:extLst>
                </p:cNvPr>
                <p:cNvSpPr/>
                <p:nvPr/>
              </p:nvSpPr>
              <p:spPr>
                <a:xfrm>
                  <a:off x="1941932" y="3884361"/>
                  <a:ext cx="1390548" cy="266458"/>
                </a:xfrm>
                <a:prstGeom prst="rect">
                  <a:avLst/>
                </a:prstGeom>
                <a:noFill/>
                <a:ln w="63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710B5539-002B-4B2B-96DC-3CA8FA664E85}"/>
              </a:ext>
            </a:extLst>
          </p:cNvPr>
          <p:cNvSpPr txBox="1"/>
          <p:nvPr/>
        </p:nvSpPr>
        <p:spPr>
          <a:xfrm>
            <a:off x="4710594" y="2920335"/>
            <a:ext cx="1505797" cy="307777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Define a function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6ACEC18-5A40-45AA-B0D7-746C56F76AFF}"/>
              </a:ext>
            </a:extLst>
          </p:cNvPr>
          <p:cNvSpPr txBox="1"/>
          <p:nvPr/>
        </p:nvSpPr>
        <p:spPr>
          <a:xfrm>
            <a:off x="7542763" y="2920335"/>
            <a:ext cx="1505797" cy="307777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Invoke a function 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8CF71A25-992D-422D-97CE-4BFDE12A0D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8741" y="4214021"/>
            <a:ext cx="2569042" cy="38049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z = max(x, y)</a:t>
            </a: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91279820-0E4C-4C98-BF4D-266BCAA6DDAC}"/>
              </a:ext>
            </a:extLst>
          </p:cNvPr>
          <p:cNvSpPr/>
          <p:nvPr/>
        </p:nvSpPr>
        <p:spPr>
          <a:xfrm>
            <a:off x="7553326" y="4271041"/>
            <a:ext cx="581018" cy="266458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B0306E1D-5C60-42DB-81AD-0750CC2011E2}"/>
              </a:ext>
            </a:extLst>
          </p:cNvPr>
          <p:cNvCxnSpPr>
            <a:cxnSpLocks/>
          </p:cNvCxnSpPr>
          <p:nvPr/>
        </p:nvCxnSpPr>
        <p:spPr>
          <a:xfrm flipV="1">
            <a:off x="7847226" y="4566456"/>
            <a:ext cx="0" cy="407175"/>
          </a:xfrm>
          <a:prstGeom prst="straightConnector1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BFEACFEF-1CC7-4A99-BCD9-22CA6622D224}"/>
              </a:ext>
            </a:extLst>
          </p:cNvPr>
          <p:cNvSpPr txBox="1"/>
          <p:nvPr/>
        </p:nvSpPr>
        <p:spPr>
          <a:xfrm>
            <a:off x="6862386" y="4935531"/>
            <a:ext cx="19628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Actual Parameters</a:t>
            </a:r>
          </a:p>
          <a:p>
            <a:pPr algn="ctr"/>
            <a:r>
              <a:rPr lang="en-US" dirty="0"/>
              <a:t>(Arguments)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108DB74F-AEAE-4BA5-82F9-9E9E97FE9B33}"/>
              </a:ext>
            </a:extLst>
          </p:cNvPr>
          <p:cNvSpPr/>
          <p:nvPr/>
        </p:nvSpPr>
        <p:spPr>
          <a:xfrm>
            <a:off x="6297964" y="2920335"/>
            <a:ext cx="2750596" cy="3607979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6625259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2BF59-D393-4045-AC3F-1C1E7AF9A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Anatomy of a Function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Function Header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6E7E29-6DE3-4C41-92DF-704D5627C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18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23BC58-1A1D-4D87-8D36-7EB18E619D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header </a:t>
            </a:r>
            <a:r>
              <a:rPr lang="en-US" dirty="0">
                <a:solidFill>
                  <a:schemeClr val="accent2"/>
                </a:solidFill>
              </a:rPr>
              <a:t>begins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with</a:t>
            </a:r>
            <a:r>
              <a:rPr lang="en-US" dirty="0"/>
              <a:t> the </a:t>
            </a:r>
            <a:r>
              <a:rPr lang="en-US" dirty="0">
                <a:solidFill>
                  <a:srgbClr val="3333FF"/>
                </a:solidFill>
              </a:rPr>
              <a:t>def</a:t>
            </a:r>
            <a:r>
              <a:rPr lang="en-US" dirty="0"/>
              <a:t> keyword, followed by </a:t>
            </a:r>
            <a:r>
              <a:rPr lang="en-US" dirty="0">
                <a:solidFill>
                  <a:schemeClr val="accent2"/>
                </a:solidFill>
              </a:rPr>
              <a:t>function’s name </a:t>
            </a:r>
            <a:r>
              <a:rPr lang="en-US" dirty="0"/>
              <a:t>and </a:t>
            </a:r>
            <a:r>
              <a:rPr lang="en-US" dirty="0">
                <a:solidFill>
                  <a:schemeClr val="accent2"/>
                </a:solidFill>
              </a:rPr>
              <a:t>parameters</a:t>
            </a:r>
            <a:r>
              <a:rPr lang="en-US" dirty="0"/>
              <a:t>, and </a:t>
            </a:r>
            <a:r>
              <a:rPr lang="en-US" dirty="0">
                <a:solidFill>
                  <a:schemeClr val="accent2"/>
                </a:solidFill>
              </a:rPr>
              <a:t>ends</a:t>
            </a:r>
            <a:r>
              <a:rPr lang="en-US" dirty="0"/>
              <a:t> with a </a:t>
            </a:r>
            <a:r>
              <a:rPr lang="en-US" dirty="0">
                <a:solidFill>
                  <a:schemeClr val="accent2"/>
                </a:solidFill>
              </a:rPr>
              <a:t>colon </a:t>
            </a:r>
            <a:r>
              <a:rPr lang="en-US" dirty="0"/>
              <a:t>(:). </a:t>
            </a:r>
          </a:p>
        </p:txBody>
      </p:sp>
      <p:pic>
        <p:nvPicPr>
          <p:cNvPr id="5" name="Picture 4">
            <a:hlinkClick r:id="rId3" action="ppaction://hlinksldjump"/>
            <a:extLst>
              <a:ext uri="{FF2B5EF4-FFF2-40B4-BE49-F238E27FC236}">
                <a16:creationId xmlns:a16="http://schemas.microsoft.com/office/drawing/2014/main" id="{1866B029-C37B-41EF-942B-C04DCDEE7889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0054BB64-FB80-4E03-BDF5-7F2591C8C16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6.2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67640416-D2E8-46C1-8A40-CDB40C25CF06}"/>
              </a:ext>
            </a:extLst>
          </p:cNvPr>
          <p:cNvGrpSpPr/>
          <p:nvPr/>
        </p:nvGrpSpPr>
        <p:grpSpPr>
          <a:xfrm>
            <a:off x="146304" y="2920335"/>
            <a:ext cx="6089323" cy="3607979"/>
            <a:chOff x="146304" y="2796046"/>
            <a:chExt cx="6089323" cy="3607979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EABA2A8-D743-4FFD-8AAA-E37110FAB090}"/>
                </a:ext>
              </a:extLst>
            </p:cNvPr>
            <p:cNvSpPr/>
            <p:nvPr/>
          </p:nvSpPr>
          <p:spPr>
            <a:xfrm>
              <a:off x="146304" y="2796046"/>
              <a:ext cx="6070087" cy="3607979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CC36A930-D7E5-4996-8778-C5C4E7370925}"/>
                </a:ext>
              </a:extLst>
            </p:cNvPr>
            <p:cNvGrpSpPr/>
            <p:nvPr/>
          </p:nvGrpSpPr>
          <p:grpSpPr>
            <a:xfrm>
              <a:off x="280460" y="2796046"/>
              <a:ext cx="5955167" cy="3607979"/>
              <a:chOff x="326180" y="2567446"/>
              <a:chExt cx="5955167" cy="3607979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EB841A9D-C199-4827-9865-5C9F0B794C8D}"/>
                  </a:ext>
                </a:extLst>
              </p:cNvPr>
              <p:cNvGrpSpPr/>
              <p:nvPr/>
            </p:nvGrpSpPr>
            <p:grpSpPr>
              <a:xfrm>
                <a:off x="326180" y="3284351"/>
                <a:ext cx="3935102" cy="2407790"/>
                <a:chOff x="160238" y="3030453"/>
                <a:chExt cx="3935102" cy="2563601"/>
              </a:xfrm>
            </p:grpSpPr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FEB38BA6-056C-41D3-8901-668548812A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07824" y="3030453"/>
                  <a:ext cx="3487516" cy="256360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def </a:t>
                  </a: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max(num1, num2):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</a:t>
                  </a:r>
                  <a:r>
                    <a:rPr lang="en-US" altLang="en-US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if </a:t>
                  </a: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num1 &gt; num2: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    result = num1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</a:t>
                  </a:r>
                  <a:r>
                    <a:rPr lang="en-US" altLang="en-US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else</a:t>
                  </a: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: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    result = num2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altLang="en-US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endParaRP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</a:t>
                  </a:r>
                  <a:r>
                    <a:rPr lang="en-US" altLang="en-US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return </a:t>
                  </a: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result</a:t>
                  </a:r>
                  <a:endParaRPr lang="en-US" altLang="en-US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" name="Rectangle 9">
                  <a:extLst>
                    <a:ext uri="{FF2B5EF4-FFF2-40B4-BE49-F238E27FC236}">
                      <a16:creationId xmlns:a16="http://schemas.microsoft.com/office/drawing/2014/main" id="{6D06DF86-4325-474C-BE3F-86119D6A47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0238" y="3030455"/>
                  <a:ext cx="447585" cy="2563599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1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2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3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4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5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6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7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8</a:t>
                  </a:r>
                </a:p>
              </p:txBody>
            </p:sp>
          </p:grp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0E34506F-BEFC-4526-884F-DE141EB14E95}"/>
                  </a:ext>
                </a:extLst>
              </p:cNvPr>
              <p:cNvGrpSpPr/>
              <p:nvPr/>
            </p:nvGrpSpPr>
            <p:grpSpPr>
              <a:xfrm>
                <a:off x="3667760" y="3741420"/>
                <a:ext cx="2376342" cy="1863087"/>
                <a:chOff x="3667760" y="4267200"/>
                <a:chExt cx="2376342" cy="1863087"/>
              </a:xfrm>
            </p:grpSpPr>
            <p:sp>
              <p:nvSpPr>
                <p:cNvPr id="18" name="Right Bracket 17">
                  <a:extLst>
                    <a:ext uri="{FF2B5EF4-FFF2-40B4-BE49-F238E27FC236}">
                      <a16:creationId xmlns:a16="http://schemas.microsoft.com/office/drawing/2014/main" id="{721F152C-A1F9-4A73-A437-5265FC53F005}"/>
                    </a:ext>
                  </a:extLst>
                </p:cNvPr>
                <p:cNvSpPr/>
                <p:nvPr/>
              </p:nvSpPr>
              <p:spPr>
                <a:xfrm>
                  <a:off x="3667760" y="4267200"/>
                  <a:ext cx="309436" cy="1863087"/>
                </a:xfrm>
                <a:prstGeom prst="rightBracket">
                  <a:avLst>
                    <a:gd name="adj" fmla="val 0"/>
                  </a:avLst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grpSp>
              <p:nvGrpSpPr>
                <p:cNvPr id="40" name="Group 39">
                  <a:extLst>
                    <a:ext uri="{FF2B5EF4-FFF2-40B4-BE49-F238E27FC236}">
                      <a16:creationId xmlns:a16="http://schemas.microsoft.com/office/drawing/2014/main" id="{BA014B35-B204-4C16-A108-30C10C448B39}"/>
                    </a:ext>
                  </a:extLst>
                </p:cNvPr>
                <p:cNvGrpSpPr/>
                <p:nvPr/>
              </p:nvGrpSpPr>
              <p:grpSpPr>
                <a:xfrm>
                  <a:off x="4062665" y="5010594"/>
                  <a:ext cx="1981437" cy="369332"/>
                  <a:chOff x="4062665" y="5010594"/>
                  <a:chExt cx="1981437" cy="369332"/>
                </a:xfrm>
              </p:grpSpPr>
              <p:cxnSp>
                <p:nvCxnSpPr>
                  <p:cNvPr id="19" name="Straight Arrow Connector 18">
                    <a:extLst>
                      <a:ext uri="{FF2B5EF4-FFF2-40B4-BE49-F238E27FC236}">
                        <a16:creationId xmlns:a16="http://schemas.microsoft.com/office/drawing/2014/main" id="{0273107B-7B0D-43BD-B116-2D29D2159DB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062665" y="5195260"/>
                    <a:ext cx="453456" cy="0"/>
                  </a:xfrm>
                  <a:prstGeom prst="straightConnector1">
                    <a:avLst/>
                  </a:prstGeom>
                  <a:ln w="28575"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0" name="TextBox 19">
                    <a:extLst>
                      <a:ext uri="{FF2B5EF4-FFF2-40B4-BE49-F238E27FC236}">
                        <a16:creationId xmlns:a16="http://schemas.microsoft.com/office/drawing/2014/main" id="{7CF5E64A-A7ED-4426-918F-AB88D179C04A}"/>
                      </a:ext>
                    </a:extLst>
                  </p:cNvPr>
                  <p:cNvSpPr txBox="1"/>
                  <p:nvPr/>
                </p:nvSpPr>
                <p:spPr>
                  <a:xfrm>
                    <a:off x="4516120" y="5010594"/>
                    <a:ext cx="1527982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/>
                      <a:t>Function Body</a:t>
                    </a:r>
                  </a:p>
                </p:txBody>
              </p:sp>
            </p:grpSp>
          </p:grpSp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0FCF89C0-2D3D-45CD-B457-95B814695F49}"/>
                  </a:ext>
                </a:extLst>
              </p:cNvPr>
              <p:cNvGrpSpPr/>
              <p:nvPr/>
            </p:nvGrpSpPr>
            <p:grpSpPr>
              <a:xfrm>
                <a:off x="1361026" y="5254773"/>
                <a:ext cx="2811722" cy="920652"/>
                <a:chOff x="1361026" y="5254773"/>
                <a:chExt cx="2811722" cy="920652"/>
              </a:xfrm>
            </p:grpSpPr>
            <p:grpSp>
              <p:nvGrpSpPr>
                <p:cNvPr id="44" name="Group 43">
                  <a:extLst>
                    <a:ext uri="{FF2B5EF4-FFF2-40B4-BE49-F238E27FC236}">
                      <a16:creationId xmlns:a16="http://schemas.microsoft.com/office/drawing/2014/main" id="{1BF033D5-26A9-4C0C-B051-E20D194D2F48}"/>
                    </a:ext>
                  </a:extLst>
                </p:cNvPr>
                <p:cNvGrpSpPr/>
                <p:nvPr/>
              </p:nvGrpSpPr>
              <p:grpSpPr>
                <a:xfrm>
                  <a:off x="2411998" y="5604920"/>
                  <a:ext cx="1760750" cy="570505"/>
                  <a:chOff x="2432482" y="5911341"/>
                  <a:chExt cx="1760750" cy="570505"/>
                </a:xfrm>
              </p:grpSpPr>
              <p:cxnSp>
                <p:nvCxnSpPr>
                  <p:cNvPr id="23" name="Straight Arrow Connector 22">
                    <a:extLst>
                      <a:ext uri="{FF2B5EF4-FFF2-40B4-BE49-F238E27FC236}">
                        <a16:creationId xmlns:a16="http://schemas.microsoft.com/office/drawing/2014/main" id="{0A763125-4757-42A3-89F2-C5A971D41B0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2432482" y="5911341"/>
                    <a:ext cx="367869" cy="385839"/>
                  </a:xfrm>
                  <a:prstGeom prst="straightConnector1">
                    <a:avLst/>
                  </a:prstGeom>
                  <a:ln w="28575"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4" name="TextBox 23">
                    <a:extLst>
                      <a:ext uri="{FF2B5EF4-FFF2-40B4-BE49-F238E27FC236}">
                        <a16:creationId xmlns:a16="http://schemas.microsoft.com/office/drawing/2014/main" id="{2E6EABD1-EF7A-4FC9-A9E5-C28CAD2720AD}"/>
                      </a:ext>
                    </a:extLst>
                  </p:cNvPr>
                  <p:cNvSpPr txBox="1"/>
                  <p:nvPr/>
                </p:nvSpPr>
                <p:spPr>
                  <a:xfrm>
                    <a:off x="2800350" y="6112514"/>
                    <a:ext cx="1392882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/>
                      <a:t>Return Value</a:t>
                    </a:r>
                  </a:p>
                </p:txBody>
              </p:sp>
            </p:grp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67D2C202-AAC9-4CD8-B083-E92CB093C3AF}"/>
                    </a:ext>
                  </a:extLst>
                </p:cNvPr>
                <p:cNvSpPr/>
                <p:nvPr/>
              </p:nvSpPr>
              <p:spPr>
                <a:xfrm>
                  <a:off x="1361026" y="5254773"/>
                  <a:ext cx="1914144" cy="28448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23DEDCF2-11AF-4219-9671-8EF671A0DF77}"/>
                  </a:ext>
                </a:extLst>
              </p:cNvPr>
              <p:cNvGrpSpPr/>
              <p:nvPr/>
            </p:nvGrpSpPr>
            <p:grpSpPr>
              <a:xfrm>
                <a:off x="794247" y="2567446"/>
                <a:ext cx="5487100" cy="1115943"/>
                <a:chOff x="794247" y="3093226"/>
                <a:chExt cx="5487100" cy="1115943"/>
              </a:xfrm>
            </p:grpSpPr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8D84958F-8B04-496C-8145-8613218974BD}"/>
                    </a:ext>
                  </a:extLst>
                </p:cNvPr>
                <p:cNvSpPr/>
                <p:nvPr/>
              </p:nvSpPr>
              <p:spPr>
                <a:xfrm>
                  <a:off x="838200" y="3826011"/>
                  <a:ext cx="2829560" cy="383158"/>
                </a:xfrm>
                <a:prstGeom prst="rect">
                  <a:avLst/>
                </a:prstGeom>
                <a:solidFill>
                  <a:srgbClr val="FFFFCC">
                    <a:alpha val="30000"/>
                  </a:srgbClr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grpSp>
              <p:nvGrpSpPr>
                <p:cNvPr id="39" name="Group 38">
                  <a:extLst>
                    <a:ext uri="{FF2B5EF4-FFF2-40B4-BE49-F238E27FC236}">
                      <a16:creationId xmlns:a16="http://schemas.microsoft.com/office/drawing/2014/main" id="{0E7338FD-EEB8-4921-AC51-0BA8D35B9B85}"/>
                    </a:ext>
                  </a:extLst>
                </p:cNvPr>
                <p:cNvGrpSpPr/>
                <p:nvPr/>
              </p:nvGrpSpPr>
              <p:grpSpPr>
                <a:xfrm>
                  <a:off x="3713480" y="3836466"/>
                  <a:ext cx="2567867" cy="369332"/>
                  <a:chOff x="3713480" y="3836466"/>
                  <a:chExt cx="2567867" cy="369332"/>
                </a:xfrm>
              </p:grpSpPr>
              <p:cxnSp>
                <p:nvCxnSpPr>
                  <p:cNvPr id="15" name="Straight Arrow Connector 14">
                    <a:extLst>
                      <a:ext uri="{FF2B5EF4-FFF2-40B4-BE49-F238E27FC236}">
                        <a16:creationId xmlns:a16="http://schemas.microsoft.com/office/drawing/2014/main" id="{EA02D82E-3F99-44F8-9B4F-18A35432BB7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713480" y="4021132"/>
                    <a:ext cx="802640" cy="0"/>
                  </a:xfrm>
                  <a:prstGeom prst="straightConnector1">
                    <a:avLst/>
                  </a:prstGeom>
                  <a:ln w="28575">
                    <a:solidFill>
                      <a:srgbClr val="C00000"/>
                    </a:solidFill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7" name="TextBox 16">
                    <a:extLst>
                      <a:ext uri="{FF2B5EF4-FFF2-40B4-BE49-F238E27FC236}">
                        <a16:creationId xmlns:a16="http://schemas.microsoft.com/office/drawing/2014/main" id="{932394E3-2AD6-4D39-96DE-35A09CCA2321}"/>
                      </a:ext>
                    </a:extLst>
                  </p:cNvPr>
                  <p:cNvSpPr txBox="1"/>
                  <p:nvPr/>
                </p:nvSpPr>
                <p:spPr>
                  <a:xfrm>
                    <a:off x="4516120" y="3836466"/>
                    <a:ext cx="1765227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>
                        <a:solidFill>
                          <a:srgbClr val="C00000"/>
                        </a:solidFill>
                      </a:rPr>
                      <a:t>Function Header</a:t>
                    </a:r>
                  </a:p>
                </p:txBody>
              </p:sp>
            </p:grpSp>
            <p:grpSp>
              <p:nvGrpSpPr>
                <p:cNvPr id="38" name="Group 37">
                  <a:extLst>
                    <a:ext uri="{FF2B5EF4-FFF2-40B4-BE49-F238E27FC236}">
                      <a16:creationId xmlns:a16="http://schemas.microsoft.com/office/drawing/2014/main" id="{BCDA2990-F537-4EC5-8F8F-3014356561F0}"/>
                    </a:ext>
                  </a:extLst>
                </p:cNvPr>
                <p:cNvGrpSpPr/>
                <p:nvPr/>
              </p:nvGrpSpPr>
              <p:grpSpPr>
                <a:xfrm>
                  <a:off x="794247" y="3093226"/>
                  <a:ext cx="1617751" cy="700702"/>
                  <a:chOff x="794247" y="3093226"/>
                  <a:chExt cx="1617751" cy="700702"/>
                </a:xfrm>
              </p:grpSpPr>
              <p:cxnSp>
                <p:nvCxnSpPr>
                  <p:cNvPr id="29" name="Straight Arrow Connector 28">
                    <a:extLst>
                      <a:ext uri="{FF2B5EF4-FFF2-40B4-BE49-F238E27FC236}">
                        <a16:creationId xmlns:a16="http://schemas.microsoft.com/office/drawing/2014/main" id="{86A9A7A2-D227-4B65-85A7-98FBEB774CD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603123" y="3434586"/>
                    <a:ext cx="1" cy="359342"/>
                  </a:xfrm>
                  <a:prstGeom prst="straightConnector1">
                    <a:avLst/>
                  </a:prstGeom>
                  <a:ln w="28575"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0" name="TextBox 29">
                    <a:extLst>
                      <a:ext uri="{FF2B5EF4-FFF2-40B4-BE49-F238E27FC236}">
                        <a16:creationId xmlns:a16="http://schemas.microsoft.com/office/drawing/2014/main" id="{DCACCF89-EBFE-46F1-8319-E22CA5D0779C}"/>
                      </a:ext>
                    </a:extLst>
                  </p:cNvPr>
                  <p:cNvSpPr txBox="1"/>
                  <p:nvPr/>
                </p:nvSpPr>
                <p:spPr>
                  <a:xfrm>
                    <a:off x="794247" y="3093226"/>
                    <a:ext cx="1617751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/>
                      <a:t>Function Name</a:t>
                    </a:r>
                  </a:p>
                </p:txBody>
              </p:sp>
            </p:grpSp>
            <p:grpSp>
              <p:nvGrpSpPr>
                <p:cNvPr id="37" name="Group 36">
                  <a:extLst>
                    <a:ext uri="{FF2B5EF4-FFF2-40B4-BE49-F238E27FC236}">
                      <a16:creationId xmlns:a16="http://schemas.microsoft.com/office/drawing/2014/main" id="{7C609473-7783-4C1C-A176-A717027C9A96}"/>
                    </a:ext>
                  </a:extLst>
                </p:cNvPr>
                <p:cNvGrpSpPr/>
                <p:nvPr/>
              </p:nvGrpSpPr>
              <p:grpSpPr>
                <a:xfrm>
                  <a:off x="2493835" y="3109105"/>
                  <a:ext cx="1962897" cy="642996"/>
                  <a:chOff x="2493835" y="3109105"/>
                  <a:chExt cx="1962897" cy="642996"/>
                </a:xfrm>
              </p:grpSpPr>
              <p:cxnSp>
                <p:nvCxnSpPr>
                  <p:cNvPr id="33" name="Straight Arrow Connector 32">
                    <a:extLst>
                      <a:ext uri="{FF2B5EF4-FFF2-40B4-BE49-F238E27FC236}">
                        <a16:creationId xmlns:a16="http://schemas.microsoft.com/office/drawing/2014/main" id="{25D06F86-C20D-4892-A4E3-53BDC793FA07}"/>
                      </a:ext>
                    </a:extLst>
                  </p:cNvPr>
                  <p:cNvCxnSpPr>
                    <a:cxnSpLocks/>
                    <a:stCxn id="34" idx="2"/>
                  </p:cNvCxnSpPr>
                  <p:nvPr/>
                </p:nvCxnSpPr>
                <p:spPr>
                  <a:xfrm flipH="1">
                    <a:off x="2846070" y="3478437"/>
                    <a:ext cx="629214" cy="273664"/>
                  </a:xfrm>
                  <a:prstGeom prst="straightConnector1">
                    <a:avLst/>
                  </a:prstGeom>
                  <a:ln w="28575"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4" name="TextBox 33">
                    <a:extLst>
                      <a:ext uri="{FF2B5EF4-FFF2-40B4-BE49-F238E27FC236}">
                        <a16:creationId xmlns:a16="http://schemas.microsoft.com/office/drawing/2014/main" id="{4C5B5BA7-38C5-437F-B763-5D032D6DC881}"/>
                      </a:ext>
                    </a:extLst>
                  </p:cNvPr>
                  <p:cNvSpPr txBox="1"/>
                  <p:nvPr/>
                </p:nvSpPr>
                <p:spPr>
                  <a:xfrm>
                    <a:off x="2493835" y="3109105"/>
                    <a:ext cx="196289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dirty="0"/>
                      <a:t>Formal Parameters</a:t>
                    </a:r>
                  </a:p>
                </p:txBody>
              </p:sp>
            </p:grpSp>
            <p:sp>
              <p:nvSpPr>
                <p:cNvPr id="50" name="Rectangle 49">
                  <a:extLst>
                    <a:ext uri="{FF2B5EF4-FFF2-40B4-BE49-F238E27FC236}">
                      <a16:creationId xmlns:a16="http://schemas.microsoft.com/office/drawing/2014/main" id="{04FE228C-0E5E-4BF2-87A7-762118CCC898}"/>
                    </a:ext>
                  </a:extLst>
                </p:cNvPr>
                <p:cNvSpPr/>
                <p:nvPr/>
              </p:nvSpPr>
              <p:spPr>
                <a:xfrm>
                  <a:off x="1343188" y="3868831"/>
                  <a:ext cx="505932" cy="266458"/>
                </a:xfrm>
                <a:prstGeom prst="rect">
                  <a:avLst/>
                </a:prstGeom>
                <a:noFill/>
                <a:ln w="63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" name="Rectangle 50">
                  <a:extLst>
                    <a:ext uri="{FF2B5EF4-FFF2-40B4-BE49-F238E27FC236}">
                      <a16:creationId xmlns:a16="http://schemas.microsoft.com/office/drawing/2014/main" id="{E628CF50-65D8-4F96-B5CF-E552F2599805}"/>
                    </a:ext>
                  </a:extLst>
                </p:cNvPr>
                <p:cNvSpPr/>
                <p:nvPr/>
              </p:nvSpPr>
              <p:spPr>
                <a:xfrm>
                  <a:off x="1941932" y="3884361"/>
                  <a:ext cx="1390548" cy="266458"/>
                </a:xfrm>
                <a:prstGeom prst="rect">
                  <a:avLst/>
                </a:prstGeom>
                <a:noFill/>
                <a:ln w="63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710B5539-002B-4B2B-96DC-3CA8FA664E85}"/>
              </a:ext>
            </a:extLst>
          </p:cNvPr>
          <p:cNvSpPr txBox="1"/>
          <p:nvPr/>
        </p:nvSpPr>
        <p:spPr>
          <a:xfrm>
            <a:off x="4710594" y="2920335"/>
            <a:ext cx="1505797" cy="307777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Define a function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6ACEC18-5A40-45AA-B0D7-746C56F76AFF}"/>
              </a:ext>
            </a:extLst>
          </p:cNvPr>
          <p:cNvSpPr txBox="1"/>
          <p:nvPr/>
        </p:nvSpPr>
        <p:spPr>
          <a:xfrm>
            <a:off x="7542763" y="2920335"/>
            <a:ext cx="1505797" cy="307777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Invoke a function 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8CF71A25-992D-422D-97CE-4BFDE12A0D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8741" y="4214021"/>
            <a:ext cx="2569042" cy="38049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z = max(x, y)</a:t>
            </a: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91279820-0E4C-4C98-BF4D-266BCAA6DDAC}"/>
              </a:ext>
            </a:extLst>
          </p:cNvPr>
          <p:cNvSpPr/>
          <p:nvPr/>
        </p:nvSpPr>
        <p:spPr>
          <a:xfrm>
            <a:off x="7553326" y="4271041"/>
            <a:ext cx="581018" cy="266458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B0306E1D-5C60-42DB-81AD-0750CC2011E2}"/>
              </a:ext>
            </a:extLst>
          </p:cNvPr>
          <p:cNvCxnSpPr>
            <a:cxnSpLocks/>
          </p:cNvCxnSpPr>
          <p:nvPr/>
        </p:nvCxnSpPr>
        <p:spPr>
          <a:xfrm flipV="1">
            <a:off x="7847226" y="4566456"/>
            <a:ext cx="0" cy="407175"/>
          </a:xfrm>
          <a:prstGeom prst="straightConnector1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BFEACFEF-1CC7-4A99-BCD9-22CA6622D224}"/>
              </a:ext>
            </a:extLst>
          </p:cNvPr>
          <p:cNvSpPr txBox="1"/>
          <p:nvPr/>
        </p:nvSpPr>
        <p:spPr>
          <a:xfrm>
            <a:off x="6862386" y="4935531"/>
            <a:ext cx="19628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Actual Parameters</a:t>
            </a:r>
          </a:p>
          <a:p>
            <a:pPr algn="ctr"/>
            <a:r>
              <a:rPr lang="en-US" dirty="0"/>
              <a:t>(Arguments)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108DB74F-AEAE-4BA5-82F9-9E9E97FE9B33}"/>
              </a:ext>
            </a:extLst>
          </p:cNvPr>
          <p:cNvSpPr/>
          <p:nvPr/>
        </p:nvSpPr>
        <p:spPr>
          <a:xfrm>
            <a:off x="6297964" y="2920335"/>
            <a:ext cx="2750596" cy="3607979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9086602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2BF59-D393-4045-AC3F-1C1E7AF9A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Anatomy of a Function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Formal Parameters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6E7E29-6DE3-4C41-92DF-704D5627C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19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23BC58-1A1D-4D87-8D36-7EB18E619D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</a:t>
            </a:r>
            <a:r>
              <a:rPr lang="en-US" dirty="0">
                <a:solidFill>
                  <a:schemeClr val="accent2"/>
                </a:solidFill>
              </a:rPr>
              <a:t>variables</a:t>
            </a:r>
            <a:r>
              <a:rPr lang="en-US" dirty="0"/>
              <a:t> in the </a:t>
            </a:r>
            <a:r>
              <a:rPr lang="en-US" dirty="0">
                <a:solidFill>
                  <a:schemeClr val="accent2"/>
                </a:solidFill>
              </a:rPr>
              <a:t>function header </a:t>
            </a:r>
            <a:r>
              <a:rPr lang="en-US" dirty="0"/>
              <a:t>are known as formal parameters or simply </a:t>
            </a:r>
            <a:r>
              <a:rPr lang="en-US" dirty="0">
                <a:solidFill>
                  <a:schemeClr val="accent2"/>
                </a:solidFill>
              </a:rPr>
              <a:t>parameters</a:t>
            </a:r>
            <a:r>
              <a:rPr lang="en-US" dirty="0"/>
              <a:t>.</a:t>
            </a:r>
          </a:p>
        </p:txBody>
      </p:sp>
      <p:pic>
        <p:nvPicPr>
          <p:cNvPr id="5" name="Picture 4">
            <a:hlinkClick r:id="rId3" action="ppaction://hlinksldjump"/>
            <a:extLst>
              <a:ext uri="{FF2B5EF4-FFF2-40B4-BE49-F238E27FC236}">
                <a16:creationId xmlns:a16="http://schemas.microsoft.com/office/drawing/2014/main" id="{1866B029-C37B-41EF-942B-C04DCDEE7889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0054BB64-FB80-4E03-BDF5-7F2591C8C16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6.2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67640416-D2E8-46C1-8A40-CDB40C25CF06}"/>
              </a:ext>
            </a:extLst>
          </p:cNvPr>
          <p:cNvGrpSpPr/>
          <p:nvPr/>
        </p:nvGrpSpPr>
        <p:grpSpPr>
          <a:xfrm>
            <a:off x="146304" y="2920335"/>
            <a:ext cx="6070087" cy="3607979"/>
            <a:chOff x="146304" y="2796046"/>
            <a:chExt cx="6070087" cy="3607979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EABA2A8-D743-4FFD-8AAA-E37110FAB090}"/>
                </a:ext>
              </a:extLst>
            </p:cNvPr>
            <p:cNvSpPr/>
            <p:nvPr/>
          </p:nvSpPr>
          <p:spPr>
            <a:xfrm>
              <a:off x="146304" y="2796046"/>
              <a:ext cx="6070087" cy="3607979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CC36A930-D7E5-4996-8778-C5C4E7370925}"/>
                </a:ext>
              </a:extLst>
            </p:cNvPr>
            <p:cNvGrpSpPr/>
            <p:nvPr/>
          </p:nvGrpSpPr>
          <p:grpSpPr>
            <a:xfrm>
              <a:off x="280460" y="2796046"/>
              <a:ext cx="5935931" cy="3607979"/>
              <a:chOff x="326180" y="2567446"/>
              <a:chExt cx="5935931" cy="3607979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EB841A9D-C199-4827-9865-5C9F0B794C8D}"/>
                  </a:ext>
                </a:extLst>
              </p:cNvPr>
              <p:cNvGrpSpPr/>
              <p:nvPr/>
            </p:nvGrpSpPr>
            <p:grpSpPr>
              <a:xfrm>
                <a:off x="326180" y="3284351"/>
                <a:ext cx="3935102" cy="2407790"/>
                <a:chOff x="160238" y="3030453"/>
                <a:chExt cx="3935102" cy="2563601"/>
              </a:xfrm>
            </p:grpSpPr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FEB38BA6-056C-41D3-8901-668548812A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07824" y="3030453"/>
                  <a:ext cx="3487516" cy="256360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def </a:t>
                  </a: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max(num1, num2):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</a:t>
                  </a:r>
                  <a:r>
                    <a:rPr lang="en-US" altLang="en-US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if </a:t>
                  </a: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num1 &gt; num2: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    result = num1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</a:t>
                  </a:r>
                  <a:r>
                    <a:rPr lang="en-US" altLang="en-US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else</a:t>
                  </a: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: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    result = num2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altLang="en-US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endParaRP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</a:t>
                  </a:r>
                  <a:r>
                    <a:rPr lang="en-US" altLang="en-US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return </a:t>
                  </a: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result</a:t>
                  </a:r>
                  <a:endParaRPr lang="en-US" altLang="en-US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" name="Rectangle 9">
                  <a:extLst>
                    <a:ext uri="{FF2B5EF4-FFF2-40B4-BE49-F238E27FC236}">
                      <a16:creationId xmlns:a16="http://schemas.microsoft.com/office/drawing/2014/main" id="{6D06DF86-4325-474C-BE3F-86119D6A47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0238" y="3030455"/>
                  <a:ext cx="447585" cy="2563599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1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2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3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4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5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6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7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8</a:t>
                  </a:r>
                </a:p>
              </p:txBody>
            </p:sp>
          </p:grp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0E34506F-BEFC-4526-884F-DE141EB14E95}"/>
                  </a:ext>
                </a:extLst>
              </p:cNvPr>
              <p:cNvGrpSpPr/>
              <p:nvPr/>
            </p:nvGrpSpPr>
            <p:grpSpPr>
              <a:xfrm>
                <a:off x="3667760" y="3741420"/>
                <a:ext cx="2376342" cy="1863087"/>
                <a:chOff x="3667760" y="4267200"/>
                <a:chExt cx="2376342" cy="1863087"/>
              </a:xfrm>
            </p:grpSpPr>
            <p:sp>
              <p:nvSpPr>
                <p:cNvPr id="18" name="Right Bracket 17">
                  <a:extLst>
                    <a:ext uri="{FF2B5EF4-FFF2-40B4-BE49-F238E27FC236}">
                      <a16:creationId xmlns:a16="http://schemas.microsoft.com/office/drawing/2014/main" id="{721F152C-A1F9-4A73-A437-5265FC53F005}"/>
                    </a:ext>
                  </a:extLst>
                </p:cNvPr>
                <p:cNvSpPr/>
                <p:nvPr/>
              </p:nvSpPr>
              <p:spPr>
                <a:xfrm>
                  <a:off x="3667760" y="4267200"/>
                  <a:ext cx="309436" cy="1863087"/>
                </a:xfrm>
                <a:prstGeom prst="rightBracket">
                  <a:avLst>
                    <a:gd name="adj" fmla="val 0"/>
                  </a:avLst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grpSp>
              <p:nvGrpSpPr>
                <p:cNvPr id="40" name="Group 39">
                  <a:extLst>
                    <a:ext uri="{FF2B5EF4-FFF2-40B4-BE49-F238E27FC236}">
                      <a16:creationId xmlns:a16="http://schemas.microsoft.com/office/drawing/2014/main" id="{BA014B35-B204-4C16-A108-30C10C448B39}"/>
                    </a:ext>
                  </a:extLst>
                </p:cNvPr>
                <p:cNvGrpSpPr/>
                <p:nvPr/>
              </p:nvGrpSpPr>
              <p:grpSpPr>
                <a:xfrm>
                  <a:off x="4062665" y="5010594"/>
                  <a:ext cx="1981437" cy="369332"/>
                  <a:chOff x="4062665" y="5010594"/>
                  <a:chExt cx="1981437" cy="369332"/>
                </a:xfrm>
              </p:grpSpPr>
              <p:cxnSp>
                <p:nvCxnSpPr>
                  <p:cNvPr id="19" name="Straight Arrow Connector 18">
                    <a:extLst>
                      <a:ext uri="{FF2B5EF4-FFF2-40B4-BE49-F238E27FC236}">
                        <a16:creationId xmlns:a16="http://schemas.microsoft.com/office/drawing/2014/main" id="{0273107B-7B0D-43BD-B116-2D29D2159DB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062665" y="5195260"/>
                    <a:ext cx="453456" cy="0"/>
                  </a:xfrm>
                  <a:prstGeom prst="straightConnector1">
                    <a:avLst/>
                  </a:prstGeom>
                  <a:ln w="28575"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0" name="TextBox 19">
                    <a:extLst>
                      <a:ext uri="{FF2B5EF4-FFF2-40B4-BE49-F238E27FC236}">
                        <a16:creationId xmlns:a16="http://schemas.microsoft.com/office/drawing/2014/main" id="{7CF5E64A-A7ED-4426-918F-AB88D179C04A}"/>
                      </a:ext>
                    </a:extLst>
                  </p:cNvPr>
                  <p:cNvSpPr txBox="1"/>
                  <p:nvPr/>
                </p:nvSpPr>
                <p:spPr>
                  <a:xfrm>
                    <a:off x="4516120" y="5010594"/>
                    <a:ext cx="1527982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/>
                      <a:t>Function Body</a:t>
                    </a:r>
                  </a:p>
                </p:txBody>
              </p:sp>
            </p:grpSp>
          </p:grpSp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0FCF89C0-2D3D-45CD-B457-95B814695F49}"/>
                  </a:ext>
                </a:extLst>
              </p:cNvPr>
              <p:cNvGrpSpPr/>
              <p:nvPr/>
            </p:nvGrpSpPr>
            <p:grpSpPr>
              <a:xfrm>
                <a:off x="1361026" y="5254773"/>
                <a:ext cx="2811722" cy="920652"/>
                <a:chOff x="1361026" y="5254773"/>
                <a:chExt cx="2811722" cy="920652"/>
              </a:xfrm>
            </p:grpSpPr>
            <p:grpSp>
              <p:nvGrpSpPr>
                <p:cNvPr id="44" name="Group 43">
                  <a:extLst>
                    <a:ext uri="{FF2B5EF4-FFF2-40B4-BE49-F238E27FC236}">
                      <a16:creationId xmlns:a16="http://schemas.microsoft.com/office/drawing/2014/main" id="{1BF033D5-26A9-4C0C-B051-E20D194D2F48}"/>
                    </a:ext>
                  </a:extLst>
                </p:cNvPr>
                <p:cNvGrpSpPr/>
                <p:nvPr/>
              </p:nvGrpSpPr>
              <p:grpSpPr>
                <a:xfrm>
                  <a:off x="2411998" y="5604920"/>
                  <a:ext cx="1760750" cy="570505"/>
                  <a:chOff x="2432482" y="5911341"/>
                  <a:chExt cx="1760750" cy="570505"/>
                </a:xfrm>
              </p:grpSpPr>
              <p:cxnSp>
                <p:nvCxnSpPr>
                  <p:cNvPr id="23" name="Straight Arrow Connector 22">
                    <a:extLst>
                      <a:ext uri="{FF2B5EF4-FFF2-40B4-BE49-F238E27FC236}">
                        <a16:creationId xmlns:a16="http://schemas.microsoft.com/office/drawing/2014/main" id="{0A763125-4757-42A3-89F2-C5A971D41B0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2432482" y="5911341"/>
                    <a:ext cx="367869" cy="385839"/>
                  </a:xfrm>
                  <a:prstGeom prst="straightConnector1">
                    <a:avLst/>
                  </a:prstGeom>
                  <a:ln w="28575"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4" name="TextBox 23">
                    <a:extLst>
                      <a:ext uri="{FF2B5EF4-FFF2-40B4-BE49-F238E27FC236}">
                        <a16:creationId xmlns:a16="http://schemas.microsoft.com/office/drawing/2014/main" id="{2E6EABD1-EF7A-4FC9-A9E5-C28CAD2720AD}"/>
                      </a:ext>
                    </a:extLst>
                  </p:cNvPr>
                  <p:cNvSpPr txBox="1"/>
                  <p:nvPr/>
                </p:nvSpPr>
                <p:spPr>
                  <a:xfrm>
                    <a:off x="2800350" y="6112514"/>
                    <a:ext cx="1392882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/>
                      <a:t>Return Value</a:t>
                    </a:r>
                  </a:p>
                </p:txBody>
              </p:sp>
            </p:grp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67D2C202-AAC9-4CD8-B083-E92CB093C3AF}"/>
                    </a:ext>
                  </a:extLst>
                </p:cNvPr>
                <p:cNvSpPr/>
                <p:nvPr/>
              </p:nvSpPr>
              <p:spPr>
                <a:xfrm>
                  <a:off x="1361026" y="5254773"/>
                  <a:ext cx="1914144" cy="28448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23DEDCF2-11AF-4219-9671-8EF671A0DF77}"/>
                  </a:ext>
                </a:extLst>
              </p:cNvPr>
              <p:cNvGrpSpPr/>
              <p:nvPr/>
            </p:nvGrpSpPr>
            <p:grpSpPr>
              <a:xfrm>
                <a:off x="794247" y="2567446"/>
                <a:ext cx="5467864" cy="1115943"/>
                <a:chOff x="794247" y="3093226"/>
                <a:chExt cx="5467864" cy="1115943"/>
              </a:xfrm>
            </p:grpSpPr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8D84958F-8B04-496C-8145-8613218974BD}"/>
                    </a:ext>
                  </a:extLst>
                </p:cNvPr>
                <p:cNvSpPr/>
                <p:nvPr/>
              </p:nvSpPr>
              <p:spPr>
                <a:xfrm>
                  <a:off x="838200" y="3826011"/>
                  <a:ext cx="2829560" cy="383158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9" name="Group 38">
                  <a:extLst>
                    <a:ext uri="{FF2B5EF4-FFF2-40B4-BE49-F238E27FC236}">
                      <a16:creationId xmlns:a16="http://schemas.microsoft.com/office/drawing/2014/main" id="{0E7338FD-EEB8-4921-AC51-0BA8D35B9B85}"/>
                    </a:ext>
                  </a:extLst>
                </p:cNvPr>
                <p:cNvGrpSpPr/>
                <p:nvPr/>
              </p:nvGrpSpPr>
              <p:grpSpPr>
                <a:xfrm>
                  <a:off x="3713480" y="3836466"/>
                  <a:ext cx="2548631" cy="369332"/>
                  <a:chOff x="3713480" y="3836466"/>
                  <a:chExt cx="2548631" cy="369332"/>
                </a:xfrm>
              </p:grpSpPr>
              <p:cxnSp>
                <p:nvCxnSpPr>
                  <p:cNvPr id="15" name="Straight Arrow Connector 14">
                    <a:extLst>
                      <a:ext uri="{FF2B5EF4-FFF2-40B4-BE49-F238E27FC236}">
                        <a16:creationId xmlns:a16="http://schemas.microsoft.com/office/drawing/2014/main" id="{EA02D82E-3F99-44F8-9B4F-18A35432BB7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713480" y="4021132"/>
                    <a:ext cx="802640" cy="0"/>
                  </a:xfrm>
                  <a:prstGeom prst="straightConnector1">
                    <a:avLst/>
                  </a:prstGeom>
                  <a:ln w="28575"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7" name="TextBox 16">
                    <a:extLst>
                      <a:ext uri="{FF2B5EF4-FFF2-40B4-BE49-F238E27FC236}">
                        <a16:creationId xmlns:a16="http://schemas.microsoft.com/office/drawing/2014/main" id="{932394E3-2AD6-4D39-96DE-35A09CCA2321}"/>
                      </a:ext>
                    </a:extLst>
                  </p:cNvPr>
                  <p:cNvSpPr txBox="1"/>
                  <p:nvPr/>
                </p:nvSpPr>
                <p:spPr>
                  <a:xfrm>
                    <a:off x="4516120" y="3836466"/>
                    <a:ext cx="1745991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/>
                      <a:t>Function Header</a:t>
                    </a:r>
                  </a:p>
                </p:txBody>
              </p:sp>
            </p:grpSp>
            <p:grpSp>
              <p:nvGrpSpPr>
                <p:cNvPr id="38" name="Group 37">
                  <a:extLst>
                    <a:ext uri="{FF2B5EF4-FFF2-40B4-BE49-F238E27FC236}">
                      <a16:creationId xmlns:a16="http://schemas.microsoft.com/office/drawing/2014/main" id="{BCDA2990-F537-4EC5-8F8F-3014356561F0}"/>
                    </a:ext>
                  </a:extLst>
                </p:cNvPr>
                <p:cNvGrpSpPr/>
                <p:nvPr/>
              </p:nvGrpSpPr>
              <p:grpSpPr>
                <a:xfrm>
                  <a:off x="794247" y="3093226"/>
                  <a:ext cx="1617751" cy="700702"/>
                  <a:chOff x="794247" y="3093226"/>
                  <a:chExt cx="1617751" cy="700702"/>
                </a:xfrm>
              </p:grpSpPr>
              <p:cxnSp>
                <p:nvCxnSpPr>
                  <p:cNvPr id="29" name="Straight Arrow Connector 28">
                    <a:extLst>
                      <a:ext uri="{FF2B5EF4-FFF2-40B4-BE49-F238E27FC236}">
                        <a16:creationId xmlns:a16="http://schemas.microsoft.com/office/drawing/2014/main" id="{86A9A7A2-D227-4B65-85A7-98FBEB774CD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603123" y="3434586"/>
                    <a:ext cx="1" cy="359342"/>
                  </a:xfrm>
                  <a:prstGeom prst="straightConnector1">
                    <a:avLst/>
                  </a:prstGeom>
                  <a:ln w="28575"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0" name="TextBox 29">
                    <a:extLst>
                      <a:ext uri="{FF2B5EF4-FFF2-40B4-BE49-F238E27FC236}">
                        <a16:creationId xmlns:a16="http://schemas.microsoft.com/office/drawing/2014/main" id="{DCACCF89-EBFE-46F1-8319-E22CA5D0779C}"/>
                      </a:ext>
                    </a:extLst>
                  </p:cNvPr>
                  <p:cNvSpPr txBox="1"/>
                  <p:nvPr/>
                </p:nvSpPr>
                <p:spPr>
                  <a:xfrm>
                    <a:off x="794247" y="3093226"/>
                    <a:ext cx="1617751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/>
                      <a:t>Function Name</a:t>
                    </a:r>
                  </a:p>
                </p:txBody>
              </p:sp>
            </p:grpSp>
            <p:grpSp>
              <p:nvGrpSpPr>
                <p:cNvPr id="37" name="Group 36">
                  <a:extLst>
                    <a:ext uri="{FF2B5EF4-FFF2-40B4-BE49-F238E27FC236}">
                      <a16:creationId xmlns:a16="http://schemas.microsoft.com/office/drawing/2014/main" id="{7C609473-7783-4C1C-A176-A717027C9A96}"/>
                    </a:ext>
                  </a:extLst>
                </p:cNvPr>
                <p:cNvGrpSpPr/>
                <p:nvPr/>
              </p:nvGrpSpPr>
              <p:grpSpPr>
                <a:xfrm>
                  <a:off x="2493835" y="3109105"/>
                  <a:ext cx="1962897" cy="642996"/>
                  <a:chOff x="2493835" y="3109105"/>
                  <a:chExt cx="1962897" cy="642996"/>
                </a:xfrm>
              </p:grpSpPr>
              <p:cxnSp>
                <p:nvCxnSpPr>
                  <p:cNvPr id="33" name="Straight Arrow Connector 32">
                    <a:extLst>
                      <a:ext uri="{FF2B5EF4-FFF2-40B4-BE49-F238E27FC236}">
                        <a16:creationId xmlns:a16="http://schemas.microsoft.com/office/drawing/2014/main" id="{25D06F86-C20D-4892-A4E3-53BDC793FA07}"/>
                      </a:ext>
                    </a:extLst>
                  </p:cNvPr>
                  <p:cNvCxnSpPr>
                    <a:cxnSpLocks/>
                    <a:stCxn id="34" idx="2"/>
                  </p:cNvCxnSpPr>
                  <p:nvPr/>
                </p:nvCxnSpPr>
                <p:spPr>
                  <a:xfrm flipH="1">
                    <a:off x="2846070" y="3478437"/>
                    <a:ext cx="629214" cy="273664"/>
                  </a:xfrm>
                  <a:prstGeom prst="straightConnector1">
                    <a:avLst/>
                  </a:prstGeom>
                  <a:ln w="28575">
                    <a:solidFill>
                      <a:srgbClr val="C00000"/>
                    </a:solidFill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4" name="TextBox 33">
                    <a:extLst>
                      <a:ext uri="{FF2B5EF4-FFF2-40B4-BE49-F238E27FC236}">
                        <a16:creationId xmlns:a16="http://schemas.microsoft.com/office/drawing/2014/main" id="{4C5B5BA7-38C5-437F-B763-5D032D6DC881}"/>
                      </a:ext>
                    </a:extLst>
                  </p:cNvPr>
                  <p:cNvSpPr txBox="1"/>
                  <p:nvPr/>
                </p:nvSpPr>
                <p:spPr>
                  <a:xfrm>
                    <a:off x="2493835" y="3109105"/>
                    <a:ext cx="196289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dirty="0">
                        <a:solidFill>
                          <a:srgbClr val="C00000"/>
                        </a:solidFill>
                      </a:rPr>
                      <a:t>Formal Parameters</a:t>
                    </a:r>
                  </a:p>
                </p:txBody>
              </p:sp>
            </p:grpSp>
            <p:sp>
              <p:nvSpPr>
                <p:cNvPr id="50" name="Rectangle 49">
                  <a:extLst>
                    <a:ext uri="{FF2B5EF4-FFF2-40B4-BE49-F238E27FC236}">
                      <a16:creationId xmlns:a16="http://schemas.microsoft.com/office/drawing/2014/main" id="{04FE228C-0E5E-4BF2-87A7-762118CCC898}"/>
                    </a:ext>
                  </a:extLst>
                </p:cNvPr>
                <p:cNvSpPr/>
                <p:nvPr/>
              </p:nvSpPr>
              <p:spPr>
                <a:xfrm>
                  <a:off x="1343188" y="3868831"/>
                  <a:ext cx="505932" cy="266458"/>
                </a:xfrm>
                <a:prstGeom prst="rect">
                  <a:avLst/>
                </a:prstGeom>
                <a:noFill/>
                <a:ln w="63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" name="Rectangle 50">
                  <a:extLst>
                    <a:ext uri="{FF2B5EF4-FFF2-40B4-BE49-F238E27FC236}">
                      <a16:creationId xmlns:a16="http://schemas.microsoft.com/office/drawing/2014/main" id="{E628CF50-65D8-4F96-B5CF-E552F2599805}"/>
                    </a:ext>
                  </a:extLst>
                </p:cNvPr>
                <p:cNvSpPr/>
                <p:nvPr/>
              </p:nvSpPr>
              <p:spPr>
                <a:xfrm>
                  <a:off x="1941932" y="3884361"/>
                  <a:ext cx="1390548" cy="266458"/>
                </a:xfrm>
                <a:prstGeom prst="rect">
                  <a:avLst/>
                </a:prstGeom>
                <a:solidFill>
                  <a:srgbClr val="FFFFCC">
                    <a:alpha val="30000"/>
                  </a:srgbClr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710B5539-002B-4B2B-96DC-3CA8FA664E85}"/>
              </a:ext>
            </a:extLst>
          </p:cNvPr>
          <p:cNvSpPr txBox="1"/>
          <p:nvPr/>
        </p:nvSpPr>
        <p:spPr>
          <a:xfrm>
            <a:off x="4710594" y="2920335"/>
            <a:ext cx="1505797" cy="307777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Define a function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6ACEC18-5A40-45AA-B0D7-746C56F76AFF}"/>
              </a:ext>
            </a:extLst>
          </p:cNvPr>
          <p:cNvSpPr txBox="1"/>
          <p:nvPr/>
        </p:nvSpPr>
        <p:spPr>
          <a:xfrm>
            <a:off x="7542763" y="2920335"/>
            <a:ext cx="1505797" cy="307777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Invoke a function 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8CF71A25-992D-422D-97CE-4BFDE12A0D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8741" y="4214021"/>
            <a:ext cx="2569042" cy="38049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z = max(x, y)</a:t>
            </a: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91279820-0E4C-4C98-BF4D-266BCAA6DDAC}"/>
              </a:ext>
            </a:extLst>
          </p:cNvPr>
          <p:cNvSpPr/>
          <p:nvPr/>
        </p:nvSpPr>
        <p:spPr>
          <a:xfrm>
            <a:off x="7553326" y="4271041"/>
            <a:ext cx="581018" cy="266458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B0306E1D-5C60-42DB-81AD-0750CC2011E2}"/>
              </a:ext>
            </a:extLst>
          </p:cNvPr>
          <p:cNvCxnSpPr>
            <a:cxnSpLocks/>
          </p:cNvCxnSpPr>
          <p:nvPr/>
        </p:nvCxnSpPr>
        <p:spPr>
          <a:xfrm flipV="1">
            <a:off x="7847226" y="4566456"/>
            <a:ext cx="0" cy="407175"/>
          </a:xfrm>
          <a:prstGeom prst="straightConnector1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BFEACFEF-1CC7-4A99-BCD9-22CA6622D224}"/>
              </a:ext>
            </a:extLst>
          </p:cNvPr>
          <p:cNvSpPr txBox="1"/>
          <p:nvPr/>
        </p:nvSpPr>
        <p:spPr>
          <a:xfrm>
            <a:off x="6862386" y="4935531"/>
            <a:ext cx="19628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Actual Parameters</a:t>
            </a:r>
          </a:p>
          <a:p>
            <a:pPr algn="ctr"/>
            <a:r>
              <a:rPr lang="en-US" dirty="0"/>
              <a:t>(Arguments)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108DB74F-AEAE-4BA5-82F9-9E9E97FE9B33}"/>
              </a:ext>
            </a:extLst>
          </p:cNvPr>
          <p:cNvSpPr/>
          <p:nvPr/>
        </p:nvSpPr>
        <p:spPr>
          <a:xfrm>
            <a:off x="6297964" y="2920335"/>
            <a:ext cx="2750596" cy="3607979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6170722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>
            <a:extLst>
              <a:ext uri="{FF2B5EF4-FFF2-40B4-BE49-F238E27FC236}">
                <a16:creationId xmlns:a16="http://schemas.microsoft.com/office/drawing/2014/main" id="{64BB71C3-CA52-4747-9477-D2452E4AA035}"/>
              </a:ext>
            </a:extLst>
          </p:cNvPr>
          <p:cNvGrpSpPr/>
          <p:nvPr/>
        </p:nvGrpSpPr>
        <p:grpSpPr>
          <a:xfrm>
            <a:off x="609600" y="1564477"/>
            <a:ext cx="8388095" cy="413819"/>
            <a:chOff x="609599" y="1589109"/>
            <a:chExt cx="8388095" cy="413819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D07CAFA6-CC94-44C9-9002-0A9692176996}"/>
                </a:ext>
              </a:extLst>
            </p:cNvPr>
            <p:cNvCxnSpPr>
              <a:cxnSpLocks/>
            </p:cNvCxnSpPr>
            <p:nvPr/>
          </p:nvCxnSpPr>
          <p:spPr>
            <a:xfrm>
              <a:off x="609599" y="1797241"/>
              <a:ext cx="7974275" cy="0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34" name="Picture 33" descr="A close up of a sign&#10;&#10;Description automatically generated">
              <a:hlinkClick r:id="rId2"/>
              <a:extLst>
                <a:ext uri="{FF2B5EF4-FFF2-40B4-BE49-F238E27FC236}">
                  <a16:creationId xmlns:a16="http://schemas.microsoft.com/office/drawing/2014/main" id="{98C6DFC2-C4E2-4CE2-8DA8-29F301DCA9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3875" y="1589109"/>
              <a:ext cx="413819" cy="413819"/>
            </a:xfrm>
            <a:prstGeom prst="rect">
              <a:avLst/>
            </a:prstGeom>
          </p:spPr>
        </p:pic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8A5ECD4C-B655-47D5-B69B-D7ECF454AD83}"/>
              </a:ext>
            </a:extLst>
          </p:cNvPr>
          <p:cNvGrpSpPr/>
          <p:nvPr/>
        </p:nvGrpSpPr>
        <p:grpSpPr>
          <a:xfrm>
            <a:off x="609600" y="2064539"/>
            <a:ext cx="8388095" cy="413819"/>
            <a:chOff x="609599" y="1589109"/>
            <a:chExt cx="8388095" cy="413819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8CA9289F-AF2B-4F43-A632-B9EB074350C9}"/>
                </a:ext>
              </a:extLst>
            </p:cNvPr>
            <p:cNvCxnSpPr>
              <a:cxnSpLocks/>
            </p:cNvCxnSpPr>
            <p:nvPr/>
          </p:nvCxnSpPr>
          <p:spPr>
            <a:xfrm>
              <a:off x="609599" y="1797241"/>
              <a:ext cx="7974275" cy="0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37" name="Picture 36" descr="A close up of a sign&#10;&#10;Description automatically generated">
              <a:hlinkClick r:id="rId4"/>
              <a:extLst>
                <a:ext uri="{FF2B5EF4-FFF2-40B4-BE49-F238E27FC236}">
                  <a16:creationId xmlns:a16="http://schemas.microsoft.com/office/drawing/2014/main" id="{80035534-B38A-4B37-BE9A-AFDFC2BEA6B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3875" y="1589109"/>
              <a:ext cx="413819" cy="413819"/>
            </a:xfrm>
            <a:prstGeom prst="rect">
              <a:avLst/>
            </a:prstGeom>
          </p:spPr>
        </p:pic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93451902-64E4-458A-A172-D691DE3F7BEC}"/>
              </a:ext>
            </a:extLst>
          </p:cNvPr>
          <p:cNvGrpSpPr/>
          <p:nvPr/>
        </p:nvGrpSpPr>
        <p:grpSpPr>
          <a:xfrm>
            <a:off x="609600" y="2555077"/>
            <a:ext cx="8388095" cy="413819"/>
            <a:chOff x="609599" y="1589109"/>
            <a:chExt cx="8388095" cy="413819"/>
          </a:xfrm>
        </p:grpSpPr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A4C8761F-F80B-4FBD-9C86-ACB5F579650D}"/>
                </a:ext>
              </a:extLst>
            </p:cNvPr>
            <p:cNvCxnSpPr>
              <a:cxnSpLocks/>
            </p:cNvCxnSpPr>
            <p:nvPr/>
          </p:nvCxnSpPr>
          <p:spPr>
            <a:xfrm>
              <a:off x="609599" y="1797241"/>
              <a:ext cx="7974275" cy="0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40" name="Picture 39" descr="A close up of a sign&#10;&#10;Description automatically generated">
              <a:hlinkClick r:id="rId5"/>
              <a:extLst>
                <a:ext uri="{FF2B5EF4-FFF2-40B4-BE49-F238E27FC236}">
                  <a16:creationId xmlns:a16="http://schemas.microsoft.com/office/drawing/2014/main" id="{CD04D1C0-EAAB-4914-8AE9-6B6992726D3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3875" y="1589109"/>
              <a:ext cx="413819" cy="413819"/>
            </a:xfrm>
            <a:prstGeom prst="rect">
              <a:avLst/>
            </a:prstGeom>
          </p:spPr>
        </p:pic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5E116783-BF99-46AB-A129-6C69E4AC997A}"/>
              </a:ext>
            </a:extLst>
          </p:cNvPr>
          <p:cNvGrpSpPr/>
          <p:nvPr/>
        </p:nvGrpSpPr>
        <p:grpSpPr>
          <a:xfrm>
            <a:off x="609600" y="3050383"/>
            <a:ext cx="8388095" cy="413819"/>
            <a:chOff x="609599" y="1589109"/>
            <a:chExt cx="8388095" cy="413819"/>
          </a:xfrm>
        </p:grpSpPr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E953B19E-7750-46C4-B587-4E6276A6037C}"/>
                </a:ext>
              </a:extLst>
            </p:cNvPr>
            <p:cNvCxnSpPr>
              <a:cxnSpLocks/>
            </p:cNvCxnSpPr>
            <p:nvPr/>
          </p:nvCxnSpPr>
          <p:spPr>
            <a:xfrm>
              <a:off x="609599" y="1797241"/>
              <a:ext cx="7974275" cy="0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43" name="Picture 42" descr="A close up of a sign&#10;&#10;Description automatically generated">
              <a:hlinkClick r:id="rId6"/>
              <a:extLst>
                <a:ext uri="{FF2B5EF4-FFF2-40B4-BE49-F238E27FC236}">
                  <a16:creationId xmlns:a16="http://schemas.microsoft.com/office/drawing/2014/main" id="{A2372E07-63DC-4740-B407-FD287A6FC45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3875" y="1589109"/>
              <a:ext cx="413819" cy="413819"/>
            </a:xfrm>
            <a:prstGeom prst="rect">
              <a:avLst/>
            </a:prstGeom>
          </p:spPr>
        </p:pic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9DE9AC36-76C3-4191-AE1D-0139DD966D96}"/>
              </a:ext>
            </a:extLst>
          </p:cNvPr>
          <p:cNvGrpSpPr/>
          <p:nvPr/>
        </p:nvGrpSpPr>
        <p:grpSpPr>
          <a:xfrm>
            <a:off x="609600" y="3545676"/>
            <a:ext cx="8388095" cy="413819"/>
            <a:chOff x="609599" y="1589109"/>
            <a:chExt cx="8388095" cy="413819"/>
          </a:xfrm>
        </p:grpSpPr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06E8ADFB-5686-4F97-9AF4-47424E113562}"/>
                </a:ext>
              </a:extLst>
            </p:cNvPr>
            <p:cNvCxnSpPr>
              <a:cxnSpLocks/>
            </p:cNvCxnSpPr>
            <p:nvPr/>
          </p:nvCxnSpPr>
          <p:spPr>
            <a:xfrm>
              <a:off x="609599" y="1797241"/>
              <a:ext cx="7974275" cy="0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46" name="Picture 45" descr="A close up of a sign&#10;&#10;Description automatically generated">
              <a:hlinkClick r:id="rId7"/>
              <a:extLst>
                <a:ext uri="{FF2B5EF4-FFF2-40B4-BE49-F238E27FC236}">
                  <a16:creationId xmlns:a16="http://schemas.microsoft.com/office/drawing/2014/main" id="{75445DFB-11DC-42CC-B844-75A6706D3B6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3875" y="1589109"/>
              <a:ext cx="413819" cy="413819"/>
            </a:xfrm>
            <a:prstGeom prst="rect">
              <a:avLst/>
            </a:prstGeom>
          </p:spPr>
        </p:pic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7C95062E-4DF5-4385-844D-588B707149D2}"/>
              </a:ext>
            </a:extLst>
          </p:cNvPr>
          <p:cNvGrpSpPr/>
          <p:nvPr/>
        </p:nvGrpSpPr>
        <p:grpSpPr>
          <a:xfrm>
            <a:off x="609600" y="4036226"/>
            <a:ext cx="8388095" cy="413819"/>
            <a:chOff x="609599" y="1589109"/>
            <a:chExt cx="8388095" cy="413819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8DA4CECD-BD64-44C0-B133-235B7C0340FF}"/>
                </a:ext>
              </a:extLst>
            </p:cNvPr>
            <p:cNvCxnSpPr>
              <a:cxnSpLocks/>
            </p:cNvCxnSpPr>
            <p:nvPr/>
          </p:nvCxnSpPr>
          <p:spPr>
            <a:xfrm>
              <a:off x="609599" y="1797241"/>
              <a:ext cx="7974275" cy="0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49" name="Picture 48" descr="A close up of a sign&#10;&#10;Description automatically generated">
              <a:hlinkClick r:id="rId8"/>
              <a:extLst>
                <a:ext uri="{FF2B5EF4-FFF2-40B4-BE49-F238E27FC236}">
                  <a16:creationId xmlns:a16="http://schemas.microsoft.com/office/drawing/2014/main" id="{D874D5EA-30A9-40DA-9613-42C516CD5F8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3875" y="1589109"/>
              <a:ext cx="413819" cy="413819"/>
            </a:xfrm>
            <a:prstGeom prst="rect">
              <a:avLst/>
            </a:prstGeom>
          </p:spPr>
        </p:pic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77DC33ED-B98D-4BFB-98F0-DEC1C8DE6153}"/>
              </a:ext>
            </a:extLst>
          </p:cNvPr>
          <p:cNvGrpSpPr/>
          <p:nvPr/>
        </p:nvGrpSpPr>
        <p:grpSpPr>
          <a:xfrm>
            <a:off x="609600" y="4529430"/>
            <a:ext cx="8388095" cy="413819"/>
            <a:chOff x="609599" y="1589109"/>
            <a:chExt cx="8388095" cy="413819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42B956F7-711E-4AB1-BAAB-8E9D9E43524E}"/>
                </a:ext>
              </a:extLst>
            </p:cNvPr>
            <p:cNvCxnSpPr>
              <a:cxnSpLocks/>
            </p:cNvCxnSpPr>
            <p:nvPr/>
          </p:nvCxnSpPr>
          <p:spPr>
            <a:xfrm>
              <a:off x="609599" y="1797241"/>
              <a:ext cx="7974275" cy="0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52" name="Picture 51" descr="A close up of a sign&#10;&#10;Description automatically generated">
              <a:hlinkClick r:id="rId9"/>
              <a:extLst>
                <a:ext uri="{FF2B5EF4-FFF2-40B4-BE49-F238E27FC236}">
                  <a16:creationId xmlns:a16="http://schemas.microsoft.com/office/drawing/2014/main" id="{410A4176-ABF8-4376-A0C2-68F67F7FC5E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3875" y="1589109"/>
              <a:ext cx="413819" cy="413819"/>
            </a:xfrm>
            <a:prstGeom prst="rect">
              <a:avLst/>
            </a:prstGeom>
          </p:spPr>
        </p:pic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900668D6-482E-4AF5-9669-3835E86CFA25}"/>
              </a:ext>
            </a:extLst>
          </p:cNvPr>
          <p:cNvGrpSpPr/>
          <p:nvPr/>
        </p:nvGrpSpPr>
        <p:grpSpPr>
          <a:xfrm>
            <a:off x="609600" y="5026812"/>
            <a:ext cx="8388095" cy="413819"/>
            <a:chOff x="609599" y="1589109"/>
            <a:chExt cx="8388095" cy="413819"/>
          </a:xfrm>
        </p:grpSpPr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89DEB289-EB30-4BD6-84BF-20A0BFEA3A22}"/>
                </a:ext>
              </a:extLst>
            </p:cNvPr>
            <p:cNvCxnSpPr>
              <a:cxnSpLocks/>
            </p:cNvCxnSpPr>
            <p:nvPr/>
          </p:nvCxnSpPr>
          <p:spPr>
            <a:xfrm>
              <a:off x="609599" y="1797241"/>
              <a:ext cx="7974275" cy="0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55" name="Picture 54" descr="A close up of a sign&#10;&#10;Description automatically generated">
              <a:hlinkClick r:id="rId10"/>
              <a:extLst>
                <a:ext uri="{FF2B5EF4-FFF2-40B4-BE49-F238E27FC236}">
                  <a16:creationId xmlns:a16="http://schemas.microsoft.com/office/drawing/2014/main" id="{14DDCFCC-4471-47A6-8AC2-31501AE1389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3875" y="1589109"/>
              <a:ext cx="413819" cy="413819"/>
            </a:xfrm>
            <a:prstGeom prst="rect">
              <a:avLst/>
            </a:prstGeom>
          </p:spPr>
        </p:pic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6A11DA7D-B7B8-4425-B3F9-ACE52FF57886}"/>
              </a:ext>
            </a:extLst>
          </p:cNvPr>
          <p:cNvGrpSpPr/>
          <p:nvPr/>
        </p:nvGrpSpPr>
        <p:grpSpPr>
          <a:xfrm>
            <a:off x="609600" y="5522709"/>
            <a:ext cx="8388095" cy="413819"/>
            <a:chOff x="609599" y="1589109"/>
            <a:chExt cx="8388095" cy="413819"/>
          </a:xfrm>
        </p:grpSpPr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086803D9-B187-4F6E-8A09-5CA66C5969F7}"/>
                </a:ext>
              </a:extLst>
            </p:cNvPr>
            <p:cNvCxnSpPr>
              <a:cxnSpLocks/>
            </p:cNvCxnSpPr>
            <p:nvPr/>
          </p:nvCxnSpPr>
          <p:spPr>
            <a:xfrm>
              <a:off x="609599" y="1797241"/>
              <a:ext cx="7974275" cy="0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58" name="Picture 57" descr="A close up of a sign&#10;&#10;Description automatically generated">
              <a:hlinkClick r:id="rId11"/>
              <a:extLst>
                <a:ext uri="{FF2B5EF4-FFF2-40B4-BE49-F238E27FC236}">
                  <a16:creationId xmlns:a16="http://schemas.microsoft.com/office/drawing/2014/main" id="{F0C9CEA9-9D0D-4494-85A9-30DA5D8EA5D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3875" y="1589109"/>
              <a:ext cx="413819" cy="413819"/>
            </a:xfrm>
            <a:prstGeom prst="rect">
              <a:avLst/>
            </a:prstGeom>
          </p:spPr>
        </p:pic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7C55C2C8-9A2A-4FF2-A531-20A7740C3DCE}"/>
              </a:ext>
            </a:extLst>
          </p:cNvPr>
          <p:cNvGrpSpPr/>
          <p:nvPr/>
        </p:nvGrpSpPr>
        <p:grpSpPr>
          <a:xfrm>
            <a:off x="609600" y="6022201"/>
            <a:ext cx="8388095" cy="413819"/>
            <a:chOff x="609599" y="1589109"/>
            <a:chExt cx="8388095" cy="413819"/>
          </a:xfrm>
        </p:grpSpPr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C8CF3B6B-D425-4468-8643-BC5B3555B167}"/>
                </a:ext>
              </a:extLst>
            </p:cNvPr>
            <p:cNvCxnSpPr>
              <a:cxnSpLocks/>
            </p:cNvCxnSpPr>
            <p:nvPr/>
          </p:nvCxnSpPr>
          <p:spPr>
            <a:xfrm>
              <a:off x="609599" y="1797241"/>
              <a:ext cx="7974275" cy="0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61" name="Picture 60" descr="A close up of a sign&#10;&#10;Description automatically generated">
              <a:hlinkClick r:id="rId12"/>
              <a:extLst>
                <a:ext uri="{FF2B5EF4-FFF2-40B4-BE49-F238E27FC236}">
                  <a16:creationId xmlns:a16="http://schemas.microsoft.com/office/drawing/2014/main" id="{F5AC9106-77E0-4E1F-8F5F-1DE9B7282B9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3875" y="1589109"/>
              <a:ext cx="413819" cy="413819"/>
            </a:xfrm>
            <a:prstGeom prst="rect">
              <a:avLst/>
            </a:prstGeom>
          </p:spPr>
        </p:pic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36593E9A-5956-46E2-A551-B9D211A7B9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403759-B1A7-4A74-952D-5D2DB895D1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/>
            <a:r>
              <a:rPr lang="en-US" dirty="0">
                <a:hlinkClick r:id="rId13" action="ppaction://hlinksldjump"/>
              </a:rPr>
              <a:t>6.1. Motivations</a:t>
            </a:r>
            <a:endParaRPr lang="en-US" dirty="0"/>
          </a:p>
          <a:p>
            <a:pPr algn="l"/>
            <a:r>
              <a:rPr lang="en-US" dirty="0">
                <a:hlinkClick r:id="rId14" action="ppaction://hlinksldjump"/>
              </a:rPr>
              <a:t>6.2. Defining a Function</a:t>
            </a:r>
            <a:endParaRPr lang="en-US" dirty="0"/>
          </a:p>
          <a:p>
            <a:pPr algn="l"/>
            <a:r>
              <a:rPr lang="en-US" dirty="0">
                <a:hlinkClick r:id="rId15" action="ppaction://hlinksldjump"/>
              </a:rPr>
              <a:t>6.3. Calling a Function</a:t>
            </a:r>
            <a:endParaRPr lang="en-US" dirty="0"/>
          </a:p>
          <a:p>
            <a:pPr algn="l"/>
            <a:r>
              <a:rPr lang="en-US" dirty="0">
                <a:hlinkClick r:id="rId16" action="ppaction://hlinksldjump"/>
              </a:rPr>
              <a:t>6.4. Functions with/without Return Values</a:t>
            </a:r>
            <a:endParaRPr lang="en-US" dirty="0"/>
          </a:p>
          <a:p>
            <a:pPr algn="l"/>
            <a:r>
              <a:rPr lang="en-US" dirty="0">
                <a:hlinkClick r:id="rId17" action="ppaction://hlinksldjump"/>
              </a:rPr>
              <a:t>6.5. Positional and Keyword Arguments</a:t>
            </a:r>
            <a:endParaRPr lang="en-US" dirty="0"/>
          </a:p>
          <a:p>
            <a:pPr algn="l"/>
            <a:r>
              <a:rPr lang="en-US" dirty="0">
                <a:hlinkClick r:id="rId18" action="ppaction://hlinksldjump"/>
              </a:rPr>
              <a:t>6.6. Passing Arguments by Reference Values</a:t>
            </a:r>
            <a:endParaRPr lang="en-US" dirty="0"/>
          </a:p>
          <a:p>
            <a:pPr algn="l"/>
            <a:r>
              <a:rPr lang="en-US" dirty="0">
                <a:hlinkClick r:id="rId19" action="ppaction://hlinksldjump"/>
              </a:rPr>
              <a:t>6.7. Modularizing Code</a:t>
            </a:r>
            <a:endParaRPr lang="en-US" dirty="0"/>
          </a:p>
          <a:p>
            <a:pPr algn="l"/>
            <a:r>
              <a:rPr lang="en-US" dirty="0">
                <a:hlinkClick r:id="rId20" action="ppaction://hlinksldjump"/>
              </a:rPr>
              <a:t>6.9. The Scope of Variables</a:t>
            </a:r>
            <a:endParaRPr lang="en-US" dirty="0"/>
          </a:p>
          <a:p>
            <a:pPr algn="l"/>
            <a:r>
              <a:rPr lang="en-US" dirty="0">
                <a:hlinkClick r:id="rId21" action="ppaction://hlinksldjump"/>
              </a:rPr>
              <a:t>6.10. Default Arguments</a:t>
            </a:r>
            <a:endParaRPr lang="en-US" dirty="0"/>
          </a:p>
          <a:p>
            <a:pPr algn="l"/>
            <a:r>
              <a:rPr lang="en-US" dirty="0">
                <a:hlinkClick r:id="rId22" action="ppaction://hlinksldjump"/>
              </a:rPr>
              <a:t>6.11. Returning Multiple Values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315959-8315-4673-A99A-2E466AF7A4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2</a:t>
            </a:fld>
            <a:endParaRPr lang="en-US"/>
          </a:p>
        </p:txBody>
      </p:sp>
      <p:sp>
        <p:nvSpPr>
          <p:cNvPr id="7" name="Slide Number Placeholder 2">
            <a:extLst>
              <a:ext uri="{FF2B5EF4-FFF2-40B4-BE49-F238E27FC236}">
                <a16:creationId xmlns:a16="http://schemas.microsoft.com/office/drawing/2014/main" id="{BC6155D2-5BB5-472F-954E-D4C1E2B83DD6}"/>
              </a:ext>
            </a:extLst>
          </p:cNvPr>
          <p:cNvSpPr txBox="1">
            <a:spLocks/>
          </p:cNvSpPr>
          <p:nvPr/>
        </p:nvSpPr>
        <p:spPr>
          <a:xfrm>
            <a:off x="3171825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hlinkClick r:id="rId23" action="ppaction://hlinksldjump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Programs</a:t>
            </a:r>
            <a:r>
              <a:rPr lang="en-US" dirty="0"/>
              <a:t> 	</a:t>
            </a:r>
            <a:r>
              <a:rPr lang="en-US" dirty="0">
                <a:hlinkClick r:id="rId24" action="ppaction://hlinksldjump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Check Points </a:t>
            </a:r>
            <a:r>
              <a:rPr lang="en-US" dirty="0"/>
              <a:t>	     </a:t>
            </a:r>
            <a:r>
              <a:rPr lang="en-US" dirty="0">
                <a:hlinkClick r:id="rId25" action="ppaction://hlinksldjump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Labs</a:t>
            </a:r>
            <a:r>
              <a:rPr lang="en-US" dirty="0">
                <a:hlinkClick r:id="rId24" action="ppaction://hlinksldjump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34305934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2BF59-D393-4045-AC3F-1C1E7AF9A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Anatomy of a Function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Formal Parameters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6E7E29-6DE3-4C41-92DF-704D5627C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20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23BC58-1A1D-4D87-8D36-7EB18E619D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Parameters</a:t>
            </a:r>
            <a:r>
              <a:rPr lang="en-US" dirty="0"/>
              <a:t> are </a:t>
            </a:r>
            <a:r>
              <a:rPr lang="en-US" b="1" dirty="0">
                <a:solidFill>
                  <a:schemeClr val="accent2"/>
                </a:solidFill>
              </a:rPr>
              <a:t>optional</a:t>
            </a:r>
            <a:r>
              <a:rPr lang="en-US" dirty="0"/>
              <a:t>; that is, a function </a:t>
            </a:r>
            <a:r>
              <a:rPr lang="en-US" dirty="0">
                <a:solidFill>
                  <a:schemeClr val="accent2"/>
                </a:solidFill>
              </a:rPr>
              <a:t>may </a:t>
            </a:r>
            <a:r>
              <a:rPr lang="en-US" b="1" dirty="0">
                <a:solidFill>
                  <a:schemeClr val="accent2"/>
                </a:solidFill>
              </a:rPr>
              <a:t>not</a:t>
            </a:r>
            <a:r>
              <a:rPr lang="en-US" dirty="0">
                <a:solidFill>
                  <a:schemeClr val="accent2"/>
                </a:solidFill>
              </a:rPr>
              <a:t> </a:t>
            </a:r>
            <a:r>
              <a:rPr lang="en-US" dirty="0"/>
              <a:t>have any parameters.</a:t>
            </a:r>
          </a:p>
          <a:p>
            <a:r>
              <a:rPr lang="en-US" dirty="0"/>
              <a:t>Example: the </a:t>
            </a:r>
            <a:r>
              <a:rPr lang="en-US" dirty="0" err="1">
                <a:solidFill>
                  <a:srgbClr val="7030A0"/>
                </a:solidFill>
              </a:rPr>
              <a:t>random.random</a:t>
            </a:r>
            <a:r>
              <a:rPr lang="en-US" dirty="0">
                <a:solidFill>
                  <a:srgbClr val="7030A0"/>
                </a:solidFill>
              </a:rPr>
              <a:t>() </a:t>
            </a:r>
            <a:r>
              <a:rPr lang="en-US" dirty="0"/>
              <a:t>function has </a:t>
            </a:r>
            <a:r>
              <a:rPr lang="en-US" dirty="0">
                <a:solidFill>
                  <a:schemeClr val="accent2"/>
                </a:solidFill>
              </a:rPr>
              <a:t>no parameters</a:t>
            </a:r>
            <a:r>
              <a:rPr lang="en-US" dirty="0"/>
              <a:t>.</a:t>
            </a:r>
          </a:p>
        </p:txBody>
      </p:sp>
      <p:pic>
        <p:nvPicPr>
          <p:cNvPr id="5" name="Picture 4">
            <a:hlinkClick r:id="rId3" action="ppaction://hlinksldjump"/>
            <a:extLst>
              <a:ext uri="{FF2B5EF4-FFF2-40B4-BE49-F238E27FC236}">
                <a16:creationId xmlns:a16="http://schemas.microsoft.com/office/drawing/2014/main" id="{1866B029-C37B-41EF-942B-C04DCDEE7889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0054BB64-FB80-4E03-BDF5-7F2591C8C16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6.2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67640416-D2E8-46C1-8A40-CDB40C25CF06}"/>
              </a:ext>
            </a:extLst>
          </p:cNvPr>
          <p:cNvGrpSpPr/>
          <p:nvPr/>
        </p:nvGrpSpPr>
        <p:grpSpPr>
          <a:xfrm>
            <a:off x="146304" y="2920335"/>
            <a:ext cx="6070087" cy="3607979"/>
            <a:chOff x="146304" y="2796046"/>
            <a:chExt cx="6070087" cy="3607979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EABA2A8-D743-4FFD-8AAA-E37110FAB090}"/>
                </a:ext>
              </a:extLst>
            </p:cNvPr>
            <p:cNvSpPr/>
            <p:nvPr/>
          </p:nvSpPr>
          <p:spPr>
            <a:xfrm>
              <a:off x="146304" y="2796046"/>
              <a:ext cx="6070087" cy="3607979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CC36A930-D7E5-4996-8778-C5C4E7370925}"/>
                </a:ext>
              </a:extLst>
            </p:cNvPr>
            <p:cNvGrpSpPr/>
            <p:nvPr/>
          </p:nvGrpSpPr>
          <p:grpSpPr>
            <a:xfrm>
              <a:off x="280460" y="2796046"/>
              <a:ext cx="5935931" cy="3607979"/>
              <a:chOff x="326180" y="2567446"/>
              <a:chExt cx="5935931" cy="3607979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EB841A9D-C199-4827-9865-5C9F0B794C8D}"/>
                  </a:ext>
                </a:extLst>
              </p:cNvPr>
              <p:cNvGrpSpPr/>
              <p:nvPr/>
            </p:nvGrpSpPr>
            <p:grpSpPr>
              <a:xfrm>
                <a:off x="326180" y="3284351"/>
                <a:ext cx="3935102" cy="2407790"/>
                <a:chOff x="160238" y="3030453"/>
                <a:chExt cx="3935102" cy="2563601"/>
              </a:xfrm>
            </p:grpSpPr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FEB38BA6-056C-41D3-8901-668548812A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07824" y="3030453"/>
                  <a:ext cx="3487516" cy="256360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def </a:t>
                  </a: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max(num1, num2):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</a:t>
                  </a:r>
                  <a:r>
                    <a:rPr lang="en-US" altLang="en-US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if </a:t>
                  </a: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num1 &gt; num2: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    result = num1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</a:t>
                  </a:r>
                  <a:r>
                    <a:rPr lang="en-US" altLang="en-US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else</a:t>
                  </a: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: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    result = num2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altLang="en-US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endParaRP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</a:t>
                  </a:r>
                  <a:r>
                    <a:rPr lang="en-US" altLang="en-US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return </a:t>
                  </a: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result</a:t>
                  </a:r>
                  <a:endParaRPr lang="en-US" altLang="en-US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" name="Rectangle 9">
                  <a:extLst>
                    <a:ext uri="{FF2B5EF4-FFF2-40B4-BE49-F238E27FC236}">
                      <a16:creationId xmlns:a16="http://schemas.microsoft.com/office/drawing/2014/main" id="{6D06DF86-4325-474C-BE3F-86119D6A47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0238" y="3030455"/>
                  <a:ext cx="447585" cy="2563599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1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2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3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4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5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6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7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8</a:t>
                  </a:r>
                </a:p>
              </p:txBody>
            </p:sp>
          </p:grp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0E34506F-BEFC-4526-884F-DE141EB14E95}"/>
                  </a:ext>
                </a:extLst>
              </p:cNvPr>
              <p:cNvGrpSpPr/>
              <p:nvPr/>
            </p:nvGrpSpPr>
            <p:grpSpPr>
              <a:xfrm>
                <a:off x="3667760" y="3741420"/>
                <a:ext cx="2376342" cy="1863087"/>
                <a:chOff x="3667760" y="4267200"/>
                <a:chExt cx="2376342" cy="1863087"/>
              </a:xfrm>
            </p:grpSpPr>
            <p:sp>
              <p:nvSpPr>
                <p:cNvPr id="18" name="Right Bracket 17">
                  <a:extLst>
                    <a:ext uri="{FF2B5EF4-FFF2-40B4-BE49-F238E27FC236}">
                      <a16:creationId xmlns:a16="http://schemas.microsoft.com/office/drawing/2014/main" id="{721F152C-A1F9-4A73-A437-5265FC53F005}"/>
                    </a:ext>
                  </a:extLst>
                </p:cNvPr>
                <p:cNvSpPr/>
                <p:nvPr/>
              </p:nvSpPr>
              <p:spPr>
                <a:xfrm>
                  <a:off x="3667760" y="4267200"/>
                  <a:ext cx="309436" cy="1863087"/>
                </a:xfrm>
                <a:prstGeom prst="rightBracket">
                  <a:avLst>
                    <a:gd name="adj" fmla="val 0"/>
                  </a:avLst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grpSp>
              <p:nvGrpSpPr>
                <p:cNvPr id="40" name="Group 39">
                  <a:extLst>
                    <a:ext uri="{FF2B5EF4-FFF2-40B4-BE49-F238E27FC236}">
                      <a16:creationId xmlns:a16="http://schemas.microsoft.com/office/drawing/2014/main" id="{BA014B35-B204-4C16-A108-30C10C448B39}"/>
                    </a:ext>
                  </a:extLst>
                </p:cNvPr>
                <p:cNvGrpSpPr/>
                <p:nvPr/>
              </p:nvGrpSpPr>
              <p:grpSpPr>
                <a:xfrm>
                  <a:off x="4062665" y="5010594"/>
                  <a:ext cx="1981437" cy="369332"/>
                  <a:chOff x="4062665" y="5010594"/>
                  <a:chExt cx="1981437" cy="369332"/>
                </a:xfrm>
              </p:grpSpPr>
              <p:cxnSp>
                <p:nvCxnSpPr>
                  <p:cNvPr id="19" name="Straight Arrow Connector 18">
                    <a:extLst>
                      <a:ext uri="{FF2B5EF4-FFF2-40B4-BE49-F238E27FC236}">
                        <a16:creationId xmlns:a16="http://schemas.microsoft.com/office/drawing/2014/main" id="{0273107B-7B0D-43BD-B116-2D29D2159DB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062665" y="5195260"/>
                    <a:ext cx="453456" cy="0"/>
                  </a:xfrm>
                  <a:prstGeom prst="straightConnector1">
                    <a:avLst/>
                  </a:prstGeom>
                  <a:ln w="28575"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0" name="TextBox 19">
                    <a:extLst>
                      <a:ext uri="{FF2B5EF4-FFF2-40B4-BE49-F238E27FC236}">
                        <a16:creationId xmlns:a16="http://schemas.microsoft.com/office/drawing/2014/main" id="{7CF5E64A-A7ED-4426-918F-AB88D179C04A}"/>
                      </a:ext>
                    </a:extLst>
                  </p:cNvPr>
                  <p:cNvSpPr txBox="1"/>
                  <p:nvPr/>
                </p:nvSpPr>
                <p:spPr>
                  <a:xfrm>
                    <a:off x="4516120" y="5010594"/>
                    <a:ext cx="1527982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/>
                      <a:t>Function Body</a:t>
                    </a:r>
                  </a:p>
                </p:txBody>
              </p:sp>
            </p:grpSp>
          </p:grpSp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0FCF89C0-2D3D-45CD-B457-95B814695F49}"/>
                  </a:ext>
                </a:extLst>
              </p:cNvPr>
              <p:cNvGrpSpPr/>
              <p:nvPr/>
            </p:nvGrpSpPr>
            <p:grpSpPr>
              <a:xfrm>
                <a:off x="1361026" y="5254773"/>
                <a:ext cx="2811722" cy="920652"/>
                <a:chOff x="1361026" y="5254773"/>
                <a:chExt cx="2811722" cy="920652"/>
              </a:xfrm>
            </p:grpSpPr>
            <p:grpSp>
              <p:nvGrpSpPr>
                <p:cNvPr id="44" name="Group 43">
                  <a:extLst>
                    <a:ext uri="{FF2B5EF4-FFF2-40B4-BE49-F238E27FC236}">
                      <a16:creationId xmlns:a16="http://schemas.microsoft.com/office/drawing/2014/main" id="{1BF033D5-26A9-4C0C-B051-E20D194D2F48}"/>
                    </a:ext>
                  </a:extLst>
                </p:cNvPr>
                <p:cNvGrpSpPr/>
                <p:nvPr/>
              </p:nvGrpSpPr>
              <p:grpSpPr>
                <a:xfrm>
                  <a:off x="2411998" y="5604920"/>
                  <a:ext cx="1760750" cy="570505"/>
                  <a:chOff x="2432482" y="5911341"/>
                  <a:chExt cx="1760750" cy="570505"/>
                </a:xfrm>
              </p:grpSpPr>
              <p:cxnSp>
                <p:nvCxnSpPr>
                  <p:cNvPr id="23" name="Straight Arrow Connector 22">
                    <a:extLst>
                      <a:ext uri="{FF2B5EF4-FFF2-40B4-BE49-F238E27FC236}">
                        <a16:creationId xmlns:a16="http://schemas.microsoft.com/office/drawing/2014/main" id="{0A763125-4757-42A3-89F2-C5A971D41B0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2432482" y="5911341"/>
                    <a:ext cx="367869" cy="385839"/>
                  </a:xfrm>
                  <a:prstGeom prst="straightConnector1">
                    <a:avLst/>
                  </a:prstGeom>
                  <a:ln w="28575"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4" name="TextBox 23">
                    <a:extLst>
                      <a:ext uri="{FF2B5EF4-FFF2-40B4-BE49-F238E27FC236}">
                        <a16:creationId xmlns:a16="http://schemas.microsoft.com/office/drawing/2014/main" id="{2E6EABD1-EF7A-4FC9-A9E5-C28CAD2720AD}"/>
                      </a:ext>
                    </a:extLst>
                  </p:cNvPr>
                  <p:cNvSpPr txBox="1"/>
                  <p:nvPr/>
                </p:nvSpPr>
                <p:spPr>
                  <a:xfrm>
                    <a:off x="2800350" y="6112514"/>
                    <a:ext cx="1392882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/>
                      <a:t>Return Value</a:t>
                    </a:r>
                  </a:p>
                </p:txBody>
              </p:sp>
            </p:grp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67D2C202-AAC9-4CD8-B083-E92CB093C3AF}"/>
                    </a:ext>
                  </a:extLst>
                </p:cNvPr>
                <p:cNvSpPr/>
                <p:nvPr/>
              </p:nvSpPr>
              <p:spPr>
                <a:xfrm>
                  <a:off x="1361026" y="5254773"/>
                  <a:ext cx="1914144" cy="28448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23DEDCF2-11AF-4219-9671-8EF671A0DF77}"/>
                  </a:ext>
                </a:extLst>
              </p:cNvPr>
              <p:cNvGrpSpPr/>
              <p:nvPr/>
            </p:nvGrpSpPr>
            <p:grpSpPr>
              <a:xfrm>
                <a:off x="794247" y="2567446"/>
                <a:ext cx="5467864" cy="1115943"/>
                <a:chOff x="794247" y="3093226"/>
                <a:chExt cx="5467864" cy="1115943"/>
              </a:xfrm>
            </p:grpSpPr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8D84958F-8B04-496C-8145-8613218974BD}"/>
                    </a:ext>
                  </a:extLst>
                </p:cNvPr>
                <p:cNvSpPr/>
                <p:nvPr/>
              </p:nvSpPr>
              <p:spPr>
                <a:xfrm>
                  <a:off x="838200" y="3826011"/>
                  <a:ext cx="2829560" cy="383158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9" name="Group 38">
                  <a:extLst>
                    <a:ext uri="{FF2B5EF4-FFF2-40B4-BE49-F238E27FC236}">
                      <a16:creationId xmlns:a16="http://schemas.microsoft.com/office/drawing/2014/main" id="{0E7338FD-EEB8-4921-AC51-0BA8D35B9B85}"/>
                    </a:ext>
                  </a:extLst>
                </p:cNvPr>
                <p:cNvGrpSpPr/>
                <p:nvPr/>
              </p:nvGrpSpPr>
              <p:grpSpPr>
                <a:xfrm>
                  <a:off x="3713480" y="3836466"/>
                  <a:ext cx="2548631" cy="369332"/>
                  <a:chOff x="3713480" y="3836466"/>
                  <a:chExt cx="2548631" cy="369332"/>
                </a:xfrm>
              </p:grpSpPr>
              <p:cxnSp>
                <p:nvCxnSpPr>
                  <p:cNvPr id="15" name="Straight Arrow Connector 14">
                    <a:extLst>
                      <a:ext uri="{FF2B5EF4-FFF2-40B4-BE49-F238E27FC236}">
                        <a16:creationId xmlns:a16="http://schemas.microsoft.com/office/drawing/2014/main" id="{EA02D82E-3F99-44F8-9B4F-18A35432BB7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713480" y="4021132"/>
                    <a:ext cx="802640" cy="0"/>
                  </a:xfrm>
                  <a:prstGeom prst="straightConnector1">
                    <a:avLst/>
                  </a:prstGeom>
                  <a:ln w="28575"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7" name="TextBox 16">
                    <a:extLst>
                      <a:ext uri="{FF2B5EF4-FFF2-40B4-BE49-F238E27FC236}">
                        <a16:creationId xmlns:a16="http://schemas.microsoft.com/office/drawing/2014/main" id="{932394E3-2AD6-4D39-96DE-35A09CCA2321}"/>
                      </a:ext>
                    </a:extLst>
                  </p:cNvPr>
                  <p:cNvSpPr txBox="1"/>
                  <p:nvPr/>
                </p:nvSpPr>
                <p:spPr>
                  <a:xfrm>
                    <a:off x="4516120" y="3836466"/>
                    <a:ext cx="1745991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/>
                      <a:t>Function Header</a:t>
                    </a:r>
                  </a:p>
                </p:txBody>
              </p:sp>
            </p:grpSp>
            <p:grpSp>
              <p:nvGrpSpPr>
                <p:cNvPr id="38" name="Group 37">
                  <a:extLst>
                    <a:ext uri="{FF2B5EF4-FFF2-40B4-BE49-F238E27FC236}">
                      <a16:creationId xmlns:a16="http://schemas.microsoft.com/office/drawing/2014/main" id="{BCDA2990-F537-4EC5-8F8F-3014356561F0}"/>
                    </a:ext>
                  </a:extLst>
                </p:cNvPr>
                <p:cNvGrpSpPr/>
                <p:nvPr/>
              </p:nvGrpSpPr>
              <p:grpSpPr>
                <a:xfrm>
                  <a:off x="794247" y="3093226"/>
                  <a:ext cx="1617751" cy="700702"/>
                  <a:chOff x="794247" y="3093226"/>
                  <a:chExt cx="1617751" cy="700702"/>
                </a:xfrm>
              </p:grpSpPr>
              <p:cxnSp>
                <p:nvCxnSpPr>
                  <p:cNvPr id="29" name="Straight Arrow Connector 28">
                    <a:extLst>
                      <a:ext uri="{FF2B5EF4-FFF2-40B4-BE49-F238E27FC236}">
                        <a16:creationId xmlns:a16="http://schemas.microsoft.com/office/drawing/2014/main" id="{86A9A7A2-D227-4B65-85A7-98FBEB774CD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603123" y="3434586"/>
                    <a:ext cx="1" cy="359342"/>
                  </a:xfrm>
                  <a:prstGeom prst="straightConnector1">
                    <a:avLst/>
                  </a:prstGeom>
                  <a:ln w="28575"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0" name="TextBox 29">
                    <a:extLst>
                      <a:ext uri="{FF2B5EF4-FFF2-40B4-BE49-F238E27FC236}">
                        <a16:creationId xmlns:a16="http://schemas.microsoft.com/office/drawing/2014/main" id="{DCACCF89-EBFE-46F1-8319-E22CA5D0779C}"/>
                      </a:ext>
                    </a:extLst>
                  </p:cNvPr>
                  <p:cNvSpPr txBox="1"/>
                  <p:nvPr/>
                </p:nvSpPr>
                <p:spPr>
                  <a:xfrm>
                    <a:off x="794247" y="3093226"/>
                    <a:ext cx="1617751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/>
                      <a:t>Function Name</a:t>
                    </a:r>
                  </a:p>
                </p:txBody>
              </p:sp>
            </p:grpSp>
            <p:grpSp>
              <p:nvGrpSpPr>
                <p:cNvPr id="37" name="Group 36">
                  <a:extLst>
                    <a:ext uri="{FF2B5EF4-FFF2-40B4-BE49-F238E27FC236}">
                      <a16:creationId xmlns:a16="http://schemas.microsoft.com/office/drawing/2014/main" id="{7C609473-7783-4C1C-A176-A717027C9A96}"/>
                    </a:ext>
                  </a:extLst>
                </p:cNvPr>
                <p:cNvGrpSpPr/>
                <p:nvPr/>
              </p:nvGrpSpPr>
              <p:grpSpPr>
                <a:xfrm>
                  <a:off x="2493835" y="3109105"/>
                  <a:ext cx="1962897" cy="642996"/>
                  <a:chOff x="2493835" y="3109105"/>
                  <a:chExt cx="1962897" cy="642996"/>
                </a:xfrm>
              </p:grpSpPr>
              <p:cxnSp>
                <p:nvCxnSpPr>
                  <p:cNvPr id="33" name="Straight Arrow Connector 32">
                    <a:extLst>
                      <a:ext uri="{FF2B5EF4-FFF2-40B4-BE49-F238E27FC236}">
                        <a16:creationId xmlns:a16="http://schemas.microsoft.com/office/drawing/2014/main" id="{25D06F86-C20D-4892-A4E3-53BDC793FA07}"/>
                      </a:ext>
                    </a:extLst>
                  </p:cNvPr>
                  <p:cNvCxnSpPr>
                    <a:cxnSpLocks/>
                    <a:stCxn id="34" idx="2"/>
                  </p:cNvCxnSpPr>
                  <p:nvPr/>
                </p:nvCxnSpPr>
                <p:spPr>
                  <a:xfrm flipH="1">
                    <a:off x="2846070" y="3478437"/>
                    <a:ext cx="629214" cy="273664"/>
                  </a:xfrm>
                  <a:prstGeom prst="straightConnector1">
                    <a:avLst/>
                  </a:prstGeom>
                  <a:ln w="28575">
                    <a:solidFill>
                      <a:srgbClr val="C00000"/>
                    </a:solidFill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4" name="TextBox 33">
                    <a:extLst>
                      <a:ext uri="{FF2B5EF4-FFF2-40B4-BE49-F238E27FC236}">
                        <a16:creationId xmlns:a16="http://schemas.microsoft.com/office/drawing/2014/main" id="{4C5B5BA7-38C5-437F-B763-5D032D6DC881}"/>
                      </a:ext>
                    </a:extLst>
                  </p:cNvPr>
                  <p:cNvSpPr txBox="1"/>
                  <p:nvPr/>
                </p:nvSpPr>
                <p:spPr>
                  <a:xfrm>
                    <a:off x="2493835" y="3109105"/>
                    <a:ext cx="196289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dirty="0">
                        <a:solidFill>
                          <a:srgbClr val="C00000"/>
                        </a:solidFill>
                      </a:rPr>
                      <a:t>Formal Parameters</a:t>
                    </a:r>
                  </a:p>
                </p:txBody>
              </p:sp>
            </p:grpSp>
            <p:sp>
              <p:nvSpPr>
                <p:cNvPr id="50" name="Rectangle 49">
                  <a:extLst>
                    <a:ext uri="{FF2B5EF4-FFF2-40B4-BE49-F238E27FC236}">
                      <a16:creationId xmlns:a16="http://schemas.microsoft.com/office/drawing/2014/main" id="{04FE228C-0E5E-4BF2-87A7-762118CCC898}"/>
                    </a:ext>
                  </a:extLst>
                </p:cNvPr>
                <p:cNvSpPr/>
                <p:nvPr/>
              </p:nvSpPr>
              <p:spPr>
                <a:xfrm>
                  <a:off x="1343188" y="3868831"/>
                  <a:ext cx="505932" cy="266458"/>
                </a:xfrm>
                <a:prstGeom prst="rect">
                  <a:avLst/>
                </a:prstGeom>
                <a:noFill/>
                <a:ln w="63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" name="Rectangle 50">
                  <a:extLst>
                    <a:ext uri="{FF2B5EF4-FFF2-40B4-BE49-F238E27FC236}">
                      <a16:creationId xmlns:a16="http://schemas.microsoft.com/office/drawing/2014/main" id="{E628CF50-65D8-4F96-B5CF-E552F2599805}"/>
                    </a:ext>
                  </a:extLst>
                </p:cNvPr>
                <p:cNvSpPr/>
                <p:nvPr/>
              </p:nvSpPr>
              <p:spPr>
                <a:xfrm>
                  <a:off x="1941932" y="3884361"/>
                  <a:ext cx="1390548" cy="266458"/>
                </a:xfrm>
                <a:prstGeom prst="rect">
                  <a:avLst/>
                </a:prstGeom>
                <a:solidFill>
                  <a:srgbClr val="FFFFCC">
                    <a:alpha val="30000"/>
                  </a:srgbClr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710B5539-002B-4B2B-96DC-3CA8FA664E85}"/>
              </a:ext>
            </a:extLst>
          </p:cNvPr>
          <p:cNvSpPr txBox="1"/>
          <p:nvPr/>
        </p:nvSpPr>
        <p:spPr>
          <a:xfrm>
            <a:off x="4710594" y="2920335"/>
            <a:ext cx="1505797" cy="307777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Define a function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6ACEC18-5A40-45AA-B0D7-746C56F76AFF}"/>
              </a:ext>
            </a:extLst>
          </p:cNvPr>
          <p:cNvSpPr txBox="1"/>
          <p:nvPr/>
        </p:nvSpPr>
        <p:spPr>
          <a:xfrm>
            <a:off x="7542763" y="2920335"/>
            <a:ext cx="1505797" cy="307777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Invoke a function 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8CF71A25-992D-422D-97CE-4BFDE12A0D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8741" y="4214021"/>
            <a:ext cx="2569042" cy="38049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z = max(x, y)</a:t>
            </a: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91279820-0E4C-4C98-BF4D-266BCAA6DDAC}"/>
              </a:ext>
            </a:extLst>
          </p:cNvPr>
          <p:cNvSpPr/>
          <p:nvPr/>
        </p:nvSpPr>
        <p:spPr>
          <a:xfrm>
            <a:off x="7553326" y="4271041"/>
            <a:ext cx="581018" cy="266458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B0306E1D-5C60-42DB-81AD-0750CC2011E2}"/>
              </a:ext>
            </a:extLst>
          </p:cNvPr>
          <p:cNvCxnSpPr>
            <a:cxnSpLocks/>
          </p:cNvCxnSpPr>
          <p:nvPr/>
        </p:nvCxnSpPr>
        <p:spPr>
          <a:xfrm flipV="1">
            <a:off x="7847226" y="4566456"/>
            <a:ext cx="0" cy="407175"/>
          </a:xfrm>
          <a:prstGeom prst="straightConnector1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BFEACFEF-1CC7-4A99-BCD9-22CA6622D224}"/>
              </a:ext>
            </a:extLst>
          </p:cNvPr>
          <p:cNvSpPr txBox="1"/>
          <p:nvPr/>
        </p:nvSpPr>
        <p:spPr>
          <a:xfrm>
            <a:off x="6862386" y="4935531"/>
            <a:ext cx="19628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Actual Parameters</a:t>
            </a:r>
          </a:p>
          <a:p>
            <a:pPr algn="ctr"/>
            <a:r>
              <a:rPr lang="en-US" dirty="0"/>
              <a:t>(Arguments)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108DB74F-AEAE-4BA5-82F9-9E9E97FE9B33}"/>
              </a:ext>
            </a:extLst>
          </p:cNvPr>
          <p:cNvSpPr/>
          <p:nvPr/>
        </p:nvSpPr>
        <p:spPr>
          <a:xfrm>
            <a:off x="6297964" y="2920335"/>
            <a:ext cx="2750596" cy="3607979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4325999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2BF59-D393-4045-AC3F-1C1E7AF9A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Anatomy of a Function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Actual Parameters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6E7E29-6DE3-4C41-92DF-704D5627C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21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23BC58-1A1D-4D87-8D36-7EB18E619D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 </a:t>
            </a:r>
            <a:r>
              <a:rPr lang="en-US" dirty="0">
                <a:solidFill>
                  <a:schemeClr val="accent2"/>
                </a:solidFill>
              </a:rPr>
              <a:t>parameter</a:t>
            </a:r>
            <a:r>
              <a:rPr lang="en-US" dirty="0"/>
              <a:t> is like a </a:t>
            </a:r>
            <a:r>
              <a:rPr lang="en-US" dirty="0">
                <a:solidFill>
                  <a:schemeClr val="accent2"/>
                </a:solidFill>
              </a:rPr>
              <a:t>placeholder</a:t>
            </a:r>
            <a:r>
              <a:rPr lang="en-US" dirty="0"/>
              <a:t>: When a function is </a:t>
            </a:r>
            <a:r>
              <a:rPr lang="en-US" dirty="0">
                <a:solidFill>
                  <a:schemeClr val="accent2"/>
                </a:solidFill>
              </a:rPr>
              <a:t>invoked</a:t>
            </a:r>
            <a:r>
              <a:rPr lang="en-US" dirty="0"/>
              <a:t>, you </a:t>
            </a:r>
            <a:r>
              <a:rPr lang="en-US" dirty="0">
                <a:solidFill>
                  <a:schemeClr val="accent2"/>
                </a:solidFill>
              </a:rPr>
              <a:t>pass a value </a:t>
            </a:r>
            <a:r>
              <a:rPr lang="en-US" dirty="0"/>
              <a:t>to the </a:t>
            </a:r>
            <a:r>
              <a:rPr lang="en-US" dirty="0">
                <a:solidFill>
                  <a:schemeClr val="accent2"/>
                </a:solidFill>
              </a:rPr>
              <a:t>parameter</a:t>
            </a:r>
            <a:r>
              <a:rPr lang="en-US" dirty="0"/>
              <a:t>.</a:t>
            </a:r>
          </a:p>
          <a:p>
            <a:r>
              <a:rPr lang="en-US" dirty="0">
                <a:solidFill>
                  <a:schemeClr val="accent2"/>
                </a:solidFill>
              </a:rPr>
              <a:t>This value </a:t>
            </a:r>
            <a:r>
              <a:rPr lang="en-US" dirty="0"/>
              <a:t>is </a:t>
            </a:r>
            <a:r>
              <a:rPr lang="en-US" dirty="0">
                <a:solidFill>
                  <a:schemeClr val="accent2"/>
                </a:solidFill>
              </a:rPr>
              <a:t>referred</a:t>
            </a:r>
            <a:r>
              <a:rPr lang="en-US" dirty="0"/>
              <a:t> to as an actual parameter or </a:t>
            </a:r>
            <a:r>
              <a:rPr lang="en-US" dirty="0">
                <a:solidFill>
                  <a:schemeClr val="accent2"/>
                </a:solidFill>
              </a:rPr>
              <a:t>argument</a:t>
            </a:r>
            <a:r>
              <a:rPr lang="en-US" dirty="0"/>
              <a:t>.</a:t>
            </a:r>
          </a:p>
        </p:txBody>
      </p:sp>
      <p:pic>
        <p:nvPicPr>
          <p:cNvPr id="5" name="Picture 4">
            <a:hlinkClick r:id="rId3" action="ppaction://hlinksldjump"/>
            <a:extLst>
              <a:ext uri="{FF2B5EF4-FFF2-40B4-BE49-F238E27FC236}">
                <a16:creationId xmlns:a16="http://schemas.microsoft.com/office/drawing/2014/main" id="{1866B029-C37B-41EF-942B-C04DCDEE7889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0054BB64-FB80-4E03-BDF5-7F2591C8C16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6.2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67640416-D2E8-46C1-8A40-CDB40C25CF06}"/>
              </a:ext>
            </a:extLst>
          </p:cNvPr>
          <p:cNvGrpSpPr/>
          <p:nvPr/>
        </p:nvGrpSpPr>
        <p:grpSpPr>
          <a:xfrm>
            <a:off x="146304" y="2920335"/>
            <a:ext cx="6070087" cy="3607979"/>
            <a:chOff x="146304" y="2796046"/>
            <a:chExt cx="6070087" cy="3607979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EABA2A8-D743-4FFD-8AAA-E37110FAB090}"/>
                </a:ext>
              </a:extLst>
            </p:cNvPr>
            <p:cNvSpPr/>
            <p:nvPr/>
          </p:nvSpPr>
          <p:spPr>
            <a:xfrm>
              <a:off x="146304" y="2796046"/>
              <a:ext cx="6070087" cy="3607979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CC36A930-D7E5-4996-8778-C5C4E7370925}"/>
                </a:ext>
              </a:extLst>
            </p:cNvPr>
            <p:cNvGrpSpPr/>
            <p:nvPr/>
          </p:nvGrpSpPr>
          <p:grpSpPr>
            <a:xfrm>
              <a:off x="280460" y="2796046"/>
              <a:ext cx="5935931" cy="3607979"/>
              <a:chOff x="326180" y="2567446"/>
              <a:chExt cx="5935931" cy="3607979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EB841A9D-C199-4827-9865-5C9F0B794C8D}"/>
                  </a:ext>
                </a:extLst>
              </p:cNvPr>
              <p:cNvGrpSpPr/>
              <p:nvPr/>
            </p:nvGrpSpPr>
            <p:grpSpPr>
              <a:xfrm>
                <a:off x="326180" y="3284351"/>
                <a:ext cx="3935102" cy="2407790"/>
                <a:chOff x="160238" y="3030453"/>
                <a:chExt cx="3935102" cy="2563601"/>
              </a:xfrm>
            </p:grpSpPr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FEB38BA6-056C-41D3-8901-668548812A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07824" y="3030453"/>
                  <a:ext cx="3487516" cy="256360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def </a:t>
                  </a: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max(num1, num2):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</a:t>
                  </a:r>
                  <a:r>
                    <a:rPr lang="en-US" altLang="en-US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if </a:t>
                  </a: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num1 &gt; num2: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    result = num1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</a:t>
                  </a:r>
                  <a:r>
                    <a:rPr lang="en-US" altLang="en-US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else</a:t>
                  </a: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: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    result = num2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altLang="en-US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endParaRP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</a:t>
                  </a:r>
                  <a:r>
                    <a:rPr lang="en-US" altLang="en-US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return </a:t>
                  </a: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result</a:t>
                  </a:r>
                  <a:endParaRPr lang="en-US" altLang="en-US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" name="Rectangle 9">
                  <a:extLst>
                    <a:ext uri="{FF2B5EF4-FFF2-40B4-BE49-F238E27FC236}">
                      <a16:creationId xmlns:a16="http://schemas.microsoft.com/office/drawing/2014/main" id="{6D06DF86-4325-474C-BE3F-86119D6A47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0238" y="3030455"/>
                  <a:ext cx="447585" cy="2563599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1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2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3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4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5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6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7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8</a:t>
                  </a:r>
                </a:p>
              </p:txBody>
            </p:sp>
          </p:grp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0E34506F-BEFC-4526-884F-DE141EB14E95}"/>
                  </a:ext>
                </a:extLst>
              </p:cNvPr>
              <p:cNvGrpSpPr/>
              <p:nvPr/>
            </p:nvGrpSpPr>
            <p:grpSpPr>
              <a:xfrm>
                <a:off x="3667760" y="3741420"/>
                <a:ext cx="2376342" cy="1863087"/>
                <a:chOff x="3667760" y="4267200"/>
                <a:chExt cx="2376342" cy="1863087"/>
              </a:xfrm>
            </p:grpSpPr>
            <p:sp>
              <p:nvSpPr>
                <p:cNvPr id="18" name="Right Bracket 17">
                  <a:extLst>
                    <a:ext uri="{FF2B5EF4-FFF2-40B4-BE49-F238E27FC236}">
                      <a16:creationId xmlns:a16="http://schemas.microsoft.com/office/drawing/2014/main" id="{721F152C-A1F9-4A73-A437-5265FC53F005}"/>
                    </a:ext>
                  </a:extLst>
                </p:cNvPr>
                <p:cNvSpPr/>
                <p:nvPr/>
              </p:nvSpPr>
              <p:spPr>
                <a:xfrm>
                  <a:off x="3667760" y="4267200"/>
                  <a:ext cx="309436" cy="1863087"/>
                </a:xfrm>
                <a:prstGeom prst="rightBracket">
                  <a:avLst>
                    <a:gd name="adj" fmla="val 0"/>
                  </a:avLst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grpSp>
              <p:nvGrpSpPr>
                <p:cNvPr id="40" name="Group 39">
                  <a:extLst>
                    <a:ext uri="{FF2B5EF4-FFF2-40B4-BE49-F238E27FC236}">
                      <a16:creationId xmlns:a16="http://schemas.microsoft.com/office/drawing/2014/main" id="{BA014B35-B204-4C16-A108-30C10C448B39}"/>
                    </a:ext>
                  </a:extLst>
                </p:cNvPr>
                <p:cNvGrpSpPr/>
                <p:nvPr/>
              </p:nvGrpSpPr>
              <p:grpSpPr>
                <a:xfrm>
                  <a:off x="4062665" y="5010594"/>
                  <a:ext cx="1981437" cy="369332"/>
                  <a:chOff x="4062665" y="5010594"/>
                  <a:chExt cx="1981437" cy="369332"/>
                </a:xfrm>
              </p:grpSpPr>
              <p:cxnSp>
                <p:nvCxnSpPr>
                  <p:cNvPr id="19" name="Straight Arrow Connector 18">
                    <a:extLst>
                      <a:ext uri="{FF2B5EF4-FFF2-40B4-BE49-F238E27FC236}">
                        <a16:creationId xmlns:a16="http://schemas.microsoft.com/office/drawing/2014/main" id="{0273107B-7B0D-43BD-B116-2D29D2159DB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062665" y="5195260"/>
                    <a:ext cx="453456" cy="0"/>
                  </a:xfrm>
                  <a:prstGeom prst="straightConnector1">
                    <a:avLst/>
                  </a:prstGeom>
                  <a:ln w="28575"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0" name="TextBox 19">
                    <a:extLst>
                      <a:ext uri="{FF2B5EF4-FFF2-40B4-BE49-F238E27FC236}">
                        <a16:creationId xmlns:a16="http://schemas.microsoft.com/office/drawing/2014/main" id="{7CF5E64A-A7ED-4426-918F-AB88D179C04A}"/>
                      </a:ext>
                    </a:extLst>
                  </p:cNvPr>
                  <p:cNvSpPr txBox="1"/>
                  <p:nvPr/>
                </p:nvSpPr>
                <p:spPr>
                  <a:xfrm>
                    <a:off x="4516120" y="5010594"/>
                    <a:ext cx="1527982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/>
                      <a:t>Function Body</a:t>
                    </a:r>
                  </a:p>
                </p:txBody>
              </p:sp>
            </p:grpSp>
          </p:grpSp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0FCF89C0-2D3D-45CD-B457-95B814695F49}"/>
                  </a:ext>
                </a:extLst>
              </p:cNvPr>
              <p:cNvGrpSpPr/>
              <p:nvPr/>
            </p:nvGrpSpPr>
            <p:grpSpPr>
              <a:xfrm>
                <a:off x="1361026" y="5254773"/>
                <a:ext cx="2811722" cy="920652"/>
                <a:chOff x="1361026" y="5254773"/>
                <a:chExt cx="2811722" cy="920652"/>
              </a:xfrm>
            </p:grpSpPr>
            <p:grpSp>
              <p:nvGrpSpPr>
                <p:cNvPr id="44" name="Group 43">
                  <a:extLst>
                    <a:ext uri="{FF2B5EF4-FFF2-40B4-BE49-F238E27FC236}">
                      <a16:creationId xmlns:a16="http://schemas.microsoft.com/office/drawing/2014/main" id="{1BF033D5-26A9-4C0C-B051-E20D194D2F48}"/>
                    </a:ext>
                  </a:extLst>
                </p:cNvPr>
                <p:cNvGrpSpPr/>
                <p:nvPr/>
              </p:nvGrpSpPr>
              <p:grpSpPr>
                <a:xfrm>
                  <a:off x="2411998" y="5604920"/>
                  <a:ext cx="1760750" cy="570505"/>
                  <a:chOff x="2432482" y="5911341"/>
                  <a:chExt cx="1760750" cy="570505"/>
                </a:xfrm>
              </p:grpSpPr>
              <p:cxnSp>
                <p:nvCxnSpPr>
                  <p:cNvPr id="23" name="Straight Arrow Connector 22">
                    <a:extLst>
                      <a:ext uri="{FF2B5EF4-FFF2-40B4-BE49-F238E27FC236}">
                        <a16:creationId xmlns:a16="http://schemas.microsoft.com/office/drawing/2014/main" id="{0A763125-4757-42A3-89F2-C5A971D41B0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2432482" y="5911341"/>
                    <a:ext cx="367869" cy="385839"/>
                  </a:xfrm>
                  <a:prstGeom prst="straightConnector1">
                    <a:avLst/>
                  </a:prstGeom>
                  <a:ln w="28575"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4" name="TextBox 23">
                    <a:extLst>
                      <a:ext uri="{FF2B5EF4-FFF2-40B4-BE49-F238E27FC236}">
                        <a16:creationId xmlns:a16="http://schemas.microsoft.com/office/drawing/2014/main" id="{2E6EABD1-EF7A-4FC9-A9E5-C28CAD2720AD}"/>
                      </a:ext>
                    </a:extLst>
                  </p:cNvPr>
                  <p:cNvSpPr txBox="1"/>
                  <p:nvPr/>
                </p:nvSpPr>
                <p:spPr>
                  <a:xfrm>
                    <a:off x="2800350" y="6112514"/>
                    <a:ext cx="1392882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/>
                      <a:t>Return Value</a:t>
                    </a:r>
                  </a:p>
                </p:txBody>
              </p:sp>
            </p:grp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67D2C202-AAC9-4CD8-B083-E92CB093C3AF}"/>
                    </a:ext>
                  </a:extLst>
                </p:cNvPr>
                <p:cNvSpPr/>
                <p:nvPr/>
              </p:nvSpPr>
              <p:spPr>
                <a:xfrm>
                  <a:off x="1361026" y="5254773"/>
                  <a:ext cx="1914144" cy="28448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23DEDCF2-11AF-4219-9671-8EF671A0DF77}"/>
                  </a:ext>
                </a:extLst>
              </p:cNvPr>
              <p:cNvGrpSpPr/>
              <p:nvPr/>
            </p:nvGrpSpPr>
            <p:grpSpPr>
              <a:xfrm>
                <a:off x="794247" y="2567446"/>
                <a:ext cx="5467864" cy="1115943"/>
                <a:chOff x="794247" y="3093226"/>
                <a:chExt cx="5467864" cy="1115943"/>
              </a:xfrm>
            </p:grpSpPr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8D84958F-8B04-496C-8145-8613218974BD}"/>
                    </a:ext>
                  </a:extLst>
                </p:cNvPr>
                <p:cNvSpPr/>
                <p:nvPr/>
              </p:nvSpPr>
              <p:spPr>
                <a:xfrm>
                  <a:off x="838200" y="3826011"/>
                  <a:ext cx="2829560" cy="383158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9" name="Group 38">
                  <a:extLst>
                    <a:ext uri="{FF2B5EF4-FFF2-40B4-BE49-F238E27FC236}">
                      <a16:creationId xmlns:a16="http://schemas.microsoft.com/office/drawing/2014/main" id="{0E7338FD-EEB8-4921-AC51-0BA8D35B9B85}"/>
                    </a:ext>
                  </a:extLst>
                </p:cNvPr>
                <p:cNvGrpSpPr/>
                <p:nvPr/>
              </p:nvGrpSpPr>
              <p:grpSpPr>
                <a:xfrm>
                  <a:off x="3713480" y="3836466"/>
                  <a:ext cx="2548631" cy="369332"/>
                  <a:chOff x="3713480" y="3836466"/>
                  <a:chExt cx="2548631" cy="369332"/>
                </a:xfrm>
              </p:grpSpPr>
              <p:cxnSp>
                <p:nvCxnSpPr>
                  <p:cNvPr id="15" name="Straight Arrow Connector 14">
                    <a:extLst>
                      <a:ext uri="{FF2B5EF4-FFF2-40B4-BE49-F238E27FC236}">
                        <a16:creationId xmlns:a16="http://schemas.microsoft.com/office/drawing/2014/main" id="{EA02D82E-3F99-44F8-9B4F-18A35432BB7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713480" y="4021132"/>
                    <a:ext cx="802640" cy="0"/>
                  </a:xfrm>
                  <a:prstGeom prst="straightConnector1">
                    <a:avLst/>
                  </a:prstGeom>
                  <a:ln w="28575"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7" name="TextBox 16">
                    <a:extLst>
                      <a:ext uri="{FF2B5EF4-FFF2-40B4-BE49-F238E27FC236}">
                        <a16:creationId xmlns:a16="http://schemas.microsoft.com/office/drawing/2014/main" id="{932394E3-2AD6-4D39-96DE-35A09CCA2321}"/>
                      </a:ext>
                    </a:extLst>
                  </p:cNvPr>
                  <p:cNvSpPr txBox="1"/>
                  <p:nvPr/>
                </p:nvSpPr>
                <p:spPr>
                  <a:xfrm>
                    <a:off x="4516120" y="3836466"/>
                    <a:ext cx="1745991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/>
                      <a:t>Function Header</a:t>
                    </a:r>
                  </a:p>
                </p:txBody>
              </p:sp>
            </p:grpSp>
            <p:grpSp>
              <p:nvGrpSpPr>
                <p:cNvPr id="38" name="Group 37">
                  <a:extLst>
                    <a:ext uri="{FF2B5EF4-FFF2-40B4-BE49-F238E27FC236}">
                      <a16:creationId xmlns:a16="http://schemas.microsoft.com/office/drawing/2014/main" id="{BCDA2990-F537-4EC5-8F8F-3014356561F0}"/>
                    </a:ext>
                  </a:extLst>
                </p:cNvPr>
                <p:cNvGrpSpPr/>
                <p:nvPr/>
              </p:nvGrpSpPr>
              <p:grpSpPr>
                <a:xfrm>
                  <a:off x="794247" y="3093226"/>
                  <a:ext cx="1617751" cy="700702"/>
                  <a:chOff x="794247" y="3093226"/>
                  <a:chExt cx="1617751" cy="700702"/>
                </a:xfrm>
              </p:grpSpPr>
              <p:cxnSp>
                <p:nvCxnSpPr>
                  <p:cNvPr id="29" name="Straight Arrow Connector 28">
                    <a:extLst>
                      <a:ext uri="{FF2B5EF4-FFF2-40B4-BE49-F238E27FC236}">
                        <a16:creationId xmlns:a16="http://schemas.microsoft.com/office/drawing/2014/main" id="{86A9A7A2-D227-4B65-85A7-98FBEB774CD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603123" y="3434586"/>
                    <a:ext cx="1" cy="359342"/>
                  </a:xfrm>
                  <a:prstGeom prst="straightConnector1">
                    <a:avLst/>
                  </a:prstGeom>
                  <a:ln w="28575"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0" name="TextBox 29">
                    <a:extLst>
                      <a:ext uri="{FF2B5EF4-FFF2-40B4-BE49-F238E27FC236}">
                        <a16:creationId xmlns:a16="http://schemas.microsoft.com/office/drawing/2014/main" id="{DCACCF89-EBFE-46F1-8319-E22CA5D0779C}"/>
                      </a:ext>
                    </a:extLst>
                  </p:cNvPr>
                  <p:cNvSpPr txBox="1"/>
                  <p:nvPr/>
                </p:nvSpPr>
                <p:spPr>
                  <a:xfrm>
                    <a:off x="794247" y="3093226"/>
                    <a:ext cx="1617751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/>
                      <a:t>Function Name</a:t>
                    </a:r>
                  </a:p>
                </p:txBody>
              </p:sp>
            </p:grpSp>
            <p:grpSp>
              <p:nvGrpSpPr>
                <p:cNvPr id="37" name="Group 36">
                  <a:extLst>
                    <a:ext uri="{FF2B5EF4-FFF2-40B4-BE49-F238E27FC236}">
                      <a16:creationId xmlns:a16="http://schemas.microsoft.com/office/drawing/2014/main" id="{7C609473-7783-4C1C-A176-A717027C9A96}"/>
                    </a:ext>
                  </a:extLst>
                </p:cNvPr>
                <p:cNvGrpSpPr/>
                <p:nvPr/>
              </p:nvGrpSpPr>
              <p:grpSpPr>
                <a:xfrm>
                  <a:off x="2493835" y="3109105"/>
                  <a:ext cx="1962897" cy="642996"/>
                  <a:chOff x="2493835" y="3109105"/>
                  <a:chExt cx="1962897" cy="642996"/>
                </a:xfrm>
              </p:grpSpPr>
              <p:cxnSp>
                <p:nvCxnSpPr>
                  <p:cNvPr id="33" name="Straight Arrow Connector 32">
                    <a:extLst>
                      <a:ext uri="{FF2B5EF4-FFF2-40B4-BE49-F238E27FC236}">
                        <a16:creationId xmlns:a16="http://schemas.microsoft.com/office/drawing/2014/main" id="{25D06F86-C20D-4892-A4E3-53BDC793FA07}"/>
                      </a:ext>
                    </a:extLst>
                  </p:cNvPr>
                  <p:cNvCxnSpPr>
                    <a:cxnSpLocks/>
                    <a:stCxn id="34" idx="2"/>
                  </p:cNvCxnSpPr>
                  <p:nvPr/>
                </p:nvCxnSpPr>
                <p:spPr>
                  <a:xfrm flipH="1">
                    <a:off x="2846070" y="3478437"/>
                    <a:ext cx="629214" cy="273664"/>
                  </a:xfrm>
                  <a:prstGeom prst="straightConnector1">
                    <a:avLst/>
                  </a:prstGeom>
                  <a:ln w="28575"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4" name="TextBox 33">
                    <a:extLst>
                      <a:ext uri="{FF2B5EF4-FFF2-40B4-BE49-F238E27FC236}">
                        <a16:creationId xmlns:a16="http://schemas.microsoft.com/office/drawing/2014/main" id="{4C5B5BA7-38C5-437F-B763-5D032D6DC881}"/>
                      </a:ext>
                    </a:extLst>
                  </p:cNvPr>
                  <p:cNvSpPr txBox="1"/>
                  <p:nvPr/>
                </p:nvSpPr>
                <p:spPr>
                  <a:xfrm>
                    <a:off x="2493835" y="3109105"/>
                    <a:ext cx="196289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dirty="0"/>
                      <a:t>Formal Parameters</a:t>
                    </a:r>
                  </a:p>
                </p:txBody>
              </p:sp>
            </p:grpSp>
            <p:sp>
              <p:nvSpPr>
                <p:cNvPr id="50" name="Rectangle 49">
                  <a:extLst>
                    <a:ext uri="{FF2B5EF4-FFF2-40B4-BE49-F238E27FC236}">
                      <a16:creationId xmlns:a16="http://schemas.microsoft.com/office/drawing/2014/main" id="{04FE228C-0E5E-4BF2-87A7-762118CCC898}"/>
                    </a:ext>
                  </a:extLst>
                </p:cNvPr>
                <p:cNvSpPr/>
                <p:nvPr/>
              </p:nvSpPr>
              <p:spPr>
                <a:xfrm>
                  <a:off x="1343188" y="3868831"/>
                  <a:ext cx="505932" cy="266458"/>
                </a:xfrm>
                <a:prstGeom prst="rect">
                  <a:avLst/>
                </a:prstGeom>
                <a:noFill/>
                <a:ln w="63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" name="Rectangle 50">
                  <a:extLst>
                    <a:ext uri="{FF2B5EF4-FFF2-40B4-BE49-F238E27FC236}">
                      <a16:creationId xmlns:a16="http://schemas.microsoft.com/office/drawing/2014/main" id="{E628CF50-65D8-4F96-B5CF-E552F2599805}"/>
                    </a:ext>
                  </a:extLst>
                </p:cNvPr>
                <p:cNvSpPr/>
                <p:nvPr/>
              </p:nvSpPr>
              <p:spPr>
                <a:xfrm>
                  <a:off x="1941932" y="3884361"/>
                  <a:ext cx="1390548" cy="266458"/>
                </a:xfrm>
                <a:prstGeom prst="rect">
                  <a:avLst/>
                </a:prstGeom>
                <a:noFill/>
                <a:ln w="63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710B5539-002B-4B2B-96DC-3CA8FA664E85}"/>
              </a:ext>
            </a:extLst>
          </p:cNvPr>
          <p:cNvSpPr txBox="1"/>
          <p:nvPr/>
        </p:nvSpPr>
        <p:spPr>
          <a:xfrm>
            <a:off x="4710594" y="2920335"/>
            <a:ext cx="1505797" cy="307777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Define a function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6ACEC18-5A40-45AA-B0D7-746C56F76AFF}"/>
              </a:ext>
            </a:extLst>
          </p:cNvPr>
          <p:cNvSpPr txBox="1"/>
          <p:nvPr/>
        </p:nvSpPr>
        <p:spPr>
          <a:xfrm>
            <a:off x="7542763" y="2920335"/>
            <a:ext cx="1505797" cy="307777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Invoke a function 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8CF71A25-992D-422D-97CE-4BFDE12A0D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8741" y="4214021"/>
            <a:ext cx="2569042" cy="38049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z = max(x, y)</a:t>
            </a: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91279820-0E4C-4C98-BF4D-266BCAA6DDAC}"/>
              </a:ext>
            </a:extLst>
          </p:cNvPr>
          <p:cNvSpPr/>
          <p:nvPr/>
        </p:nvSpPr>
        <p:spPr>
          <a:xfrm>
            <a:off x="7553326" y="4271041"/>
            <a:ext cx="581018" cy="266458"/>
          </a:xfrm>
          <a:prstGeom prst="rect">
            <a:avLst/>
          </a:prstGeom>
          <a:solidFill>
            <a:srgbClr val="FFFFCC">
              <a:alpha val="30000"/>
            </a:srgbClr>
          </a:solidFill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B0306E1D-5C60-42DB-81AD-0750CC2011E2}"/>
              </a:ext>
            </a:extLst>
          </p:cNvPr>
          <p:cNvCxnSpPr>
            <a:cxnSpLocks/>
          </p:cNvCxnSpPr>
          <p:nvPr/>
        </p:nvCxnSpPr>
        <p:spPr>
          <a:xfrm flipV="1">
            <a:off x="7847226" y="4566456"/>
            <a:ext cx="0" cy="407175"/>
          </a:xfrm>
          <a:prstGeom prst="straightConnector1">
            <a:avLst/>
          </a:prstGeom>
          <a:ln w="28575">
            <a:solidFill>
              <a:srgbClr val="C0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BFEACFEF-1CC7-4A99-BCD9-22CA6622D224}"/>
              </a:ext>
            </a:extLst>
          </p:cNvPr>
          <p:cNvSpPr txBox="1"/>
          <p:nvPr/>
        </p:nvSpPr>
        <p:spPr>
          <a:xfrm>
            <a:off x="6862386" y="4935531"/>
            <a:ext cx="19628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Actual Parameters</a:t>
            </a:r>
          </a:p>
          <a:p>
            <a:pPr algn="ctr"/>
            <a:r>
              <a:rPr lang="en-US" dirty="0">
                <a:solidFill>
                  <a:srgbClr val="C00000"/>
                </a:solidFill>
              </a:rPr>
              <a:t>(Arguments)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108DB74F-AEAE-4BA5-82F9-9E9E97FE9B33}"/>
              </a:ext>
            </a:extLst>
          </p:cNvPr>
          <p:cNvSpPr/>
          <p:nvPr/>
        </p:nvSpPr>
        <p:spPr>
          <a:xfrm>
            <a:off x="6297964" y="2920335"/>
            <a:ext cx="2750596" cy="3607979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6636693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2BF59-D393-4045-AC3F-1C1E7AF9A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Anatomy of a Function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Return Value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6E7E29-6DE3-4C41-92DF-704D5627C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22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23BC58-1A1D-4D87-8D36-7EB18E619D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 function </a:t>
            </a:r>
            <a:r>
              <a:rPr lang="en-US" b="1" dirty="0">
                <a:solidFill>
                  <a:schemeClr val="accent2"/>
                </a:solidFill>
              </a:rPr>
              <a:t>may</a:t>
            </a:r>
            <a:r>
              <a:rPr lang="en-US" dirty="0">
                <a:solidFill>
                  <a:schemeClr val="accent2"/>
                </a:solidFill>
              </a:rPr>
              <a:t> return </a:t>
            </a:r>
            <a:r>
              <a:rPr lang="en-US" dirty="0"/>
              <a:t>a value using the </a:t>
            </a:r>
            <a:r>
              <a:rPr lang="en-US" dirty="0">
                <a:solidFill>
                  <a:srgbClr val="3333FF"/>
                </a:solidFill>
              </a:rPr>
              <a:t>return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keyword</a:t>
            </a:r>
            <a:r>
              <a:rPr lang="en-US" dirty="0"/>
              <a:t>. </a:t>
            </a:r>
          </a:p>
          <a:p>
            <a:r>
              <a:rPr lang="en-US" dirty="0"/>
              <a:t>Some functions return a value, while </a:t>
            </a:r>
            <a:r>
              <a:rPr lang="en-US" dirty="0">
                <a:solidFill>
                  <a:schemeClr val="accent2"/>
                </a:solidFill>
              </a:rPr>
              <a:t>other functions perform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desired operations </a:t>
            </a:r>
            <a:r>
              <a:rPr lang="en-US" b="1" dirty="0">
                <a:solidFill>
                  <a:schemeClr val="accent2"/>
                </a:solidFill>
              </a:rPr>
              <a:t>without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returning a value</a:t>
            </a:r>
            <a:r>
              <a:rPr lang="en-US" dirty="0"/>
              <a:t>.</a:t>
            </a:r>
          </a:p>
        </p:txBody>
      </p:sp>
      <p:pic>
        <p:nvPicPr>
          <p:cNvPr id="5" name="Picture 4">
            <a:hlinkClick r:id="rId3" action="ppaction://hlinksldjump"/>
            <a:extLst>
              <a:ext uri="{FF2B5EF4-FFF2-40B4-BE49-F238E27FC236}">
                <a16:creationId xmlns:a16="http://schemas.microsoft.com/office/drawing/2014/main" id="{1866B029-C37B-41EF-942B-C04DCDEE7889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0054BB64-FB80-4E03-BDF5-7F2591C8C16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6.2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67640416-D2E8-46C1-8A40-CDB40C25CF06}"/>
              </a:ext>
            </a:extLst>
          </p:cNvPr>
          <p:cNvGrpSpPr/>
          <p:nvPr/>
        </p:nvGrpSpPr>
        <p:grpSpPr>
          <a:xfrm>
            <a:off x="146304" y="2920335"/>
            <a:ext cx="6070087" cy="3607979"/>
            <a:chOff x="146304" y="2796046"/>
            <a:chExt cx="6070087" cy="3607979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EABA2A8-D743-4FFD-8AAA-E37110FAB090}"/>
                </a:ext>
              </a:extLst>
            </p:cNvPr>
            <p:cNvSpPr/>
            <p:nvPr/>
          </p:nvSpPr>
          <p:spPr>
            <a:xfrm>
              <a:off x="146304" y="2796046"/>
              <a:ext cx="6070087" cy="3607979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CC36A930-D7E5-4996-8778-C5C4E7370925}"/>
                </a:ext>
              </a:extLst>
            </p:cNvPr>
            <p:cNvGrpSpPr/>
            <p:nvPr/>
          </p:nvGrpSpPr>
          <p:grpSpPr>
            <a:xfrm>
              <a:off x="280460" y="2796046"/>
              <a:ext cx="5935931" cy="3607979"/>
              <a:chOff x="326180" y="2567446"/>
              <a:chExt cx="5935931" cy="3607979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EB841A9D-C199-4827-9865-5C9F0B794C8D}"/>
                  </a:ext>
                </a:extLst>
              </p:cNvPr>
              <p:cNvGrpSpPr/>
              <p:nvPr/>
            </p:nvGrpSpPr>
            <p:grpSpPr>
              <a:xfrm>
                <a:off x="326180" y="3284351"/>
                <a:ext cx="3935102" cy="2407790"/>
                <a:chOff x="160238" y="3030453"/>
                <a:chExt cx="3935102" cy="2563601"/>
              </a:xfrm>
            </p:grpSpPr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FEB38BA6-056C-41D3-8901-668548812A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07824" y="3030453"/>
                  <a:ext cx="3487516" cy="256360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def </a:t>
                  </a: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max(num1, num2):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</a:t>
                  </a:r>
                  <a:r>
                    <a:rPr lang="en-US" altLang="en-US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if </a:t>
                  </a: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num1 &gt; num2: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    result = num1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</a:t>
                  </a:r>
                  <a:r>
                    <a:rPr lang="en-US" altLang="en-US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else</a:t>
                  </a: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: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    result = num2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altLang="en-US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endParaRP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</a:t>
                  </a:r>
                  <a:r>
                    <a:rPr lang="en-US" altLang="en-US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return </a:t>
                  </a: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result</a:t>
                  </a:r>
                  <a:endParaRPr lang="en-US" altLang="en-US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" name="Rectangle 9">
                  <a:extLst>
                    <a:ext uri="{FF2B5EF4-FFF2-40B4-BE49-F238E27FC236}">
                      <a16:creationId xmlns:a16="http://schemas.microsoft.com/office/drawing/2014/main" id="{6D06DF86-4325-474C-BE3F-86119D6A47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0238" y="3030455"/>
                  <a:ext cx="447585" cy="2563599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1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2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3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4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5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6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7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8</a:t>
                  </a:r>
                </a:p>
              </p:txBody>
            </p:sp>
          </p:grp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0E34506F-BEFC-4526-884F-DE141EB14E95}"/>
                  </a:ext>
                </a:extLst>
              </p:cNvPr>
              <p:cNvGrpSpPr/>
              <p:nvPr/>
            </p:nvGrpSpPr>
            <p:grpSpPr>
              <a:xfrm>
                <a:off x="3667760" y="3741420"/>
                <a:ext cx="2376342" cy="1863087"/>
                <a:chOff x="3667760" y="4267200"/>
                <a:chExt cx="2376342" cy="1863087"/>
              </a:xfrm>
            </p:grpSpPr>
            <p:sp>
              <p:nvSpPr>
                <p:cNvPr id="18" name="Right Bracket 17">
                  <a:extLst>
                    <a:ext uri="{FF2B5EF4-FFF2-40B4-BE49-F238E27FC236}">
                      <a16:creationId xmlns:a16="http://schemas.microsoft.com/office/drawing/2014/main" id="{721F152C-A1F9-4A73-A437-5265FC53F005}"/>
                    </a:ext>
                  </a:extLst>
                </p:cNvPr>
                <p:cNvSpPr/>
                <p:nvPr/>
              </p:nvSpPr>
              <p:spPr>
                <a:xfrm>
                  <a:off x="3667760" y="4267200"/>
                  <a:ext cx="309436" cy="1863087"/>
                </a:xfrm>
                <a:prstGeom prst="rightBracket">
                  <a:avLst>
                    <a:gd name="adj" fmla="val 0"/>
                  </a:avLst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grpSp>
              <p:nvGrpSpPr>
                <p:cNvPr id="40" name="Group 39">
                  <a:extLst>
                    <a:ext uri="{FF2B5EF4-FFF2-40B4-BE49-F238E27FC236}">
                      <a16:creationId xmlns:a16="http://schemas.microsoft.com/office/drawing/2014/main" id="{BA014B35-B204-4C16-A108-30C10C448B39}"/>
                    </a:ext>
                  </a:extLst>
                </p:cNvPr>
                <p:cNvGrpSpPr/>
                <p:nvPr/>
              </p:nvGrpSpPr>
              <p:grpSpPr>
                <a:xfrm>
                  <a:off x="4062665" y="5010594"/>
                  <a:ext cx="1981437" cy="369332"/>
                  <a:chOff x="4062665" y="5010594"/>
                  <a:chExt cx="1981437" cy="369332"/>
                </a:xfrm>
              </p:grpSpPr>
              <p:cxnSp>
                <p:nvCxnSpPr>
                  <p:cNvPr id="19" name="Straight Arrow Connector 18">
                    <a:extLst>
                      <a:ext uri="{FF2B5EF4-FFF2-40B4-BE49-F238E27FC236}">
                        <a16:creationId xmlns:a16="http://schemas.microsoft.com/office/drawing/2014/main" id="{0273107B-7B0D-43BD-B116-2D29D2159DB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062665" y="5195260"/>
                    <a:ext cx="453456" cy="0"/>
                  </a:xfrm>
                  <a:prstGeom prst="straightConnector1">
                    <a:avLst/>
                  </a:prstGeom>
                  <a:ln w="28575"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0" name="TextBox 19">
                    <a:extLst>
                      <a:ext uri="{FF2B5EF4-FFF2-40B4-BE49-F238E27FC236}">
                        <a16:creationId xmlns:a16="http://schemas.microsoft.com/office/drawing/2014/main" id="{7CF5E64A-A7ED-4426-918F-AB88D179C04A}"/>
                      </a:ext>
                    </a:extLst>
                  </p:cNvPr>
                  <p:cNvSpPr txBox="1"/>
                  <p:nvPr/>
                </p:nvSpPr>
                <p:spPr>
                  <a:xfrm>
                    <a:off x="4516120" y="5010594"/>
                    <a:ext cx="1527982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/>
                      <a:t>Function Body</a:t>
                    </a:r>
                  </a:p>
                </p:txBody>
              </p:sp>
            </p:grpSp>
          </p:grpSp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0FCF89C0-2D3D-45CD-B457-95B814695F49}"/>
                  </a:ext>
                </a:extLst>
              </p:cNvPr>
              <p:cNvGrpSpPr/>
              <p:nvPr/>
            </p:nvGrpSpPr>
            <p:grpSpPr>
              <a:xfrm>
                <a:off x="1361026" y="5254773"/>
                <a:ext cx="2811722" cy="920652"/>
                <a:chOff x="1361026" y="5254773"/>
                <a:chExt cx="2811722" cy="920652"/>
              </a:xfrm>
            </p:grpSpPr>
            <p:grpSp>
              <p:nvGrpSpPr>
                <p:cNvPr id="44" name="Group 43">
                  <a:extLst>
                    <a:ext uri="{FF2B5EF4-FFF2-40B4-BE49-F238E27FC236}">
                      <a16:creationId xmlns:a16="http://schemas.microsoft.com/office/drawing/2014/main" id="{1BF033D5-26A9-4C0C-B051-E20D194D2F48}"/>
                    </a:ext>
                  </a:extLst>
                </p:cNvPr>
                <p:cNvGrpSpPr/>
                <p:nvPr/>
              </p:nvGrpSpPr>
              <p:grpSpPr>
                <a:xfrm>
                  <a:off x="2411998" y="5604920"/>
                  <a:ext cx="1760750" cy="570505"/>
                  <a:chOff x="2432482" y="5911341"/>
                  <a:chExt cx="1760750" cy="570505"/>
                </a:xfrm>
              </p:grpSpPr>
              <p:cxnSp>
                <p:nvCxnSpPr>
                  <p:cNvPr id="23" name="Straight Arrow Connector 22">
                    <a:extLst>
                      <a:ext uri="{FF2B5EF4-FFF2-40B4-BE49-F238E27FC236}">
                        <a16:creationId xmlns:a16="http://schemas.microsoft.com/office/drawing/2014/main" id="{0A763125-4757-42A3-89F2-C5A971D41B0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2432482" y="5911341"/>
                    <a:ext cx="367869" cy="385839"/>
                  </a:xfrm>
                  <a:prstGeom prst="straightConnector1">
                    <a:avLst/>
                  </a:prstGeom>
                  <a:ln w="28575">
                    <a:solidFill>
                      <a:srgbClr val="C00000"/>
                    </a:solidFill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4" name="TextBox 23">
                    <a:extLst>
                      <a:ext uri="{FF2B5EF4-FFF2-40B4-BE49-F238E27FC236}">
                        <a16:creationId xmlns:a16="http://schemas.microsoft.com/office/drawing/2014/main" id="{2E6EABD1-EF7A-4FC9-A9E5-C28CAD2720AD}"/>
                      </a:ext>
                    </a:extLst>
                  </p:cNvPr>
                  <p:cNvSpPr txBox="1"/>
                  <p:nvPr/>
                </p:nvSpPr>
                <p:spPr>
                  <a:xfrm>
                    <a:off x="2800350" y="6112514"/>
                    <a:ext cx="1392882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>
                        <a:solidFill>
                          <a:srgbClr val="C00000"/>
                        </a:solidFill>
                      </a:rPr>
                      <a:t>Return Value</a:t>
                    </a:r>
                  </a:p>
                </p:txBody>
              </p:sp>
            </p:grp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67D2C202-AAC9-4CD8-B083-E92CB093C3AF}"/>
                    </a:ext>
                  </a:extLst>
                </p:cNvPr>
                <p:cNvSpPr/>
                <p:nvPr/>
              </p:nvSpPr>
              <p:spPr>
                <a:xfrm>
                  <a:off x="1361026" y="5254773"/>
                  <a:ext cx="1914144" cy="284480"/>
                </a:xfrm>
                <a:prstGeom prst="rect">
                  <a:avLst/>
                </a:prstGeom>
                <a:solidFill>
                  <a:srgbClr val="FFFFCC">
                    <a:alpha val="30000"/>
                  </a:srgbClr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23DEDCF2-11AF-4219-9671-8EF671A0DF77}"/>
                  </a:ext>
                </a:extLst>
              </p:cNvPr>
              <p:cNvGrpSpPr/>
              <p:nvPr/>
            </p:nvGrpSpPr>
            <p:grpSpPr>
              <a:xfrm>
                <a:off x="794247" y="2567446"/>
                <a:ext cx="5467864" cy="1115943"/>
                <a:chOff x="794247" y="3093226"/>
                <a:chExt cx="5467864" cy="1115943"/>
              </a:xfrm>
            </p:grpSpPr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8D84958F-8B04-496C-8145-8613218974BD}"/>
                    </a:ext>
                  </a:extLst>
                </p:cNvPr>
                <p:cNvSpPr/>
                <p:nvPr/>
              </p:nvSpPr>
              <p:spPr>
                <a:xfrm>
                  <a:off x="838200" y="3826011"/>
                  <a:ext cx="2829560" cy="383158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9" name="Group 38">
                  <a:extLst>
                    <a:ext uri="{FF2B5EF4-FFF2-40B4-BE49-F238E27FC236}">
                      <a16:creationId xmlns:a16="http://schemas.microsoft.com/office/drawing/2014/main" id="{0E7338FD-EEB8-4921-AC51-0BA8D35B9B85}"/>
                    </a:ext>
                  </a:extLst>
                </p:cNvPr>
                <p:cNvGrpSpPr/>
                <p:nvPr/>
              </p:nvGrpSpPr>
              <p:grpSpPr>
                <a:xfrm>
                  <a:off x="3713480" y="3836466"/>
                  <a:ext cx="2548631" cy="369332"/>
                  <a:chOff x="3713480" y="3836466"/>
                  <a:chExt cx="2548631" cy="369332"/>
                </a:xfrm>
              </p:grpSpPr>
              <p:cxnSp>
                <p:nvCxnSpPr>
                  <p:cNvPr id="15" name="Straight Arrow Connector 14">
                    <a:extLst>
                      <a:ext uri="{FF2B5EF4-FFF2-40B4-BE49-F238E27FC236}">
                        <a16:creationId xmlns:a16="http://schemas.microsoft.com/office/drawing/2014/main" id="{EA02D82E-3F99-44F8-9B4F-18A35432BB7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713480" y="4021132"/>
                    <a:ext cx="802640" cy="0"/>
                  </a:xfrm>
                  <a:prstGeom prst="straightConnector1">
                    <a:avLst/>
                  </a:prstGeom>
                  <a:ln w="28575"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7" name="TextBox 16">
                    <a:extLst>
                      <a:ext uri="{FF2B5EF4-FFF2-40B4-BE49-F238E27FC236}">
                        <a16:creationId xmlns:a16="http://schemas.microsoft.com/office/drawing/2014/main" id="{932394E3-2AD6-4D39-96DE-35A09CCA2321}"/>
                      </a:ext>
                    </a:extLst>
                  </p:cNvPr>
                  <p:cNvSpPr txBox="1"/>
                  <p:nvPr/>
                </p:nvSpPr>
                <p:spPr>
                  <a:xfrm>
                    <a:off x="4516120" y="3836466"/>
                    <a:ext cx="1745991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/>
                      <a:t>Function Header</a:t>
                    </a:r>
                  </a:p>
                </p:txBody>
              </p:sp>
            </p:grpSp>
            <p:grpSp>
              <p:nvGrpSpPr>
                <p:cNvPr id="38" name="Group 37">
                  <a:extLst>
                    <a:ext uri="{FF2B5EF4-FFF2-40B4-BE49-F238E27FC236}">
                      <a16:creationId xmlns:a16="http://schemas.microsoft.com/office/drawing/2014/main" id="{BCDA2990-F537-4EC5-8F8F-3014356561F0}"/>
                    </a:ext>
                  </a:extLst>
                </p:cNvPr>
                <p:cNvGrpSpPr/>
                <p:nvPr/>
              </p:nvGrpSpPr>
              <p:grpSpPr>
                <a:xfrm>
                  <a:off x="794247" y="3093226"/>
                  <a:ext cx="1617751" cy="700702"/>
                  <a:chOff x="794247" y="3093226"/>
                  <a:chExt cx="1617751" cy="700702"/>
                </a:xfrm>
              </p:grpSpPr>
              <p:cxnSp>
                <p:nvCxnSpPr>
                  <p:cNvPr id="29" name="Straight Arrow Connector 28">
                    <a:extLst>
                      <a:ext uri="{FF2B5EF4-FFF2-40B4-BE49-F238E27FC236}">
                        <a16:creationId xmlns:a16="http://schemas.microsoft.com/office/drawing/2014/main" id="{86A9A7A2-D227-4B65-85A7-98FBEB774CD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603123" y="3434586"/>
                    <a:ext cx="1" cy="359342"/>
                  </a:xfrm>
                  <a:prstGeom prst="straightConnector1">
                    <a:avLst/>
                  </a:prstGeom>
                  <a:ln w="28575"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0" name="TextBox 29">
                    <a:extLst>
                      <a:ext uri="{FF2B5EF4-FFF2-40B4-BE49-F238E27FC236}">
                        <a16:creationId xmlns:a16="http://schemas.microsoft.com/office/drawing/2014/main" id="{DCACCF89-EBFE-46F1-8319-E22CA5D0779C}"/>
                      </a:ext>
                    </a:extLst>
                  </p:cNvPr>
                  <p:cNvSpPr txBox="1"/>
                  <p:nvPr/>
                </p:nvSpPr>
                <p:spPr>
                  <a:xfrm>
                    <a:off x="794247" y="3093226"/>
                    <a:ext cx="1617751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/>
                      <a:t>Function Name</a:t>
                    </a:r>
                  </a:p>
                </p:txBody>
              </p:sp>
            </p:grpSp>
            <p:grpSp>
              <p:nvGrpSpPr>
                <p:cNvPr id="37" name="Group 36">
                  <a:extLst>
                    <a:ext uri="{FF2B5EF4-FFF2-40B4-BE49-F238E27FC236}">
                      <a16:creationId xmlns:a16="http://schemas.microsoft.com/office/drawing/2014/main" id="{7C609473-7783-4C1C-A176-A717027C9A96}"/>
                    </a:ext>
                  </a:extLst>
                </p:cNvPr>
                <p:cNvGrpSpPr/>
                <p:nvPr/>
              </p:nvGrpSpPr>
              <p:grpSpPr>
                <a:xfrm>
                  <a:off x="2493835" y="3109105"/>
                  <a:ext cx="1962897" cy="642996"/>
                  <a:chOff x="2493835" y="3109105"/>
                  <a:chExt cx="1962897" cy="642996"/>
                </a:xfrm>
              </p:grpSpPr>
              <p:cxnSp>
                <p:nvCxnSpPr>
                  <p:cNvPr id="33" name="Straight Arrow Connector 32">
                    <a:extLst>
                      <a:ext uri="{FF2B5EF4-FFF2-40B4-BE49-F238E27FC236}">
                        <a16:creationId xmlns:a16="http://schemas.microsoft.com/office/drawing/2014/main" id="{25D06F86-C20D-4892-A4E3-53BDC793FA07}"/>
                      </a:ext>
                    </a:extLst>
                  </p:cNvPr>
                  <p:cNvCxnSpPr>
                    <a:cxnSpLocks/>
                    <a:stCxn id="34" idx="2"/>
                  </p:cNvCxnSpPr>
                  <p:nvPr/>
                </p:nvCxnSpPr>
                <p:spPr>
                  <a:xfrm flipH="1">
                    <a:off x="2846070" y="3478437"/>
                    <a:ext cx="629214" cy="273664"/>
                  </a:xfrm>
                  <a:prstGeom prst="straightConnector1">
                    <a:avLst/>
                  </a:prstGeom>
                  <a:ln w="28575"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4" name="TextBox 33">
                    <a:extLst>
                      <a:ext uri="{FF2B5EF4-FFF2-40B4-BE49-F238E27FC236}">
                        <a16:creationId xmlns:a16="http://schemas.microsoft.com/office/drawing/2014/main" id="{4C5B5BA7-38C5-437F-B763-5D032D6DC881}"/>
                      </a:ext>
                    </a:extLst>
                  </p:cNvPr>
                  <p:cNvSpPr txBox="1"/>
                  <p:nvPr/>
                </p:nvSpPr>
                <p:spPr>
                  <a:xfrm>
                    <a:off x="2493835" y="3109105"/>
                    <a:ext cx="196289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dirty="0"/>
                      <a:t>Formal Parameters</a:t>
                    </a:r>
                  </a:p>
                </p:txBody>
              </p:sp>
            </p:grpSp>
            <p:sp>
              <p:nvSpPr>
                <p:cNvPr id="50" name="Rectangle 49">
                  <a:extLst>
                    <a:ext uri="{FF2B5EF4-FFF2-40B4-BE49-F238E27FC236}">
                      <a16:creationId xmlns:a16="http://schemas.microsoft.com/office/drawing/2014/main" id="{04FE228C-0E5E-4BF2-87A7-762118CCC898}"/>
                    </a:ext>
                  </a:extLst>
                </p:cNvPr>
                <p:cNvSpPr/>
                <p:nvPr/>
              </p:nvSpPr>
              <p:spPr>
                <a:xfrm>
                  <a:off x="1343188" y="3868831"/>
                  <a:ext cx="505932" cy="266458"/>
                </a:xfrm>
                <a:prstGeom prst="rect">
                  <a:avLst/>
                </a:prstGeom>
                <a:noFill/>
                <a:ln w="63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" name="Rectangle 50">
                  <a:extLst>
                    <a:ext uri="{FF2B5EF4-FFF2-40B4-BE49-F238E27FC236}">
                      <a16:creationId xmlns:a16="http://schemas.microsoft.com/office/drawing/2014/main" id="{E628CF50-65D8-4F96-B5CF-E552F2599805}"/>
                    </a:ext>
                  </a:extLst>
                </p:cNvPr>
                <p:cNvSpPr/>
                <p:nvPr/>
              </p:nvSpPr>
              <p:spPr>
                <a:xfrm>
                  <a:off x="1941932" y="3884361"/>
                  <a:ext cx="1390548" cy="266458"/>
                </a:xfrm>
                <a:prstGeom prst="rect">
                  <a:avLst/>
                </a:prstGeom>
                <a:noFill/>
                <a:ln w="63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710B5539-002B-4B2B-96DC-3CA8FA664E85}"/>
              </a:ext>
            </a:extLst>
          </p:cNvPr>
          <p:cNvSpPr txBox="1"/>
          <p:nvPr/>
        </p:nvSpPr>
        <p:spPr>
          <a:xfrm>
            <a:off x="4710594" y="2920335"/>
            <a:ext cx="1505797" cy="307777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Define a function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6ACEC18-5A40-45AA-B0D7-746C56F76AFF}"/>
              </a:ext>
            </a:extLst>
          </p:cNvPr>
          <p:cNvSpPr txBox="1"/>
          <p:nvPr/>
        </p:nvSpPr>
        <p:spPr>
          <a:xfrm>
            <a:off x="7542763" y="2920335"/>
            <a:ext cx="1505797" cy="307777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Invoke a function 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8CF71A25-992D-422D-97CE-4BFDE12A0D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8741" y="4214021"/>
            <a:ext cx="2569042" cy="38049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z = max(x, y)</a:t>
            </a: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91279820-0E4C-4C98-BF4D-266BCAA6DDAC}"/>
              </a:ext>
            </a:extLst>
          </p:cNvPr>
          <p:cNvSpPr/>
          <p:nvPr/>
        </p:nvSpPr>
        <p:spPr>
          <a:xfrm>
            <a:off x="7553326" y="4271041"/>
            <a:ext cx="581018" cy="266458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B0306E1D-5C60-42DB-81AD-0750CC2011E2}"/>
              </a:ext>
            </a:extLst>
          </p:cNvPr>
          <p:cNvCxnSpPr>
            <a:cxnSpLocks/>
          </p:cNvCxnSpPr>
          <p:nvPr/>
        </p:nvCxnSpPr>
        <p:spPr>
          <a:xfrm flipV="1">
            <a:off x="7847226" y="4566456"/>
            <a:ext cx="0" cy="407175"/>
          </a:xfrm>
          <a:prstGeom prst="straightConnector1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BFEACFEF-1CC7-4A99-BCD9-22CA6622D224}"/>
              </a:ext>
            </a:extLst>
          </p:cNvPr>
          <p:cNvSpPr txBox="1"/>
          <p:nvPr/>
        </p:nvSpPr>
        <p:spPr>
          <a:xfrm>
            <a:off x="6862386" y="4935531"/>
            <a:ext cx="19628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Actual Parameters</a:t>
            </a:r>
          </a:p>
          <a:p>
            <a:pPr algn="ctr"/>
            <a:r>
              <a:rPr lang="en-US" dirty="0"/>
              <a:t>(Arguments)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108DB74F-AEAE-4BA5-82F9-9E9E97FE9B33}"/>
              </a:ext>
            </a:extLst>
          </p:cNvPr>
          <p:cNvSpPr/>
          <p:nvPr/>
        </p:nvSpPr>
        <p:spPr>
          <a:xfrm>
            <a:off x="6297964" y="2920335"/>
            <a:ext cx="2750596" cy="3607979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0897286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2BF59-D393-4045-AC3F-1C1E7AF9A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Anatomy of a Function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Return Value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6E7E29-6DE3-4C41-92DF-704D5627C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23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23BC58-1A1D-4D87-8D36-7EB18E619D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500" dirty="0">
                <a:solidFill>
                  <a:schemeClr val="accent2"/>
                </a:solidFill>
              </a:rPr>
              <a:t>If</a:t>
            </a:r>
            <a:r>
              <a:rPr lang="en-US" sz="2500" dirty="0"/>
              <a:t> a </a:t>
            </a:r>
            <a:r>
              <a:rPr lang="en-US" sz="2500" dirty="0">
                <a:solidFill>
                  <a:schemeClr val="accent2"/>
                </a:solidFill>
              </a:rPr>
              <a:t>function returns </a:t>
            </a:r>
            <a:r>
              <a:rPr lang="en-US" sz="2500" dirty="0"/>
              <a:t>a </a:t>
            </a:r>
            <a:r>
              <a:rPr lang="en-US" sz="2500" dirty="0">
                <a:solidFill>
                  <a:schemeClr val="accent2"/>
                </a:solidFill>
              </a:rPr>
              <a:t>value</a:t>
            </a:r>
            <a:r>
              <a:rPr lang="en-US" sz="2500" dirty="0"/>
              <a:t>, it is called a </a:t>
            </a:r>
            <a:r>
              <a:rPr lang="en-US" sz="2500" dirty="0">
                <a:solidFill>
                  <a:schemeClr val="accent2"/>
                </a:solidFill>
              </a:rPr>
              <a:t>value-returning function</a:t>
            </a:r>
            <a:r>
              <a:rPr lang="en-US" sz="2500" dirty="0"/>
              <a:t>.</a:t>
            </a:r>
          </a:p>
          <a:p>
            <a:r>
              <a:rPr lang="en-US" sz="2500" dirty="0"/>
              <a:t>A </a:t>
            </a:r>
            <a:r>
              <a:rPr lang="en-US" sz="2500" dirty="0">
                <a:solidFill>
                  <a:schemeClr val="accent2"/>
                </a:solidFill>
              </a:rPr>
              <a:t>return statement </a:t>
            </a:r>
            <a:r>
              <a:rPr lang="en-US" sz="2500" dirty="0"/>
              <a:t>using the keyword </a:t>
            </a:r>
            <a:r>
              <a:rPr lang="en-US" sz="2500" dirty="0">
                <a:solidFill>
                  <a:srgbClr val="3333FF"/>
                </a:solidFill>
              </a:rPr>
              <a:t>return</a:t>
            </a:r>
            <a:r>
              <a:rPr lang="en-US" sz="2500" dirty="0"/>
              <a:t> is </a:t>
            </a:r>
            <a:r>
              <a:rPr lang="en-US" sz="2500" dirty="0">
                <a:solidFill>
                  <a:schemeClr val="accent2"/>
                </a:solidFill>
              </a:rPr>
              <a:t>required</a:t>
            </a:r>
            <a:r>
              <a:rPr lang="en-US" sz="2500" dirty="0"/>
              <a:t> for a </a:t>
            </a:r>
            <a:r>
              <a:rPr lang="en-US" sz="2500" dirty="0">
                <a:solidFill>
                  <a:schemeClr val="accent2"/>
                </a:solidFill>
              </a:rPr>
              <a:t>value-returning function </a:t>
            </a:r>
            <a:r>
              <a:rPr lang="en-US" sz="2500" dirty="0"/>
              <a:t>to </a:t>
            </a:r>
            <a:r>
              <a:rPr lang="en-US" sz="2500" dirty="0">
                <a:solidFill>
                  <a:schemeClr val="accent2"/>
                </a:solidFill>
              </a:rPr>
              <a:t>return a result</a:t>
            </a:r>
            <a:r>
              <a:rPr lang="en-US" sz="2500" dirty="0"/>
              <a:t>. </a:t>
            </a:r>
          </a:p>
        </p:txBody>
      </p:sp>
      <p:pic>
        <p:nvPicPr>
          <p:cNvPr id="5" name="Picture 4">
            <a:hlinkClick r:id="rId3" action="ppaction://hlinksldjump"/>
            <a:extLst>
              <a:ext uri="{FF2B5EF4-FFF2-40B4-BE49-F238E27FC236}">
                <a16:creationId xmlns:a16="http://schemas.microsoft.com/office/drawing/2014/main" id="{1866B029-C37B-41EF-942B-C04DCDEE7889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0054BB64-FB80-4E03-BDF5-7F2591C8C16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6.2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67640416-D2E8-46C1-8A40-CDB40C25CF06}"/>
              </a:ext>
            </a:extLst>
          </p:cNvPr>
          <p:cNvGrpSpPr/>
          <p:nvPr/>
        </p:nvGrpSpPr>
        <p:grpSpPr>
          <a:xfrm>
            <a:off x="146304" y="2920335"/>
            <a:ext cx="6070087" cy="3607979"/>
            <a:chOff x="146304" y="2796046"/>
            <a:chExt cx="6070087" cy="3607979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EABA2A8-D743-4FFD-8AAA-E37110FAB090}"/>
                </a:ext>
              </a:extLst>
            </p:cNvPr>
            <p:cNvSpPr/>
            <p:nvPr/>
          </p:nvSpPr>
          <p:spPr>
            <a:xfrm>
              <a:off x="146304" y="2796046"/>
              <a:ext cx="6070087" cy="3607979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CC36A930-D7E5-4996-8778-C5C4E7370925}"/>
                </a:ext>
              </a:extLst>
            </p:cNvPr>
            <p:cNvGrpSpPr/>
            <p:nvPr/>
          </p:nvGrpSpPr>
          <p:grpSpPr>
            <a:xfrm>
              <a:off x="280460" y="2796046"/>
              <a:ext cx="5935931" cy="3607979"/>
              <a:chOff x="326180" y="2567446"/>
              <a:chExt cx="5935931" cy="3607979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EB841A9D-C199-4827-9865-5C9F0B794C8D}"/>
                  </a:ext>
                </a:extLst>
              </p:cNvPr>
              <p:cNvGrpSpPr/>
              <p:nvPr/>
            </p:nvGrpSpPr>
            <p:grpSpPr>
              <a:xfrm>
                <a:off x="326180" y="3284351"/>
                <a:ext cx="3935102" cy="2407790"/>
                <a:chOff x="160238" y="3030453"/>
                <a:chExt cx="3935102" cy="2563601"/>
              </a:xfrm>
            </p:grpSpPr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FEB38BA6-056C-41D3-8901-668548812A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07824" y="3030453"/>
                  <a:ext cx="3487516" cy="256360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def </a:t>
                  </a: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max(num1, num2):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</a:t>
                  </a:r>
                  <a:r>
                    <a:rPr lang="en-US" altLang="en-US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if </a:t>
                  </a: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num1 &gt; num2: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    result = num1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</a:t>
                  </a:r>
                  <a:r>
                    <a:rPr lang="en-US" altLang="en-US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else</a:t>
                  </a: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: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    result = num2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altLang="en-US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endParaRP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</a:t>
                  </a:r>
                  <a:r>
                    <a:rPr lang="en-US" altLang="en-US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return </a:t>
                  </a: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result</a:t>
                  </a:r>
                  <a:endParaRPr lang="en-US" altLang="en-US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" name="Rectangle 9">
                  <a:extLst>
                    <a:ext uri="{FF2B5EF4-FFF2-40B4-BE49-F238E27FC236}">
                      <a16:creationId xmlns:a16="http://schemas.microsoft.com/office/drawing/2014/main" id="{6D06DF86-4325-474C-BE3F-86119D6A47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0238" y="3030455"/>
                  <a:ext cx="447585" cy="2563599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1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2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3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4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5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6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7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8</a:t>
                  </a:r>
                </a:p>
              </p:txBody>
            </p:sp>
          </p:grp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0E34506F-BEFC-4526-884F-DE141EB14E95}"/>
                  </a:ext>
                </a:extLst>
              </p:cNvPr>
              <p:cNvGrpSpPr/>
              <p:nvPr/>
            </p:nvGrpSpPr>
            <p:grpSpPr>
              <a:xfrm>
                <a:off x="3667760" y="3741420"/>
                <a:ext cx="2376342" cy="1863087"/>
                <a:chOff x="3667760" y="4267200"/>
                <a:chExt cx="2376342" cy="1863087"/>
              </a:xfrm>
            </p:grpSpPr>
            <p:sp>
              <p:nvSpPr>
                <p:cNvPr id="18" name="Right Bracket 17">
                  <a:extLst>
                    <a:ext uri="{FF2B5EF4-FFF2-40B4-BE49-F238E27FC236}">
                      <a16:creationId xmlns:a16="http://schemas.microsoft.com/office/drawing/2014/main" id="{721F152C-A1F9-4A73-A437-5265FC53F005}"/>
                    </a:ext>
                  </a:extLst>
                </p:cNvPr>
                <p:cNvSpPr/>
                <p:nvPr/>
              </p:nvSpPr>
              <p:spPr>
                <a:xfrm>
                  <a:off x="3667760" y="4267200"/>
                  <a:ext cx="309436" cy="1863087"/>
                </a:xfrm>
                <a:prstGeom prst="rightBracket">
                  <a:avLst>
                    <a:gd name="adj" fmla="val 0"/>
                  </a:avLst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grpSp>
              <p:nvGrpSpPr>
                <p:cNvPr id="40" name="Group 39">
                  <a:extLst>
                    <a:ext uri="{FF2B5EF4-FFF2-40B4-BE49-F238E27FC236}">
                      <a16:creationId xmlns:a16="http://schemas.microsoft.com/office/drawing/2014/main" id="{BA014B35-B204-4C16-A108-30C10C448B39}"/>
                    </a:ext>
                  </a:extLst>
                </p:cNvPr>
                <p:cNvGrpSpPr/>
                <p:nvPr/>
              </p:nvGrpSpPr>
              <p:grpSpPr>
                <a:xfrm>
                  <a:off x="4062665" y="5010594"/>
                  <a:ext cx="1981437" cy="369332"/>
                  <a:chOff x="4062665" y="5010594"/>
                  <a:chExt cx="1981437" cy="369332"/>
                </a:xfrm>
              </p:grpSpPr>
              <p:cxnSp>
                <p:nvCxnSpPr>
                  <p:cNvPr id="19" name="Straight Arrow Connector 18">
                    <a:extLst>
                      <a:ext uri="{FF2B5EF4-FFF2-40B4-BE49-F238E27FC236}">
                        <a16:creationId xmlns:a16="http://schemas.microsoft.com/office/drawing/2014/main" id="{0273107B-7B0D-43BD-B116-2D29D2159DB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062665" y="5195260"/>
                    <a:ext cx="453456" cy="0"/>
                  </a:xfrm>
                  <a:prstGeom prst="straightConnector1">
                    <a:avLst/>
                  </a:prstGeom>
                  <a:ln w="28575"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0" name="TextBox 19">
                    <a:extLst>
                      <a:ext uri="{FF2B5EF4-FFF2-40B4-BE49-F238E27FC236}">
                        <a16:creationId xmlns:a16="http://schemas.microsoft.com/office/drawing/2014/main" id="{7CF5E64A-A7ED-4426-918F-AB88D179C04A}"/>
                      </a:ext>
                    </a:extLst>
                  </p:cNvPr>
                  <p:cNvSpPr txBox="1"/>
                  <p:nvPr/>
                </p:nvSpPr>
                <p:spPr>
                  <a:xfrm>
                    <a:off x="4516120" y="5010594"/>
                    <a:ext cx="1527982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/>
                      <a:t>Function Body</a:t>
                    </a:r>
                  </a:p>
                </p:txBody>
              </p:sp>
            </p:grpSp>
          </p:grpSp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0FCF89C0-2D3D-45CD-B457-95B814695F49}"/>
                  </a:ext>
                </a:extLst>
              </p:cNvPr>
              <p:cNvGrpSpPr/>
              <p:nvPr/>
            </p:nvGrpSpPr>
            <p:grpSpPr>
              <a:xfrm>
                <a:off x="1361026" y="5254773"/>
                <a:ext cx="2811722" cy="920652"/>
                <a:chOff x="1361026" y="5254773"/>
                <a:chExt cx="2811722" cy="920652"/>
              </a:xfrm>
            </p:grpSpPr>
            <p:grpSp>
              <p:nvGrpSpPr>
                <p:cNvPr id="44" name="Group 43">
                  <a:extLst>
                    <a:ext uri="{FF2B5EF4-FFF2-40B4-BE49-F238E27FC236}">
                      <a16:creationId xmlns:a16="http://schemas.microsoft.com/office/drawing/2014/main" id="{1BF033D5-26A9-4C0C-B051-E20D194D2F48}"/>
                    </a:ext>
                  </a:extLst>
                </p:cNvPr>
                <p:cNvGrpSpPr/>
                <p:nvPr/>
              </p:nvGrpSpPr>
              <p:grpSpPr>
                <a:xfrm>
                  <a:off x="2411998" y="5604920"/>
                  <a:ext cx="1760750" cy="570505"/>
                  <a:chOff x="2432482" y="5911341"/>
                  <a:chExt cx="1760750" cy="570505"/>
                </a:xfrm>
              </p:grpSpPr>
              <p:cxnSp>
                <p:nvCxnSpPr>
                  <p:cNvPr id="23" name="Straight Arrow Connector 22">
                    <a:extLst>
                      <a:ext uri="{FF2B5EF4-FFF2-40B4-BE49-F238E27FC236}">
                        <a16:creationId xmlns:a16="http://schemas.microsoft.com/office/drawing/2014/main" id="{0A763125-4757-42A3-89F2-C5A971D41B0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2432482" y="5911341"/>
                    <a:ext cx="367869" cy="385839"/>
                  </a:xfrm>
                  <a:prstGeom prst="straightConnector1">
                    <a:avLst/>
                  </a:prstGeom>
                  <a:ln w="28575">
                    <a:solidFill>
                      <a:srgbClr val="C00000"/>
                    </a:solidFill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4" name="TextBox 23">
                    <a:extLst>
                      <a:ext uri="{FF2B5EF4-FFF2-40B4-BE49-F238E27FC236}">
                        <a16:creationId xmlns:a16="http://schemas.microsoft.com/office/drawing/2014/main" id="{2E6EABD1-EF7A-4FC9-A9E5-C28CAD2720AD}"/>
                      </a:ext>
                    </a:extLst>
                  </p:cNvPr>
                  <p:cNvSpPr txBox="1"/>
                  <p:nvPr/>
                </p:nvSpPr>
                <p:spPr>
                  <a:xfrm>
                    <a:off x="2800350" y="6112514"/>
                    <a:ext cx="1392882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>
                        <a:solidFill>
                          <a:srgbClr val="C00000"/>
                        </a:solidFill>
                      </a:rPr>
                      <a:t>Return Value</a:t>
                    </a:r>
                  </a:p>
                </p:txBody>
              </p:sp>
            </p:grp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67D2C202-AAC9-4CD8-B083-E92CB093C3AF}"/>
                    </a:ext>
                  </a:extLst>
                </p:cNvPr>
                <p:cNvSpPr/>
                <p:nvPr/>
              </p:nvSpPr>
              <p:spPr>
                <a:xfrm>
                  <a:off x="1361026" y="5254773"/>
                  <a:ext cx="1914144" cy="284480"/>
                </a:xfrm>
                <a:prstGeom prst="rect">
                  <a:avLst/>
                </a:prstGeom>
                <a:solidFill>
                  <a:srgbClr val="FFFFCC">
                    <a:alpha val="30000"/>
                  </a:srgbClr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23DEDCF2-11AF-4219-9671-8EF671A0DF77}"/>
                  </a:ext>
                </a:extLst>
              </p:cNvPr>
              <p:cNvGrpSpPr/>
              <p:nvPr/>
            </p:nvGrpSpPr>
            <p:grpSpPr>
              <a:xfrm>
                <a:off x="794247" y="2567446"/>
                <a:ext cx="5467864" cy="1115943"/>
                <a:chOff x="794247" y="3093226"/>
                <a:chExt cx="5467864" cy="1115943"/>
              </a:xfrm>
            </p:grpSpPr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8D84958F-8B04-496C-8145-8613218974BD}"/>
                    </a:ext>
                  </a:extLst>
                </p:cNvPr>
                <p:cNvSpPr/>
                <p:nvPr/>
              </p:nvSpPr>
              <p:spPr>
                <a:xfrm>
                  <a:off x="838200" y="3826011"/>
                  <a:ext cx="2829560" cy="383158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9" name="Group 38">
                  <a:extLst>
                    <a:ext uri="{FF2B5EF4-FFF2-40B4-BE49-F238E27FC236}">
                      <a16:creationId xmlns:a16="http://schemas.microsoft.com/office/drawing/2014/main" id="{0E7338FD-EEB8-4921-AC51-0BA8D35B9B85}"/>
                    </a:ext>
                  </a:extLst>
                </p:cNvPr>
                <p:cNvGrpSpPr/>
                <p:nvPr/>
              </p:nvGrpSpPr>
              <p:grpSpPr>
                <a:xfrm>
                  <a:off x="3713480" y="3836466"/>
                  <a:ext cx="2548631" cy="369332"/>
                  <a:chOff x="3713480" y="3836466"/>
                  <a:chExt cx="2548631" cy="369332"/>
                </a:xfrm>
              </p:grpSpPr>
              <p:cxnSp>
                <p:nvCxnSpPr>
                  <p:cNvPr id="15" name="Straight Arrow Connector 14">
                    <a:extLst>
                      <a:ext uri="{FF2B5EF4-FFF2-40B4-BE49-F238E27FC236}">
                        <a16:creationId xmlns:a16="http://schemas.microsoft.com/office/drawing/2014/main" id="{EA02D82E-3F99-44F8-9B4F-18A35432BB7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713480" y="4021132"/>
                    <a:ext cx="802640" cy="0"/>
                  </a:xfrm>
                  <a:prstGeom prst="straightConnector1">
                    <a:avLst/>
                  </a:prstGeom>
                  <a:ln w="28575"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7" name="TextBox 16">
                    <a:extLst>
                      <a:ext uri="{FF2B5EF4-FFF2-40B4-BE49-F238E27FC236}">
                        <a16:creationId xmlns:a16="http://schemas.microsoft.com/office/drawing/2014/main" id="{932394E3-2AD6-4D39-96DE-35A09CCA2321}"/>
                      </a:ext>
                    </a:extLst>
                  </p:cNvPr>
                  <p:cNvSpPr txBox="1"/>
                  <p:nvPr/>
                </p:nvSpPr>
                <p:spPr>
                  <a:xfrm>
                    <a:off x="4516120" y="3836466"/>
                    <a:ext cx="1745991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/>
                      <a:t>Function Header</a:t>
                    </a:r>
                  </a:p>
                </p:txBody>
              </p:sp>
            </p:grpSp>
            <p:grpSp>
              <p:nvGrpSpPr>
                <p:cNvPr id="38" name="Group 37">
                  <a:extLst>
                    <a:ext uri="{FF2B5EF4-FFF2-40B4-BE49-F238E27FC236}">
                      <a16:creationId xmlns:a16="http://schemas.microsoft.com/office/drawing/2014/main" id="{BCDA2990-F537-4EC5-8F8F-3014356561F0}"/>
                    </a:ext>
                  </a:extLst>
                </p:cNvPr>
                <p:cNvGrpSpPr/>
                <p:nvPr/>
              </p:nvGrpSpPr>
              <p:grpSpPr>
                <a:xfrm>
                  <a:off x="794247" y="3093226"/>
                  <a:ext cx="1617751" cy="700702"/>
                  <a:chOff x="794247" y="3093226"/>
                  <a:chExt cx="1617751" cy="700702"/>
                </a:xfrm>
              </p:grpSpPr>
              <p:cxnSp>
                <p:nvCxnSpPr>
                  <p:cNvPr id="29" name="Straight Arrow Connector 28">
                    <a:extLst>
                      <a:ext uri="{FF2B5EF4-FFF2-40B4-BE49-F238E27FC236}">
                        <a16:creationId xmlns:a16="http://schemas.microsoft.com/office/drawing/2014/main" id="{86A9A7A2-D227-4B65-85A7-98FBEB774CD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603123" y="3434586"/>
                    <a:ext cx="1" cy="359342"/>
                  </a:xfrm>
                  <a:prstGeom prst="straightConnector1">
                    <a:avLst/>
                  </a:prstGeom>
                  <a:ln w="28575"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0" name="TextBox 29">
                    <a:extLst>
                      <a:ext uri="{FF2B5EF4-FFF2-40B4-BE49-F238E27FC236}">
                        <a16:creationId xmlns:a16="http://schemas.microsoft.com/office/drawing/2014/main" id="{DCACCF89-EBFE-46F1-8319-E22CA5D0779C}"/>
                      </a:ext>
                    </a:extLst>
                  </p:cNvPr>
                  <p:cNvSpPr txBox="1"/>
                  <p:nvPr/>
                </p:nvSpPr>
                <p:spPr>
                  <a:xfrm>
                    <a:off x="794247" y="3093226"/>
                    <a:ext cx="1617751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/>
                      <a:t>Function Name</a:t>
                    </a:r>
                  </a:p>
                </p:txBody>
              </p:sp>
            </p:grpSp>
            <p:grpSp>
              <p:nvGrpSpPr>
                <p:cNvPr id="37" name="Group 36">
                  <a:extLst>
                    <a:ext uri="{FF2B5EF4-FFF2-40B4-BE49-F238E27FC236}">
                      <a16:creationId xmlns:a16="http://schemas.microsoft.com/office/drawing/2014/main" id="{7C609473-7783-4C1C-A176-A717027C9A96}"/>
                    </a:ext>
                  </a:extLst>
                </p:cNvPr>
                <p:cNvGrpSpPr/>
                <p:nvPr/>
              </p:nvGrpSpPr>
              <p:grpSpPr>
                <a:xfrm>
                  <a:off x="2493835" y="3109105"/>
                  <a:ext cx="1962897" cy="642996"/>
                  <a:chOff x="2493835" y="3109105"/>
                  <a:chExt cx="1962897" cy="642996"/>
                </a:xfrm>
              </p:grpSpPr>
              <p:cxnSp>
                <p:nvCxnSpPr>
                  <p:cNvPr id="33" name="Straight Arrow Connector 32">
                    <a:extLst>
                      <a:ext uri="{FF2B5EF4-FFF2-40B4-BE49-F238E27FC236}">
                        <a16:creationId xmlns:a16="http://schemas.microsoft.com/office/drawing/2014/main" id="{25D06F86-C20D-4892-A4E3-53BDC793FA07}"/>
                      </a:ext>
                    </a:extLst>
                  </p:cNvPr>
                  <p:cNvCxnSpPr>
                    <a:cxnSpLocks/>
                    <a:stCxn id="34" idx="2"/>
                  </p:cNvCxnSpPr>
                  <p:nvPr/>
                </p:nvCxnSpPr>
                <p:spPr>
                  <a:xfrm flipH="1">
                    <a:off x="2846070" y="3478437"/>
                    <a:ext cx="629214" cy="273664"/>
                  </a:xfrm>
                  <a:prstGeom prst="straightConnector1">
                    <a:avLst/>
                  </a:prstGeom>
                  <a:ln w="28575"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4" name="TextBox 33">
                    <a:extLst>
                      <a:ext uri="{FF2B5EF4-FFF2-40B4-BE49-F238E27FC236}">
                        <a16:creationId xmlns:a16="http://schemas.microsoft.com/office/drawing/2014/main" id="{4C5B5BA7-38C5-437F-B763-5D032D6DC881}"/>
                      </a:ext>
                    </a:extLst>
                  </p:cNvPr>
                  <p:cNvSpPr txBox="1"/>
                  <p:nvPr/>
                </p:nvSpPr>
                <p:spPr>
                  <a:xfrm>
                    <a:off x="2493835" y="3109105"/>
                    <a:ext cx="196289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dirty="0"/>
                      <a:t>Formal Parameters</a:t>
                    </a:r>
                  </a:p>
                </p:txBody>
              </p:sp>
            </p:grpSp>
            <p:sp>
              <p:nvSpPr>
                <p:cNvPr id="50" name="Rectangle 49">
                  <a:extLst>
                    <a:ext uri="{FF2B5EF4-FFF2-40B4-BE49-F238E27FC236}">
                      <a16:creationId xmlns:a16="http://schemas.microsoft.com/office/drawing/2014/main" id="{04FE228C-0E5E-4BF2-87A7-762118CCC898}"/>
                    </a:ext>
                  </a:extLst>
                </p:cNvPr>
                <p:cNvSpPr/>
                <p:nvPr/>
              </p:nvSpPr>
              <p:spPr>
                <a:xfrm>
                  <a:off x="1343188" y="3868831"/>
                  <a:ext cx="505932" cy="266458"/>
                </a:xfrm>
                <a:prstGeom prst="rect">
                  <a:avLst/>
                </a:prstGeom>
                <a:noFill/>
                <a:ln w="63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" name="Rectangle 50">
                  <a:extLst>
                    <a:ext uri="{FF2B5EF4-FFF2-40B4-BE49-F238E27FC236}">
                      <a16:creationId xmlns:a16="http://schemas.microsoft.com/office/drawing/2014/main" id="{E628CF50-65D8-4F96-B5CF-E552F2599805}"/>
                    </a:ext>
                  </a:extLst>
                </p:cNvPr>
                <p:cNvSpPr/>
                <p:nvPr/>
              </p:nvSpPr>
              <p:spPr>
                <a:xfrm>
                  <a:off x="1941932" y="3884361"/>
                  <a:ext cx="1390548" cy="266458"/>
                </a:xfrm>
                <a:prstGeom prst="rect">
                  <a:avLst/>
                </a:prstGeom>
                <a:noFill/>
                <a:ln w="63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710B5539-002B-4B2B-96DC-3CA8FA664E85}"/>
              </a:ext>
            </a:extLst>
          </p:cNvPr>
          <p:cNvSpPr txBox="1"/>
          <p:nvPr/>
        </p:nvSpPr>
        <p:spPr>
          <a:xfrm>
            <a:off x="4710594" y="2920335"/>
            <a:ext cx="1505797" cy="307777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Define a function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6ACEC18-5A40-45AA-B0D7-746C56F76AFF}"/>
              </a:ext>
            </a:extLst>
          </p:cNvPr>
          <p:cNvSpPr txBox="1"/>
          <p:nvPr/>
        </p:nvSpPr>
        <p:spPr>
          <a:xfrm>
            <a:off x="7542763" y="2920335"/>
            <a:ext cx="1505797" cy="307777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Invoke a function 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8CF71A25-992D-422D-97CE-4BFDE12A0D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8741" y="4214021"/>
            <a:ext cx="2569042" cy="38049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z = max(x, y)</a:t>
            </a: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91279820-0E4C-4C98-BF4D-266BCAA6DDAC}"/>
              </a:ext>
            </a:extLst>
          </p:cNvPr>
          <p:cNvSpPr/>
          <p:nvPr/>
        </p:nvSpPr>
        <p:spPr>
          <a:xfrm>
            <a:off x="7553326" y="4271041"/>
            <a:ext cx="581018" cy="266458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B0306E1D-5C60-42DB-81AD-0750CC2011E2}"/>
              </a:ext>
            </a:extLst>
          </p:cNvPr>
          <p:cNvCxnSpPr>
            <a:cxnSpLocks/>
          </p:cNvCxnSpPr>
          <p:nvPr/>
        </p:nvCxnSpPr>
        <p:spPr>
          <a:xfrm flipV="1">
            <a:off x="7847226" y="4566456"/>
            <a:ext cx="0" cy="407175"/>
          </a:xfrm>
          <a:prstGeom prst="straightConnector1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BFEACFEF-1CC7-4A99-BCD9-22CA6622D224}"/>
              </a:ext>
            </a:extLst>
          </p:cNvPr>
          <p:cNvSpPr txBox="1"/>
          <p:nvPr/>
        </p:nvSpPr>
        <p:spPr>
          <a:xfrm>
            <a:off x="6862386" y="4935531"/>
            <a:ext cx="19628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Actual Parameters</a:t>
            </a:r>
          </a:p>
          <a:p>
            <a:pPr algn="ctr"/>
            <a:r>
              <a:rPr lang="en-US" dirty="0"/>
              <a:t>(Arguments)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108DB74F-AEAE-4BA5-82F9-9E9E97FE9B33}"/>
              </a:ext>
            </a:extLst>
          </p:cNvPr>
          <p:cNvSpPr/>
          <p:nvPr/>
        </p:nvSpPr>
        <p:spPr>
          <a:xfrm>
            <a:off x="6297964" y="2920335"/>
            <a:ext cx="2750596" cy="3607979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4395227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2BF59-D393-4045-AC3F-1C1E7AF9A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Anatomy of a Function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Return Value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6E7E29-6DE3-4C41-92DF-704D5627C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24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23BC58-1A1D-4D87-8D36-7EB18E619D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</a:t>
            </a:r>
            <a:r>
              <a:rPr lang="en-US" dirty="0">
                <a:solidFill>
                  <a:schemeClr val="accent2"/>
                </a:solidFill>
              </a:rPr>
              <a:t>function</a:t>
            </a:r>
            <a:r>
              <a:rPr lang="en-US" dirty="0"/>
              <a:t> </a:t>
            </a:r>
            <a:r>
              <a:rPr lang="en-US" b="1" dirty="0">
                <a:solidFill>
                  <a:schemeClr val="accent2"/>
                </a:solidFill>
              </a:rPr>
              <a:t>terminates</a:t>
            </a:r>
            <a:r>
              <a:rPr lang="en-US" dirty="0"/>
              <a:t> when a </a:t>
            </a:r>
            <a:r>
              <a:rPr lang="en-US" dirty="0">
                <a:solidFill>
                  <a:schemeClr val="accent2"/>
                </a:solidFill>
              </a:rPr>
              <a:t>return statement </a:t>
            </a:r>
            <a:r>
              <a:rPr lang="en-US" dirty="0"/>
              <a:t>is </a:t>
            </a:r>
            <a:r>
              <a:rPr lang="en-US" dirty="0">
                <a:solidFill>
                  <a:schemeClr val="accent2"/>
                </a:solidFill>
              </a:rPr>
              <a:t>executed</a:t>
            </a:r>
            <a:r>
              <a:rPr lang="en-US" dirty="0"/>
              <a:t>.</a:t>
            </a:r>
          </a:p>
        </p:txBody>
      </p:sp>
      <p:pic>
        <p:nvPicPr>
          <p:cNvPr id="5" name="Picture 4">
            <a:hlinkClick r:id="rId3" action="ppaction://hlinksldjump"/>
            <a:extLst>
              <a:ext uri="{FF2B5EF4-FFF2-40B4-BE49-F238E27FC236}">
                <a16:creationId xmlns:a16="http://schemas.microsoft.com/office/drawing/2014/main" id="{1866B029-C37B-41EF-942B-C04DCDEE7889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0054BB64-FB80-4E03-BDF5-7F2591C8C16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6.2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67640416-D2E8-46C1-8A40-CDB40C25CF06}"/>
              </a:ext>
            </a:extLst>
          </p:cNvPr>
          <p:cNvGrpSpPr/>
          <p:nvPr/>
        </p:nvGrpSpPr>
        <p:grpSpPr>
          <a:xfrm>
            <a:off x="146304" y="2920335"/>
            <a:ext cx="6070087" cy="3607979"/>
            <a:chOff x="146304" y="2796046"/>
            <a:chExt cx="6070087" cy="3607979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EABA2A8-D743-4FFD-8AAA-E37110FAB090}"/>
                </a:ext>
              </a:extLst>
            </p:cNvPr>
            <p:cNvSpPr/>
            <p:nvPr/>
          </p:nvSpPr>
          <p:spPr>
            <a:xfrm>
              <a:off x="146304" y="2796046"/>
              <a:ext cx="6070087" cy="3607979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CC36A930-D7E5-4996-8778-C5C4E7370925}"/>
                </a:ext>
              </a:extLst>
            </p:cNvPr>
            <p:cNvGrpSpPr/>
            <p:nvPr/>
          </p:nvGrpSpPr>
          <p:grpSpPr>
            <a:xfrm>
              <a:off x="280460" y="2796046"/>
              <a:ext cx="5935931" cy="3607979"/>
              <a:chOff x="326180" y="2567446"/>
              <a:chExt cx="5935931" cy="3607979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EB841A9D-C199-4827-9865-5C9F0B794C8D}"/>
                  </a:ext>
                </a:extLst>
              </p:cNvPr>
              <p:cNvGrpSpPr/>
              <p:nvPr/>
            </p:nvGrpSpPr>
            <p:grpSpPr>
              <a:xfrm>
                <a:off x="326180" y="3284351"/>
                <a:ext cx="3935102" cy="2407790"/>
                <a:chOff x="160238" y="3030453"/>
                <a:chExt cx="3935102" cy="2563601"/>
              </a:xfrm>
            </p:grpSpPr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FEB38BA6-056C-41D3-8901-668548812A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07824" y="3030453"/>
                  <a:ext cx="3487516" cy="256360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def </a:t>
                  </a: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max(num1, num2):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</a:t>
                  </a:r>
                  <a:r>
                    <a:rPr lang="en-US" altLang="en-US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if </a:t>
                  </a: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num1 &gt; num2: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    result = num1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</a:t>
                  </a:r>
                  <a:r>
                    <a:rPr lang="en-US" altLang="en-US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else</a:t>
                  </a: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: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    result = num2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altLang="en-US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endParaRP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</a:t>
                  </a:r>
                  <a:r>
                    <a:rPr lang="en-US" altLang="en-US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return </a:t>
                  </a: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result</a:t>
                  </a:r>
                  <a:endParaRPr lang="en-US" altLang="en-US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" name="Rectangle 9">
                  <a:extLst>
                    <a:ext uri="{FF2B5EF4-FFF2-40B4-BE49-F238E27FC236}">
                      <a16:creationId xmlns:a16="http://schemas.microsoft.com/office/drawing/2014/main" id="{6D06DF86-4325-474C-BE3F-86119D6A47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0238" y="3030455"/>
                  <a:ext cx="447585" cy="2563599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1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2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3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4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5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6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7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8</a:t>
                  </a:r>
                </a:p>
              </p:txBody>
            </p:sp>
          </p:grp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0E34506F-BEFC-4526-884F-DE141EB14E95}"/>
                  </a:ext>
                </a:extLst>
              </p:cNvPr>
              <p:cNvGrpSpPr/>
              <p:nvPr/>
            </p:nvGrpSpPr>
            <p:grpSpPr>
              <a:xfrm>
                <a:off x="3667760" y="3741420"/>
                <a:ext cx="2376342" cy="1863087"/>
                <a:chOff x="3667760" y="4267200"/>
                <a:chExt cx="2376342" cy="1863087"/>
              </a:xfrm>
            </p:grpSpPr>
            <p:sp>
              <p:nvSpPr>
                <p:cNvPr id="18" name="Right Bracket 17">
                  <a:extLst>
                    <a:ext uri="{FF2B5EF4-FFF2-40B4-BE49-F238E27FC236}">
                      <a16:creationId xmlns:a16="http://schemas.microsoft.com/office/drawing/2014/main" id="{721F152C-A1F9-4A73-A437-5265FC53F005}"/>
                    </a:ext>
                  </a:extLst>
                </p:cNvPr>
                <p:cNvSpPr/>
                <p:nvPr/>
              </p:nvSpPr>
              <p:spPr>
                <a:xfrm>
                  <a:off x="3667760" y="4267200"/>
                  <a:ext cx="309436" cy="1863087"/>
                </a:xfrm>
                <a:prstGeom prst="rightBracket">
                  <a:avLst>
                    <a:gd name="adj" fmla="val 0"/>
                  </a:avLst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grpSp>
              <p:nvGrpSpPr>
                <p:cNvPr id="40" name="Group 39">
                  <a:extLst>
                    <a:ext uri="{FF2B5EF4-FFF2-40B4-BE49-F238E27FC236}">
                      <a16:creationId xmlns:a16="http://schemas.microsoft.com/office/drawing/2014/main" id="{BA014B35-B204-4C16-A108-30C10C448B39}"/>
                    </a:ext>
                  </a:extLst>
                </p:cNvPr>
                <p:cNvGrpSpPr/>
                <p:nvPr/>
              </p:nvGrpSpPr>
              <p:grpSpPr>
                <a:xfrm>
                  <a:off x="4062665" y="5010594"/>
                  <a:ext cx="1981437" cy="369332"/>
                  <a:chOff x="4062665" y="5010594"/>
                  <a:chExt cx="1981437" cy="369332"/>
                </a:xfrm>
              </p:grpSpPr>
              <p:cxnSp>
                <p:nvCxnSpPr>
                  <p:cNvPr id="19" name="Straight Arrow Connector 18">
                    <a:extLst>
                      <a:ext uri="{FF2B5EF4-FFF2-40B4-BE49-F238E27FC236}">
                        <a16:creationId xmlns:a16="http://schemas.microsoft.com/office/drawing/2014/main" id="{0273107B-7B0D-43BD-B116-2D29D2159DB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062665" y="5195260"/>
                    <a:ext cx="453456" cy="0"/>
                  </a:xfrm>
                  <a:prstGeom prst="straightConnector1">
                    <a:avLst/>
                  </a:prstGeom>
                  <a:ln w="28575"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0" name="TextBox 19">
                    <a:extLst>
                      <a:ext uri="{FF2B5EF4-FFF2-40B4-BE49-F238E27FC236}">
                        <a16:creationId xmlns:a16="http://schemas.microsoft.com/office/drawing/2014/main" id="{7CF5E64A-A7ED-4426-918F-AB88D179C04A}"/>
                      </a:ext>
                    </a:extLst>
                  </p:cNvPr>
                  <p:cNvSpPr txBox="1"/>
                  <p:nvPr/>
                </p:nvSpPr>
                <p:spPr>
                  <a:xfrm>
                    <a:off x="4516120" y="5010594"/>
                    <a:ext cx="1527982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/>
                      <a:t>Function Body</a:t>
                    </a:r>
                  </a:p>
                </p:txBody>
              </p:sp>
            </p:grpSp>
          </p:grpSp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0FCF89C0-2D3D-45CD-B457-95B814695F49}"/>
                  </a:ext>
                </a:extLst>
              </p:cNvPr>
              <p:cNvGrpSpPr/>
              <p:nvPr/>
            </p:nvGrpSpPr>
            <p:grpSpPr>
              <a:xfrm>
                <a:off x="1361026" y="5254773"/>
                <a:ext cx="2811722" cy="920652"/>
                <a:chOff x="1361026" y="5254773"/>
                <a:chExt cx="2811722" cy="920652"/>
              </a:xfrm>
            </p:grpSpPr>
            <p:grpSp>
              <p:nvGrpSpPr>
                <p:cNvPr id="44" name="Group 43">
                  <a:extLst>
                    <a:ext uri="{FF2B5EF4-FFF2-40B4-BE49-F238E27FC236}">
                      <a16:creationId xmlns:a16="http://schemas.microsoft.com/office/drawing/2014/main" id="{1BF033D5-26A9-4C0C-B051-E20D194D2F48}"/>
                    </a:ext>
                  </a:extLst>
                </p:cNvPr>
                <p:cNvGrpSpPr/>
                <p:nvPr/>
              </p:nvGrpSpPr>
              <p:grpSpPr>
                <a:xfrm>
                  <a:off x="2411998" y="5604920"/>
                  <a:ext cx="1760750" cy="570505"/>
                  <a:chOff x="2432482" y="5911341"/>
                  <a:chExt cx="1760750" cy="570505"/>
                </a:xfrm>
              </p:grpSpPr>
              <p:cxnSp>
                <p:nvCxnSpPr>
                  <p:cNvPr id="23" name="Straight Arrow Connector 22">
                    <a:extLst>
                      <a:ext uri="{FF2B5EF4-FFF2-40B4-BE49-F238E27FC236}">
                        <a16:creationId xmlns:a16="http://schemas.microsoft.com/office/drawing/2014/main" id="{0A763125-4757-42A3-89F2-C5A971D41B0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2432482" y="5911341"/>
                    <a:ext cx="367869" cy="385839"/>
                  </a:xfrm>
                  <a:prstGeom prst="straightConnector1">
                    <a:avLst/>
                  </a:prstGeom>
                  <a:ln w="28575">
                    <a:solidFill>
                      <a:srgbClr val="C00000"/>
                    </a:solidFill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4" name="TextBox 23">
                    <a:extLst>
                      <a:ext uri="{FF2B5EF4-FFF2-40B4-BE49-F238E27FC236}">
                        <a16:creationId xmlns:a16="http://schemas.microsoft.com/office/drawing/2014/main" id="{2E6EABD1-EF7A-4FC9-A9E5-C28CAD2720AD}"/>
                      </a:ext>
                    </a:extLst>
                  </p:cNvPr>
                  <p:cNvSpPr txBox="1"/>
                  <p:nvPr/>
                </p:nvSpPr>
                <p:spPr>
                  <a:xfrm>
                    <a:off x="2800350" y="6112514"/>
                    <a:ext cx="1392882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>
                        <a:solidFill>
                          <a:srgbClr val="C00000"/>
                        </a:solidFill>
                      </a:rPr>
                      <a:t>Return Value</a:t>
                    </a:r>
                  </a:p>
                </p:txBody>
              </p:sp>
            </p:grp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67D2C202-AAC9-4CD8-B083-E92CB093C3AF}"/>
                    </a:ext>
                  </a:extLst>
                </p:cNvPr>
                <p:cNvSpPr/>
                <p:nvPr/>
              </p:nvSpPr>
              <p:spPr>
                <a:xfrm>
                  <a:off x="1361026" y="5254773"/>
                  <a:ext cx="1914144" cy="284480"/>
                </a:xfrm>
                <a:prstGeom prst="rect">
                  <a:avLst/>
                </a:prstGeom>
                <a:solidFill>
                  <a:srgbClr val="FFFFCC">
                    <a:alpha val="30000"/>
                  </a:srgbClr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23DEDCF2-11AF-4219-9671-8EF671A0DF77}"/>
                  </a:ext>
                </a:extLst>
              </p:cNvPr>
              <p:cNvGrpSpPr/>
              <p:nvPr/>
            </p:nvGrpSpPr>
            <p:grpSpPr>
              <a:xfrm>
                <a:off x="794247" y="2567446"/>
                <a:ext cx="5467864" cy="1115943"/>
                <a:chOff x="794247" y="3093226"/>
                <a:chExt cx="5467864" cy="1115943"/>
              </a:xfrm>
            </p:grpSpPr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8D84958F-8B04-496C-8145-8613218974BD}"/>
                    </a:ext>
                  </a:extLst>
                </p:cNvPr>
                <p:cNvSpPr/>
                <p:nvPr/>
              </p:nvSpPr>
              <p:spPr>
                <a:xfrm>
                  <a:off x="838200" y="3826011"/>
                  <a:ext cx="2829560" cy="383158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9" name="Group 38">
                  <a:extLst>
                    <a:ext uri="{FF2B5EF4-FFF2-40B4-BE49-F238E27FC236}">
                      <a16:creationId xmlns:a16="http://schemas.microsoft.com/office/drawing/2014/main" id="{0E7338FD-EEB8-4921-AC51-0BA8D35B9B85}"/>
                    </a:ext>
                  </a:extLst>
                </p:cNvPr>
                <p:cNvGrpSpPr/>
                <p:nvPr/>
              </p:nvGrpSpPr>
              <p:grpSpPr>
                <a:xfrm>
                  <a:off x="3713480" y="3836466"/>
                  <a:ext cx="2548631" cy="369332"/>
                  <a:chOff x="3713480" y="3836466"/>
                  <a:chExt cx="2548631" cy="369332"/>
                </a:xfrm>
              </p:grpSpPr>
              <p:cxnSp>
                <p:nvCxnSpPr>
                  <p:cNvPr id="15" name="Straight Arrow Connector 14">
                    <a:extLst>
                      <a:ext uri="{FF2B5EF4-FFF2-40B4-BE49-F238E27FC236}">
                        <a16:creationId xmlns:a16="http://schemas.microsoft.com/office/drawing/2014/main" id="{EA02D82E-3F99-44F8-9B4F-18A35432BB7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713480" y="4021132"/>
                    <a:ext cx="802640" cy="0"/>
                  </a:xfrm>
                  <a:prstGeom prst="straightConnector1">
                    <a:avLst/>
                  </a:prstGeom>
                  <a:ln w="28575"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7" name="TextBox 16">
                    <a:extLst>
                      <a:ext uri="{FF2B5EF4-FFF2-40B4-BE49-F238E27FC236}">
                        <a16:creationId xmlns:a16="http://schemas.microsoft.com/office/drawing/2014/main" id="{932394E3-2AD6-4D39-96DE-35A09CCA2321}"/>
                      </a:ext>
                    </a:extLst>
                  </p:cNvPr>
                  <p:cNvSpPr txBox="1"/>
                  <p:nvPr/>
                </p:nvSpPr>
                <p:spPr>
                  <a:xfrm>
                    <a:off x="4516120" y="3836466"/>
                    <a:ext cx="1745991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/>
                      <a:t>Function Header</a:t>
                    </a:r>
                  </a:p>
                </p:txBody>
              </p:sp>
            </p:grpSp>
            <p:grpSp>
              <p:nvGrpSpPr>
                <p:cNvPr id="38" name="Group 37">
                  <a:extLst>
                    <a:ext uri="{FF2B5EF4-FFF2-40B4-BE49-F238E27FC236}">
                      <a16:creationId xmlns:a16="http://schemas.microsoft.com/office/drawing/2014/main" id="{BCDA2990-F537-4EC5-8F8F-3014356561F0}"/>
                    </a:ext>
                  </a:extLst>
                </p:cNvPr>
                <p:cNvGrpSpPr/>
                <p:nvPr/>
              </p:nvGrpSpPr>
              <p:grpSpPr>
                <a:xfrm>
                  <a:off x="794247" y="3093226"/>
                  <a:ext cx="1617751" cy="700702"/>
                  <a:chOff x="794247" y="3093226"/>
                  <a:chExt cx="1617751" cy="700702"/>
                </a:xfrm>
              </p:grpSpPr>
              <p:cxnSp>
                <p:nvCxnSpPr>
                  <p:cNvPr id="29" name="Straight Arrow Connector 28">
                    <a:extLst>
                      <a:ext uri="{FF2B5EF4-FFF2-40B4-BE49-F238E27FC236}">
                        <a16:creationId xmlns:a16="http://schemas.microsoft.com/office/drawing/2014/main" id="{86A9A7A2-D227-4B65-85A7-98FBEB774CD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603123" y="3434586"/>
                    <a:ext cx="1" cy="359342"/>
                  </a:xfrm>
                  <a:prstGeom prst="straightConnector1">
                    <a:avLst/>
                  </a:prstGeom>
                  <a:ln w="28575"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0" name="TextBox 29">
                    <a:extLst>
                      <a:ext uri="{FF2B5EF4-FFF2-40B4-BE49-F238E27FC236}">
                        <a16:creationId xmlns:a16="http://schemas.microsoft.com/office/drawing/2014/main" id="{DCACCF89-EBFE-46F1-8319-E22CA5D0779C}"/>
                      </a:ext>
                    </a:extLst>
                  </p:cNvPr>
                  <p:cNvSpPr txBox="1"/>
                  <p:nvPr/>
                </p:nvSpPr>
                <p:spPr>
                  <a:xfrm>
                    <a:off x="794247" y="3093226"/>
                    <a:ext cx="1617751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/>
                      <a:t>Function Name</a:t>
                    </a:r>
                  </a:p>
                </p:txBody>
              </p:sp>
            </p:grpSp>
            <p:grpSp>
              <p:nvGrpSpPr>
                <p:cNvPr id="37" name="Group 36">
                  <a:extLst>
                    <a:ext uri="{FF2B5EF4-FFF2-40B4-BE49-F238E27FC236}">
                      <a16:creationId xmlns:a16="http://schemas.microsoft.com/office/drawing/2014/main" id="{7C609473-7783-4C1C-A176-A717027C9A96}"/>
                    </a:ext>
                  </a:extLst>
                </p:cNvPr>
                <p:cNvGrpSpPr/>
                <p:nvPr/>
              </p:nvGrpSpPr>
              <p:grpSpPr>
                <a:xfrm>
                  <a:off x="2493835" y="3109105"/>
                  <a:ext cx="1962897" cy="642996"/>
                  <a:chOff x="2493835" y="3109105"/>
                  <a:chExt cx="1962897" cy="642996"/>
                </a:xfrm>
              </p:grpSpPr>
              <p:cxnSp>
                <p:nvCxnSpPr>
                  <p:cNvPr id="33" name="Straight Arrow Connector 32">
                    <a:extLst>
                      <a:ext uri="{FF2B5EF4-FFF2-40B4-BE49-F238E27FC236}">
                        <a16:creationId xmlns:a16="http://schemas.microsoft.com/office/drawing/2014/main" id="{25D06F86-C20D-4892-A4E3-53BDC793FA07}"/>
                      </a:ext>
                    </a:extLst>
                  </p:cNvPr>
                  <p:cNvCxnSpPr>
                    <a:cxnSpLocks/>
                    <a:stCxn id="34" idx="2"/>
                  </p:cNvCxnSpPr>
                  <p:nvPr/>
                </p:nvCxnSpPr>
                <p:spPr>
                  <a:xfrm flipH="1">
                    <a:off x="2846070" y="3478437"/>
                    <a:ext cx="629214" cy="273664"/>
                  </a:xfrm>
                  <a:prstGeom prst="straightConnector1">
                    <a:avLst/>
                  </a:prstGeom>
                  <a:ln w="28575"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4" name="TextBox 33">
                    <a:extLst>
                      <a:ext uri="{FF2B5EF4-FFF2-40B4-BE49-F238E27FC236}">
                        <a16:creationId xmlns:a16="http://schemas.microsoft.com/office/drawing/2014/main" id="{4C5B5BA7-38C5-437F-B763-5D032D6DC881}"/>
                      </a:ext>
                    </a:extLst>
                  </p:cNvPr>
                  <p:cNvSpPr txBox="1"/>
                  <p:nvPr/>
                </p:nvSpPr>
                <p:spPr>
                  <a:xfrm>
                    <a:off x="2493835" y="3109105"/>
                    <a:ext cx="196289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dirty="0"/>
                      <a:t>Formal Parameters</a:t>
                    </a:r>
                  </a:p>
                </p:txBody>
              </p:sp>
            </p:grpSp>
            <p:sp>
              <p:nvSpPr>
                <p:cNvPr id="50" name="Rectangle 49">
                  <a:extLst>
                    <a:ext uri="{FF2B5EF4-FFF2-40B4-BE49-F238E27FC236}">
                      <a16:creationId xmlns:a16="http://schemas.microsoft.com/office/drawing/2014/main" id="{04FE228C-0E5E-4BF2-87A7-762118CCC898}"/>
                    </a:ext>
                  </a:extLst>
                </p:cNvPr>
                <p:cNvSpPr/>
                <p:nvPr/>
              </p:nvSpPr>
              <p:spPr>
                <a:xfrm>
                  <a:off x="1343188" y="3868831"/>
                  <a:ext cx="505932" cy="266458"/>
                </a:xfrm>
                <a:prstGeom prst="rect">
                  <a:avLst/>
                </a:prstGeom>
                <a:noFill/>
                <a:ln w="63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" name="Rectangle 50">
                  <a:extLst>
                    <a:ext uri="{FF2B5EF4-FFF2-40B4-BE49-F238E27FC236}">
                      <a16:creationId xmlns:a16="http://schemas.microsoft.com/office/drawing/2014/main" id="{E628CF50-65D8-4F96-B5CF-E552F2599805}"/>
                    </a:ext>
                  </a:extLst>
                </p:cNvPr>
                <p:cNvSpPr/>
                <p:nvPr/>
              </p:nvSpPr>
              <p:spPr>
                <a:xfrm>
                  <a:off x="1941932" y="3884361"/>
                  <a:ext cx="1390548" cy="266458"/>
                </a:xfrm>
                <a:prstGeom prst="rect">
                  <a:avLst/>
                </a:prstGeom>
                <a:noFill/>
                <a:ln w="63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710B5539-002B-4B2B-96DC-3CA8FA664E85}"/>
              </a:ext>
            </a:extLst>
          </p:cNvPr>
          <p:cNvSpPr txBox="1"/>
          <p:nvPr/>
        </p:nvSpPr>
        <p:spPr>
          <a:xfrm>
            <a:off x="4710594" y="2920335"/>
            <a:ext cx="1505797" cy="307777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Define a function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6ACEC18-5A40-45AA-B0D7-746C56F76AFF}"/>
              </a:ext>
            </a:extLst>
          </p:cNvPr>
          <p:cNvSpPr txBox="1"/>
          <p:nvPr/>
        </p:nvSpPr>
        <p:spPr>
          <a:xfrm>
            <a:off x="7542763" y="2920335"/>
            <a:ext cx="1505797" cy="307777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Invoke a function 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8CF71A25-992D-422D-97CE-4BFDE12A0D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8741" y="4214021"/>
            <a:ext cx="2569042" cy="38049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z = max(x, y)</a:t>
            </a: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91279820-0E4C-4C98-BF4D-266BCAA6DDAC}"/>
              </a:ext>
            </a:extLst>
          </p:cNvPr>
          <p:cNvSpPr/>
          <p:nvPr/>
        </p:nvSpPr>
        <p:spPr>
          <a:xfrm>
            <a:off x="7553326" y="4271041"/>
            <a:ext cx="581018" cy="266458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B0306E1D-5C60-42DB-81AD-0750CC2011E2}"/>
              </a:ext>
            </a:extLst>
          </p:cNvPr>
          <p:cNvCxnSpPr>
            <a:cxnSpLocks/>
          </p:cNvCxnSpPr>
          <p:nvPr/>
        </p:nvCxnSpPr>
        <p:spPr>
          <a:xfrm flipV="1">
            <a:off x="7847226" y="4566456"/>
            <a:ext cx="0" cy="407175"/>
          </a:xfrm>
          <a:prstGeom prst="straightConnector1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BFEACFEF-1CC7-4A99-BCD9-22CA6622D224}"/>
              </a:ext>
            </a:extLst>
          </p:cNvPr>
          <p:cNvSpPr txBox="1"/>
          <p:nvPr/>
        </p:nvSpPr>
        <p:spPr>
          <a:xfrm>
            <a:off x="6862386" y="4935531"/>
            <a:ext cx="19628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Actual Parameters</a:t>
            </a:r>
          </a:p>
          <a:p>
            <a:pPr algn="ctr"/>
            <a:r>
              <a:rPr lang="en-US" dirty="0"/>
              <a:t>(Arguments)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108DB74F-AEAE-4BA5-82F9-9E9E97FE9B33}"/>
              </a:ext>
            </a:extLst>
          </p:cNvPr>
          <p:cNvSpPr/>
          <p:nvPr/>
        </p:nvSpPr>
        <p:spPr>
          <a:xfrm>
            <a:off x="6297964" y="2920335"/>
            <a:ext cx="2750596" cy="3607979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42550028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2BF59-D393-4045-AC3F-1C1E7AF9A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Anatomy of a Function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Function Body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6E7E29-6DE3-4C41-92DF-704D5627C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25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23BC58-1A1D-4D87-8D36-7EB18E619D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function body contains a </a:t>
            </a:r>
            <a:r>
              <a:rPr lang="en-US" dirty="0">
                <a:solidFill>
                  <a:schemeClr val="accent2"/>
                </a:solidFill>
              </a:rPr>
              <a:t>collection of statements </a:t>
            </a:r>
            <a:r>
              <a:rPr lang="en-US" dirty="0"/>
              <a:t>that </a:t>
            </a:r>
            <a:r>
              <a:rPr lang="en-US" dirty="0">
                <a:solidFill>
                  <a:schemeClr val="accent2"/>
                </a:solidFill>
              </a:rPr>
              <a:t>define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what the function does</a:t>
            </a:r>
            <a:r>
              <a:rPr lang="en-US" dirty="0"/>
              <a:t>.</a:t>
            </a:r>
          </a:p>
        </p:txBody>
      </p:sp>
      <p:pic>
        <p:nvPicPr>
          <p:cNvPr id="5" name="Picture 4">
            <a:hlinkClick r:id="rId3" action="ppaction://hlinksldjump"/>
            <a:extLst>
              <a:ext uri="{FF2B5EF4-FFF2-40B4-BE49-F238E27FC236}">
                <a16:creationId xmlns:a16="http://schemas.microsoft.com/office/drawing/2014/main" id="{1866B029-C37B-41EF-942B-C04DCDEE7889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0054BB64-FB80-4E03-BDF5-7F2591C8C16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6.2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67640416-D2E8-46C1-8A40-CDB40C25CF06}"/>
              </a:ext>
            </a:extLst>
          </p:cNvPr>
          <p:cNvGrpSpPr/>
          <p:nvPr/>
        </p:nvGrpSpPr>
        <p:grpSpPr>
          <a:xfrm>
            <a:off x="146304" y="2920335"/>
            <a:ext cx="6070087" cy="3607979"/>
            <a:chOff x="146304" y="2796046"/>
            <a:chExt cx="6070087" cy="3607979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EABA2A8-D743-4FFD-8AAA-E37110FAB090}"/>
                </a:ext>
              </a:extLst>
            </p:cNvPr>
            <p:cNvSpPr/>
            <p:nvPr/>
          </p:nvSpPr>
          <p:spPr>
            <a:xfrm>
              <a:off x="146304" y="2796046"/>
              <a:ext cx="6070087" cy="3607979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CC36A930-D7E5-4996-8778-C5C4E7370925}"/>
                </a:ext>
              </a:extLst>
            </p:cNvPr>
            <p:cNvGrpSpPr/>
            <p:nvPr/>
          </p:nvGrpSpPr>
          <p:grpSpPr>
            <a:xfrm>
              <a:off x="280460" y="2796046"/>
              <a:ext cx="5935931" cy="3607979"/>
              <a:chOff x="326180" y="2567446"/>
              <a:chExt cx="5935931" cy="3607979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EB841A9D-C199-4827-9865-5C9F0B794C8D}"/>
                  </a:ext>
                </a:extLst>
              </p:cNvPr>
              <p:cNvGrpSpPr/>
              <p:nvPr/>
            </p:nvGrpSpPr>
            <p:grpSpPr>
              <a:xfrm>
                <a:off x="326180" y="3284351"/>
                <a:ext cx="3935102" cy="2407790"/>
                <a:chOff x="160238" y="3030453"/>
                <a:chExt cx="3935102" cy="2563601"/>
              </a:xfrm>
            </p:grpSpPr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FEB38BA6-056C-41D3-8901-668548812A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07824" y="3030453"/>
                  <a:ext cx="3487516" cy="256360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def </a:t>
                  </a: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max(num1, num2):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</a:t>
                  </a:r>
                  <a:r>
                    <a:rPr lang="en-US" altLang="en-US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if </a:t>
                  </a: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num1 &gt; num2: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    result = num1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</a:t>
                  </a:r>
                  <a:r>
                    <a:rPr lang="en-US" altLang="en-US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else</a:t>
                  </a: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: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    result = num2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altLang="en-US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endParaRP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</a:t>
                  </a:r>
                  <a:r>
                    <a:rPr lang="en-US" altLang="en-US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return </a:t>
                  </a: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result</a:t>
                  </a:r>
                  <a:endParaRPr lang="en-US" altLang="en-US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" name="Rectangle 9">
                  <a:extLst>
                    <a:ext uri="{FF2B5EF4-FFF2-40B4-BE49-F238E27FC236}">
                      <a16:creationId xmlns:a16="http://schemas.microsoft.com/office/drawing/2014/main" id="{6D06DF86-4325-474C-BE3F-86119D6A47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0238" y="3030455"/>
                  <a:ext cx="447585" cy="2563599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1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2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3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4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5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6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7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8</a:t>
                  </a:r>
                </a:p>
              </p:txBody>
            </p:sp>
          </p:grp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0E34506F-BEFC-4526-884F-DE141EB14E95}"/>
                  </a:ext>
                </a:extLst>
              </p:cNvPr>
              <p:cNvGrpSpPr/>
              <p:nvPr/>
            </p:nvGrpSpPr>
            <p:grpSpPr>
              <a:xfrm>
                <a:off x="3667760" y="3741420"/>
                <a:ext cx="2376342" cy="1863087"/>
                <a:chOff x="3667760" y="4267200"/>
                <a:chExt cx="2376342" cy="1863087"/>
              </a:xfrm>
            </p:grpSpPr>
            <p:sp>
              <p:nvSpPr>
                <p:cNvPr id="18" name="Right Bracket 17">
                  <a:extLst>
                    <a:ext uri="{FF2B5EF4-FFF2-40B4-BE49-F238E27FC236}">
                      <a16:creationId xmlns:a16="http://schemas.microsoft.com/office/drawing/2014/main" id="{721F152C-A1F9-4A73-A437-5265FC53F005}"/>
                    </a:ext>
                  </a:extLst>
                </p:cNvPr>
                <p:cNvSpPr/>
                <p:nvPr/>
              </p:nvSpPr>
              <p:spPr>
                <a:xfrm>
                  <a:off x="3667760" y="4267200"/>
                  <a:ext cx="309436" cy="1863087"/>
                </a:xfrm>
                <a:prstGeom prst="rightBracket">
                  <a:avLst>
                    <a:gd name="adj" fmla="val 0"/>
                  </a:avLst>
                </a:prstGeom>
                <a:ln w="28575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grpSp>
              <p:nvGrpSpPr>
                <p:cNvPr id="40" name="Group 39">
                  <a:extLst>
                    <a:ext uri="{FF2B5EF4-FFF2-40B4-BE49-F238E27FC236}">
                      <a16:creationId xmlns:a16="http://schemas.microsoft.com/office/drawing/2014/main" id="{BA014B35-B204-4C16-A108-30C10C448B39}"/>
                    </a:ext>
                  </a:extLst>
                </p:cNvPr>
                <p:cNvGrpSpPr/>
                <p:nvPr/>
              </p:nvGrpSpPr>
              <p:grpSpPr>
                <a:xfrm>
                  <a:off x="4062665" y="5010594"/>
                  <a:ext cx="1981437" cy="369332"/>
                  <a:chOff x="4062665" y="5010594"/>
                  <a:chExt cx="1981437" cy="369332"/>
                </a:xfrm>
              </p:grpSpPr>
              <p:cxnSp>
                <p:nvCxnSpPr>
                  <p:cNvPr id="19" name="Straight Arrow Connector 18">
                    <a:extLst>
                      <a:ext uri="{FF2B5EF4-FFF2-40B4-BE49-F238E27FC236}">
                        <a16:creationId xmlns:a16="http://schemas.microsoft.com/office/drawing/2014/main" id="{0273107B-7B0D-43BD-B116-2D29D2159DB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062665" y="5195260"/>
                    <a:ext cx="453456" cy="0"/>
                  </a:xfrm>
                  <a:prstGeom prst="straightConnector1">
                    <a:avLst/>
                  </a:prstGeom>
                  <a:ln w="28575">
                    <a:solidFill>
                      <a:srgbClr val="C00000"/>
                    </a:solidFill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0" name="TextBox 19">
                    <a:extLst>
                      <a:ext uri="{FF2B5EF4-FFF2-40B4-BE49-F238E27FC236}">
                        <a16:creationId xmlns:a16="http://schemas.microsoft.com/office/drawing/2014/main" id="{7CF5E64A-A7ED-4426-918F-AB88D179C04A}"/>
                      </a:ext>
                    </a:extLst>
                  </p:cNvPr>
                  <p:cNvSpPr txBox="1"/>
                  <p:nvPr/>
                </p:nvSpPr>
                <p:spPr>
                  <a:xfrm>
                    <a:off x="4516120" y="5010594"/>
                    <a:ext cx="1527982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>
                        <a:solidFill>
                          <a:srgbClr val="C00000"/>
                        </a:solidFill>
                      </a:rPr>
                      <a:t>Function Body</a:t>
                    </a:r>
                  </a:p>
                </p:txBody>
              </p:sp>
            </p:grpSp>
          </p:grpSp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0FCF89C0-2D3D-45CD-B457-95B814695F49}"/>
                  </a:ext>
                </a:extLst>
              </p:cNvPr>
              <p:cNvGrpSpPr/>
              <p:nvPr/>
            </p:nvGrpSpPr>
            <p:grpSpPr>
              <a:xfrm>
                <a:off x="1361026" y="5254773"/>
                <a:ext cx="2811722" cy="920652"/>
                <a:chOff x="1361026" y="5254773"/>
                <a:chExt cx="2811722" cy="920652"/>
              </a:xfrm>
            </p:grpSpPr>
            <p:grpSp>
              <p:nvGrpSpPr>
                <p:cNvPr id="44" name="Group 43">
                  <a:extLst>
                    <a:ext uri="{FF2B5EF4-FFF2-40B4-BE49-F238E27FC236}">
                      <a16:creationId xmlns:a16="http://schemas.microsoft.com/office/drawing/2014/main" id="{1BF033D5-26A9-4C0C-B051-E20D194D2F48}"/>
                    </a:ext>
                  </a:extLst>
                </p:cNvPr>
                <p:cNvGrpSpPr/>
                <p:nvPr/>
              </p:nvGrpSpPr>
              <p:grpSpPr>
                <a:xfrm>
                  <a:off x="2411998" y="5604920"/>
                  <a:ext cx="1760750" cy="570505"/>
                  <a:chOff x="2432482" y="5911341"/>
                  <a:chExt cx="1760750" cy="570505"/>
                </a:xfrm>
              </p:grpSpPr>
              <p:cxnSp>
                <p:nvCxnSpPr>
                  <p:cNvPr id="23" name="Straight Arrow Connector 22">
                    <a:extLst>
                      <a:ext uri="{FF2B5EF4-FFF2-40B4-BE49-F238E27FC236}">
                        <a16:creationId xmlns:a16="http://schemas.microsoft.com/office/drawing/2014/main" id="{0A763125-4757-42A3-89F2-C5A971D41B0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2432482" y="5911341"/>
                    <a:ext cx="367869" cy="385839"/>
                  </a:xfrm>
                  <a:prstGeom prst="straightConnector1">
                    <a:avLst/>
                  </a:prstGeom>
                  <a:ln w="28575"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4" name="TextBox 23">
                    <a:extLst>
                      <a:ext uri="{FF2B5EF4-FFF2-40B4-BE49-F238E27FC236}">
                        <a16:creationId xmlns:a16="http://schemas.microsoft.com/office/drawing/2014/main" id="{2E6EABD1-EF7A-4FC9-A9E5-C28CAD2720AD}"/>
                      </a:ext>
                    </a:extLst>
                  </p:cNvPr>
                  <p:cNvSpPr txBox="1"/>
                  <p:nvPr/>
                </p:nvSpPr>
                <p:spPr>
                  <a:xfrm>
                    <a:off x="2800350" y="6112514"/>
                    <a:ext cx="1392882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/>
                      <a:t>Return Value</a:t>
                    </a:r>
                  </a:p>
                </p:txBody>
              </p:sp>
            </p:grp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67D2C202-AAC9-4CD8-B083-E92CB093C3AF}"/>
                    </a:ext>
                  </a:extLst>
                </p:cNvPr>
                <p:cNvSpPr/>
                <p:nvPr/>
              </p:nvSpPr>
              <p:spPr>
                <a:xfrm>
                  <a:off x="1361026" y="5254773"/>
                  <a:ext cx="1914144" cy="28448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23DEDCF2-11AF-4219-9671-8EF671A0DF77}"/>
                  </a:ext>
                </a:extLst>
              </p:cNvPr>
              <p:cNvGrpSpPr/>
              <p:nvPr/>
            </p:nvGrpSpPr>
            <p:grpSpPr>
              <a:xfrm>
                <a:off x="794247" y="2567446"/>
                <a:ext cx="5467864" cy="1115943"/>
                <a:chOff x="794247" y="3093226"/>
                <a:chExt cx="5467864" cy="1115943"/>
              </a:xfrm>
            </p:grpSpPr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8D84958F-8B04-496C-8145-8613218974BD}"/>
                    </a:ext>
                  </a:extLst>
                </p:cNvPr>
                <p:cNvSpPr/>
                <p:nvPr/>
              </p:nvSpPr>
              <p:spPr>
                <a:xfrm>
                  <a:off x="838200" y="3826011"/>
                  <a:ext cx="2829560" cy="383158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9" name="Group 38">
                  <a:extLst>
                    <a:ext uri="{FF2B5EF4-FFF2-40B4-BE49-F238E27FC236}">
                      <a16:creationId xmlns:a16="http://schemas.microsoft.com/office/drawing/2014/main" id="{0E7338FD-EEB8-4921-AC51-0BA8D35B9B85}"/>
                    </a:ext>
                  </a:extLst>
                </p:cNvPr>
                <p:cNvGrpSpPr/>
                <p:nvPr/>
              </p:nvGrpSpPr>
              <p:grpSpPr>
                <a:xfrm>
                  <a:off x="3713480" y="3836466"/>
                  <a:ext cx="2548631" cy="369332"/>
                  <a:chOff x="3713480" y="3836466"/>
                  <a:chExt cx="2548631" cy="369332"/>
                </a:xfrm>
              </p:grpSpPr>
              <p:cxnSp>
                <p:nvCxnSpPr>
                  <p:cNvPr id="15" name="Straight Arrow Connector 14">
                    <a:extLst>
                      <a:ext uri="{FF2B5EF4-FFF2-40B4-BE49-F238E27FC236}">
                        <a16:creationId xmlns:a16="http://schemas.microsoft.com/office/drawing/2014/main" id="{EA02D82E-3F99-44F8-9B4F-18A35432BB7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713480" y="4021132"/>
                    <a:ext cx="802640" cy="0"/>
                  </a:xfrm>
                  <a:prstGeom prst="straightConnector1">
                    <a:avLst/>
                  </a:prstGeom>
                  <a:ln w="28575"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7" name="TextBox 16">
                    <a:extLst>
                      <a:ext uri="{FF2B5EF4-FFF2-40B4-BE49-F238E27FC236}">
                        <a16:creationId xmlns:a16="http://schemas.microsoft.com/office/drawing/2014/main" id="{932394E3-2AD6-4D39-96DE-35A09CCA2321}"/>
                      </a:ext>
                    </a:extLst>
                  </p:cNvPr>
                  <p:cNvSpPr txBox="1"/>
                  <p:nvPr/>
                </p:nvSpPr>
                <p:spPr>
                  <a:xfrm>
                    <a:off x="4516120" y="3836466"/>
                    <a:ext cx="1745991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/>
                      <a:t>Function Header</a:t>
                    </a:r>
                  </a:p>
                </p:txBody>
              </p:sp>
            </p:grpSp>
            <p:grpSp>
              <p:nvGrpSpPr>
                <p:cNvPr id="38" name="Group 37">
                  <a:extLst>
                    <a:ext uri="{FF2B5EF4-FFF2-40B4-BE49-F238E27FC236}">
                      <a16:creationId xmlns:a16="http://schemas.microsoft.com/office/drawing/2014/main" id="{BCDA2990-F537-4EC5-8F8F-3014356561F0}"/>
                    </a:ext>
                  </a:extLst>
                </p:cNvPr>
                <p:cNvGrpSpPr/>
                <p:nvPr/>
              </p:nvGrpSpPr>
              <p:grpSpPr>
                <a:xfrm>
                  <a:off x="794247" y="3093226"/>
                  <a:ext cx="1617751" cy="700702"/>
                  <a:chOff x="794247" y="3093226"/>
                  <a:chExt cx="1617751" cy="700702"/>
                </a:xfrm>
              </p:grpSpPr>
              <p:cxnSp>
                <p:nvCxnSpPr>
                  <p:cNvPr id="29" name="Straight Arrow Connector 28">
                    <a:extLst>
                      <a:ext uri="{FF2B5EF4-FFF2-40B4-BE49-F238E27FC236}">
                        <a16:creationId xmlns:a16="http://schemas.microsoft.com/office/drawing/2014/main" id="{86A9A7A2-D227-4B65-85A7-98FBEB774CD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603123" y="3434586"/>
                    <a:ext cx="1" cy="359342"/>
                  </a:xfrm>
                  <a:prstGeom prst="straightConnector1">
                    <a:avLst/>
                  </a:prstGeom>
                  <a:ln w="28575"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0" name="TextBox 29">
                    <a:extLst>
                      <a:ext uri="{FF2B5EF4-FFF2-40B4-BE49-F238E27FC236}">
                        <a16:creationId xmlns:a16="http://schemas.microsoft.com/office/drawing/2014/main" id="{DCACCF89-EBFE-46F1-8319-E22CA5D0779C}"/>
                      </a:ext>
                    </a:extLst>
                  </p:cNvPr>
                  <p:cNvSpPr txBox="1"/>
                  <p:nvPr/>
                </p:nvSpPr>
                <p:spPr>
                  <a:xfrm>
                    <a:off x="794247" y="3093226"/>
                    <a:ext cx="1617751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/>
                      <a:t>Function Name</a:t>
                    </a:r>
                  </a:p>
                </p:txBody>
              </p:sp>
            </p:grpSp>
            <p:grpSp>
              <p:nvGrpSpPr>
                <p:cNvPr id="37" name="Group 36">
                  <a:extLst>
                    <a:ext uri="{FF2B5EF4-FFF2-40B4-BE49-F238E27FC236}">
                      <a16:creationId xmlns:a16="http://schemas.microsoft.com/office/drawing/2014/main" id="{7C609473-7783-4C1C-A176-A717027C9A96}"/>
                    </a:ext>
                  </a:extLst>
                </p:cNvPr>
                <p:cNvGrpSpPr/>
                <p:nvPr/>
              </p:nvGrpSpPr>
              <p:grpSpPr>
                <a:xfrm>
                  <a:off x="2493835" y="3109105"/>
                  <a:ext cx="1962897" cy="642996"/>
                  <a:chOff x="2493835" y="3109105"/>
                  <a:chExt cx="1962897" cy="642996"/>
                </a:xfrm>
              </p:grpSpPr>
              <p:cxnSp>
                <p:nvCxnSpPr>
                  <p:cNvPr id="33" name="Straight Arrow Connector 32">
                    <a:extLst>
                      <a:ext uri="{FF2B5EF4-FFF2-40B4-BE49-F238E27FC236}">
                        <a16:creationId xmlns:a16="http://schemas.microsoft.com/office/drawing/2014/main" id="{25D06F86-C20D-4892-A4E3-53BDC793FA07}"/>
                      </a:ext>
                    </a:extLst>
                  </p:cNvPr>
                  <p:cNvCxnSpPr>
                    <a:cxnSpLocks/>
                    <a:stCxn id="34" idx="2"/>
                  </p:cNvCxnSpPr>
                  <p:nvPr/>
                </p:nvCxnSpPr>
                <p:spPr>
                  <a:xfrm flipH="1">
                    <a:off x="2846070" y="3478437"/>
                    <a:ext cx="629214" cy="273664"/>
                  </a:xfrm>
                  <a:prstGeom prst="straightConnector1">
                    <a:avLst/>
                  </a:prstGeom>
                  <a:ln w="28575"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4" name="TextBox 33">
                    <a:extLst>
                      <a:ext uri="{FF2B5EF4-FFF2-40B4-BE49-F238E27FC236}">
                        <a16:creationId xmlns:a16="http://schemas.microsoft.com/office/drawing/2014/main" id="{4C5B5BA7-38C5-437F-B763-5D032D6DC881}"/>
                      </a:ext>
                    </a:extLst>
                  </p:cNvPr>
                  <p:cNvSpPr txBox="1"/>
                  <p:nvPr/>
                </p:nvSpPr>
                <p:spPr>
                  <a:xfrm>
                    <a:off x="2493835" y="3109105"/>
                    <a:ext cx="196289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dirty="0"/>
                      <a:t>Formal Parameters</a:t>
                    </a:r>
                  </a:p>
                </p:txBody>
              </p:sp>
            </p:grpSp>
            <p:sp>
              <p:nvSpPr>
                <p:cNvPr id="50" name="Rectangle 49">
                  <a:extLst>
                    <a:ext uri="{FF2B5EF4-FFF2-40B4-BE49-F238E27FC236}">
                      <a16:creationId xmlns:a16="http://schemas.microsoft.com/office/drawing/2014/main" id="{04FE228C-0E5E-4BF2-87A7-762118CCC898}"/>
                    </a:ext>
                  </a:extLst>
                </p:cNvPr>
                <p:cNvSpPr/>
                <p:nvPr/>
              </p:nvSpPr>
              <p:spPr>
                <a:xfrm>
                  <a:off x="1343188" y="3868831"/>
                  <a:ext cx="505932" cy="266458"/>
                </a:xfrm>
                <a:prstGeom prst="rect">
                  <a:avLst/>
                </a:prstGeom>
                <a:noFill/>
                <a:ln w="63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" name="Rectangle 50">
                  <a:extLst>
                    <a:ext uri="{FF2B5EF4-FFF2-40B4-BE49-F238E27FC236}">
                      <a16:creationId xmlns:a16="http://schemas.microsoft.com/office/drawing/2014/main" id="{E628CF50-65D8-4F96-B5CF-E552F2599805}"/>
                    </a:ext>
                  </a:extLst>
                </p:cNvPr>
                <p:cNvSpPr/>
                <p:nvPr/>
              </p:nvSpPr>
              <p:spPr>
                <a:xfrm>
                  <a:off x="1941932" y="3884361"/>
                  <a:ext cx="1390548" cy="266458"/>
                </a:xfrm>
                <a:prstGeom prst="rect">
                  <a:avLst/>
                </a:prstGeom>
                <a:noFill/>
                <a:ln w="63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710B5539-002B-4B2B-96DC-3CA8FA664E85}"/>
              </a:ext>
            </a:extLst>
          </p:cNvPr>
          <p:cNvSpPr txBox="1"/>
          <p:nvPr/>
        </p:nvSpPr>
        <p:spPr>
          <a:xfrm>
            <a:off x="4710594" y="2920335"/>
            <a:ext cx="1505797" cy="307777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Define a function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6ACEC18-5A40-45AA-B0D7-746C56F76AFF}"/>
              </a:ext>
            </a:extLst>
          </p:cNvPr>
          <p:cNvSpPr txBox="1"/>
          <p:nvPr/>
        </p:nvSpPr>
        <p:spPr>
          <a:xfrm>
            <a:off x="7542763" y="2920335"/>
            <a:ext cx="1505797" cy="307777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Invoke a function 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8CF71A25-992D-422D-97CE-4BFDE12A0D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8741" y="4214021"/>
            <a:ext cx="2569042" cy="38049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z = max(x, y)</a:t>
            </a: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91279820-0E4C-4C98-BF4D-266BCAA6DDAC}"/>
              </a:ext>
            </a:extLst>
          </p:cNvPr>
          <p:cNvSpPr/>
          <p:nvPr/>
        </p:nvSpPr>
        <p:spPr>
          <a:xfrm>
            <a:off x="7553326" y="4271041"/>
            <a:ext cx="581018" cy="266458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B0306E1D-5C60-42DB-81AD-0750CC2011E2}"/>
              </a:ext>
            </a:extLst>
          </p:cNvPr>
          <p:cNvCxnSpPr>
            <a:cxnSpLocks/>
          </p:cNvCxnSpPr>
          <p:nvPr/>
        </p:nvCxnSpPr>
        <p:spPr>
          <a:xfrm flipV="1">
            <a:off x="7847226" y="4566456"/>
            <a:ext cx="0" cy="407175"/>
          </a:xfrm>
          <a:prstGeom prst="straightConnector1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BFEACFEF-1CC7-4A99-BCD9-22CA6622D224}"/>
              </a:ext>
            </a:extLst>
          </p:cNvPr>
          <p:cNvSpPr txBox="1"/>
          <p:nvPr/>
        </p:nvSpPr>
        <p:spPr>
          <a:xfrm>
            <a:off x="6862386" y="4935531"/>
            <a:ext cx="19628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Actual Parameters</a:t>
            </a:r>
          </a:p>
          <a:p>
            <a:pPr algn="ctr"/>
            <a:r>
              <a:rPr lang="en-US" dirty="0"/>
              <a:t>(Arguments)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108DB74F-AEAE-4BA5-82F9-9E9E97FE9B33}"/>
              </a:ext>
            </a:extLst>
          </p:cNvPr>
          <p:cNvSpPr/>
          <p:nvPr/>
        </p:nvSpPr>
        <p:spPr>
          <a:xfrm>
            <a:off x="6297964" y="2920335"/>
            <a:ext cx="2750596" cy="3607979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2F24EF9-871D-481A-A50A-337CB6B00BA1}"/>
              </a:ext>
            </a:extLst>
          </p:cNvPr>
          <p:cNvSpPr/>
          <p:nvPr/>
        </p:nvSpPr>
        <p:spPr>
          <a:xfrm>
            <a:off x="1225118" y="4094309"/>
            <a:ext cx="2706358" cy="1863087"/>
          </a:xfrm>
          <a:prstGeom prst="rect">
            <a:avLst/>
          </a:prstGeom>
          <a:solidFill>
            <a:srgbClr val="FFFFCC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2060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2BF59-D393-4045-AC3F-1C1E7AF9A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Anatomy of a Function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Function Body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6E7E29-6DE3-4C41-92DF-704D5627C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26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23BC58-1A1D-4D87-8D36-7EB18E619D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For example, the </a:t>
            </a:r>
            <a:r>
              <a:rPr lang="en-US" dirty="0">
                <a:solidFill>
                  <a:schemeClr val="accent2"/>
                </a:solidFill>
              </a:rPr>
              <a:t>function body </a:t>
            </a:r>
            <a:r>
              <a:rPr lang="en-US" dirty="0"/>
              <a:t>of the </a:t>
            </a:r>
            <a:r>
              <a:rPr lang="en-US" dirty="0">
                <a:solidFill>
                  <a:srgbClr val="7030A0"/>
                </a:solidFill>
              </a:rPr>
              <a:t>max</a:t>
            </a:r>
            <a:r>
              <a:rPr lang="en-US" dirty="0"/>
              <a:t> function uses an </a:t>
            </a:r>
            <a:r>
              <a:rPr lang="en-US" dirty="0">
                <a:solidFill>
                  <a:schemeClr val="accent2"/>
                </a:solidFill>
              </a:rPr>
              <a:t>if statement</a:t>
            </a:r>
            <a:r>
              <a:rPr lang="en-US" dirty="0"/>
              <a:t> to </a:t>
            </a:r>
            <a:r>
              <a:rPr lang="en-US" dirty="0">
                <a:solidFill>
                  <a:schemeClr val="accent2"/>
                </a:solidFill>
              </a:rPr>
              <a:t>determine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which</a:t>
            </a:r>
            <a:r>
              <a:rPr lang="en-US" dirty="0"/>
              <a:t> number is </a:t>
            </a:r>
            <a:r>
              <a:rPr lang="en-US" dirty="0">
                <a:solidFill>
                  <a:schemeClr val="accent2"/>
                </a:solidFill>
              </a:rPr>
              <a:t>larger</a:t>
            </a:r>
            <a:r>
              <a:rPr lang="en-US" dirty="0"/>
              <a:t> and </a:t>
            </a:r>
            <a:r>
              <a:rPr lang="en-US" dirty="0">
                <a:solidFill>
                  <a:schemeClr val="accent2"/>
                </a:solidFill>
              </a:rPr>
              <a:t>return</a:t>
            </a:r>
            <a:r>
              <a:rPr lang="en-US" dirty="0"/>
              <a:t> the </a:t>
            </a:r>
            <a:r>
              <a:rPr lang="en-US" dirty="0">
                <a:solidFill>
                  <a:schemeClr val="accent2"/>
                </a:solidFill>
              </a:rPr>
              <a:t>value of that number</a:t>
            </a:r>
            <a:r>
              <a:rPr lang="en-US" dirty="0"/>
              <a:t>.</a:t>
            </a:r>
          </a:p>
        </p:txBody>
      </p:sp>
      <p:pic>
        <p:nvPicPr>
          <p:cNvPr id="5" name="Picture 4">
            <a:hlinkClick r:id="rId3" action="ppaction://hlinksldjump"/>
            <a:extLst>
              <a:ext uri="{FF2B5EF4-FFF2-40B4-BE49-F238E27FC236}">
                <a16:creationId xmlns:a16="http://schemas.microsoft.com/office/drawing/2014/main" id="{1866B029-C37B-41EF-942B-C04DCDEE7889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0054BB64-FB80-4E03-BDF5-7F2591C8C16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6.2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67640416-D2E8-46C1-8A40-CDB40C25CF06}"/>
              </a:ext>
            </a:extLst>
          </p:cNvPr>
          <p:cNvGrpSpPr/>
          <p:nvPr/>
        </p:nvGrpSpPr>
        <p:grpSpPr>
          <a:xfrm>
            <a:off x="146304" y="2920335"/>
            <a:ext cx="6070087" cy="3607979"/>
            <a:chOff x="146304" y="2796046"/>
            <a:chExt cx="6070087" cy="3607979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EABA2A8-D743-4FFD-8AAA-E37110FAB090}"/>
                </a:ext>
              </a:extLst>
            </p:cNvPr>
            <p:cNvSpPr/>
            <p:nvPr/>
          </p:nvSpPr>
          <p:spPr>
            <a:xfrm>
              <a:off x="146304" y="2796046"/>
              <a:ext cx="6070087" cy="3607979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CC36A930-D7E5-4996-8778-C5C4E7370925}"/>
                </a:ext>
              </a:extLst>
            </p:cNvPr>
            <p:cNvGrpSpPr/>
            <p:nvPr/>
          </p:nvGrpSpPr>
          <p:grpSpPr>
            <a:xfrm>
              <a:off x="280460" y="2796046"/>
              <a:ext cx="5935931" cy="3607979"/>
              <a:chOff x="326180" y="2567446"/>
              <a:chExt cx="5935931" cy="3607979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EB841A9D-C199-4827-9865-5C9F0B794C8D}"/>
                  </a:ext>
                </a:extLst>
              </p:cNvPr>
              <p:cNvGrpSpPr/>
              <p:nvPr/>
            </p:nvGrpSpPr>
            <p:grpSpPr>
              <a:xfrm>
                <a:off x="326180" y="3284351"/>
                <a:ext cx="3935102" cy="2407790"/>
                <a:chOff x="160238" y="3030453"/>
                <a:chExt cx="3935102" cy="2563601"/>
              </a:xfrm>
            </p:grpSpPr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FEB38BA6-056C-41D3-8901-668548812A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07824" y="3030453"/>
                  <a:ext cx="3487516" cy="256360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def </a:t>
                  </a: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max(num1, num2):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</a:t>
                  </a:r>
                  <a:r>
                    <a:rPr lang="en-US" altLang="en-US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if </a:t>
                  </a: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num1 &gt; num2: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    result = num1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</a:t>
                  </a:r>
                  <a:r>
                    <a:rPr lang="en-US" altLang="en-US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else</a:t>
                  </a: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: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    result = num2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altLang="en-US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endParaRP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</a:t>
                  </a:r>
                  <a:r>
                    <a:rPr lang="en-US" altLang="en-US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return </a:t>
                  </a: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result</a:t>
                  </a:r>
                  <a:endParaRPr lang="en-US" altLang="en-US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" name="Rectangle 9">
                  <a:extLst>
                    <a:ext uri="{FF2B5EF4-FFF2-40B4-BE49-F238E27FC236}">
                      <a16:creationId xmlns:a16="http://schemas.microsoft.com/office/drawing/2014/main" id="{6D06DF86-4325-474C-BE3F-86119D6A47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0238" y="3030455"/>
                  <a:ext cx="447585" cy="2563599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1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2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3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4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5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6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7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8</a:t>
                  </a:r>
                </a:p>
              </p:txBody>
            </p:sp>
          </p:grp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0E34506F-BEFC-4526-884F-DE141EB14E95}"/>
                  </a:ext>
                </a:extLst>
              </p:cNvPr>
              <p:cNvGrpSpPr/>
              <p:nvPr/>
            </p:nvGrpSpPr>
            <p:grpSpPr>
              <a:xfrm>
                <a:off x="3667760" y="3741420"/>
                <a:ext cx="2376342" cy="1863087"/>
                <a:chOff x="3667760" y="4267200"/>
                <a:chExt cx="2376342" cy="1863087"/>
              </a:xfrm>
            </p:grpSpPr>
            <p:sp>
              <p:nvSpPr>
                <p:cNvPr id="18" name="Right Bracket 17">
                  <a:extLst>
                    <a:ext uri="{FF2B5EF4-FFF2-40B4-BE49-F238E27FC236}">
                      <a16:creationId xmlns:a16="http://schemas.microsoft.com/office/drawing/2014/main" id="{721F152C-A1F9-4A73-A437-5265FC53F005}"/>
                    </a:ext>
                  </a:extLst>
                </p:cNvPr>
                <p:cNvSpPr/>
                <p:nvPr/>
              </p:nvSpPr>
              <p:spPr>
                <a:xfrm>
                  <a:off x="3667760" y="4267200"/>
                  <a:ext cx="309436" cy="1863087"/>
                </a:xfrm>
                <a:prstGeom prst="rightBracket">
                  <a:avLst>
                    <a:gd name="adj" fmla="val 0"/>
                  </a:avLst>
                </a:prstGeom>
                <a:ln w="28575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grpSp>
              <p:nvGrpSpPr>
                <p:cNvPr id="40" name="Group 39">
                  <a:extLst>
                    <a:ext uri="{FF2B5EF4-FFF2-40B4-BE49-F238E27FC236}">
                      <a16:creationId xmlns:a16="http://schemas.microsoft.com/office/drawing/2014/main" id="{BA014B35-B204-4C16-A108-30C10C448B39}"/>
                    </a:ext>
                  </a:extLst>
                </p:cNvPr>
                <p:cNvGrpSpPr/>
                <p:nvPr/>
              </p:nvGrpSpPr>
              <p:grpSpPr>
                <a:xfrm>
                  <a:off x="4062665" y="5010594"/>
                  <a:ext cx="1981437" cy="369332"/>
                  <a:chOff x="4062665" y="5010594"/>
                  <a:chExt cx="1981437" cy="369332"/>
                </a:xfrm>
              </p:grpSpPr>
              <p:cxnSp>
                <p:nvCxnSpPr>
                  <p:cNvPr id="19" name="Straight Arrow Connector 18">
                    <a:extLst>
                      <a:ext uri="{FF2B5EF4-FFF2-40B4-BE49-F238E27FC236}">
                        <a16:creationId xmlns:a16="http://schemas.microsoft.com/office/drawing/2014/main" id="{0273107B-7B0D-43BD-B116-2D29D2159DB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062665" y="5195260"/>
                    <a:ext cx="453456" cy="0"/>
                  </a:xfrm>
                  <a:prstGeom prst="straightConnector1">
                    <a:avLst/>
                  </a:prstGeom>
                  <a:ln w="28575">
                    <a:solidFill>
                      <a:srgbClr val="C00000"/>
                    </a:solidFill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0" name="TextBox 19">
                    <a:extLst>
                      <a:ext uri="{FF2B5EF4-FFF2-40B4-BE49-F238E27FC236}">
                        <a16:creationId xmlns:a16="http://schemas.microsoft.com/office/drawing/2014/main" id="{7CF5E64A-A7ED-4426-918F-AB88D179C04A}"/>
                      </a:ext>
                    </a:extLst>
                  </p:cNvPr>
                  <p:cNvSpPr txBox="1"/>
                  <p:nvPr/>
                </p:nvSpPr>
                <p:spPr>
                  <a:xfrm>
                    <a:off x="4516120" y="5010594"/>
                    <a:ext cx="1527982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>
                        <a:solidFill>
                          <a:srgbClr val="C00000"/>
                        </a:solidFill>
                      </a:rPr>
                      <a:t>Function Body</a:t>
                    </a:r>
                  </a:p>
                </p:txBody>
              </p:sp>
            </p:grpSp>
          </p:grpSp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0FCF89C0-2D3D-45CD-B457-95B814695F49}"/>
                  </a:ext>
                </a:extLst>
              </p:cNvPr>
              <p:cNvGrpSpPr/>
              <p:nvPr/>
            </p:nvGrpSpPr>
            <p:grpSpPr>
              <a:xfrm>
                <a:off x="1361026" y="5254773"/>
                <a:ext cx="2811722" cy="920652"/>
                <a:chOff x="1361026" y="5254773"/>
                <a:chExt cx="2811722" cy="920652"/>
              </a:xfrm>
            </p:grpSpPr>
            <p:grpSp>
              <p:nvGrpSpPr>
                <p:cNvPr id="44" name="Group 43">
                  <a:extLst>
                    <a:ext uri="{FF2B5EF4-FFF2-40B4-BE49-F238E27FC236}">
                      <a16:creationId xmlns:a16="http://schemas.microsoft.com/office/drawing/2014/main" id="{1BF033D5-26A9-4C0C-B051-E20D194D2F48}"/>
                    </a:ext>
                  </a:extLst>
                </p:cNvPr>
                <p:cNvGrpSpPr/>
                <p:nvPr/>
              </p:nvGrpSpPr>
              <p:grpSpPr>
                <a:xfrm>
                  <a:off x="2411998" y="5604920"/>
                  <a:ext cx="1760750" cy="570505"/>
                  <a:chOff x="2432482" y="5911341"/>
                  <a:chExt cx="1760750" cy="570505"/>
                </a:xfrm>
              </p:grpSpPr>
              <p:cxnSp>
                <p:nvCxnSpPr>
                  <p:cNvPr id="23" name="Straight Arrow Connector 22">
                    <a:extLst>
                      <a:ext uri="{FF2B5EF4-FFF2-40B4-BE49-F238E27FC236}">
                        <a16:creationId xmlns:a16="http://schemas.microsoft.com/office/drawing/2014/main" id="{0A763125-4757-42A3-89F2-C5A971D41B0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2432482" y="5911341"/>
                    <a:ext cx="367869" cy="385839"/>
                  </a:xfrm>
                  <a:prstGeom prst="straightConnector1">
                    <a:avLst/>
                  </a:prstGeom>
                  <a:ln w="28575"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4" name="TextBox 23">
                    <a:extLst>
                      <a:ext uri="{FF2B5EF4-FFF2-40B4-BE49-F238E27FC236}">
                        <a16:creationId xmlns:a16="http://schemas.microsoft.com/office/drawing/2014/main" id="{2E6EABD1-EF7A-4FC9-A9E5-C28CAD2720AD}"/>
                      </a:ext>
                    </a:extLst>
                  </p:cNvPr>
                  <p:cNvSpPr txBox="1"/>
                  <p:nvPr/>
                </p:nvSpPr>
                <p:spPr>
                  <a:xfrm>
                    <a:off x="2800350" y="6112514"/>
                    <a:ext cx="1392882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/>
                      <a:t>Return Value</a:t>
                    </a:r>
                  </a:p>
                </p:txBody>
              </p:sp>
            </p:grp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67D2C202-AAC9-4CD8-B083-E92CB093C3AF}"/>
                    </a:ext>
                  </a:extLst>
                </p:cNvPr>
                <p:cNvSpPr/>
                <p:nvPr/>
              </p:nvSpPr>
              <p:spPr>
                <a:xfrm>
                  <a:off x="1361026" y="5254773"/>
                  <a:ext cx="1914144" cy="28448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23DEDCF2-11AF-4219-9671-8EF671A0DF77}"/>
                  </a:ext>
                </a:extLst>
              </p:cNvPr>
              <p:cNvGrpSpPr/>
              <p:nvPr/>
            </p:nvGrpSpPr>
            <p:grpSpPr>
              <a:xfrm>
                <a:off x="794247" y="2567446"/>
                <a:ext cx="5467864" cy="1115943"/>
                <a:chOff x="794247" y="3093226"/>
                <a:chExt cx="5467864" cy="1115943"/>
              </a:xfrm>
            </p:grpSpPr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8D84958F-8B04-496C-8145-8613218974BD}"/>
                    </a:ext>
                  </a:extLst>
                </p:cNvPr>
                <p:cNvSpPr/>
                <p:nvPr/>
              </p:nvSpPr>
              <p:spPr>
                <a:xfrm>
                  <a:off x="838200" y="3826011"/>
                  <a:ext cx="2829560" cy="383158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9" name="Group 38">
                  <a:extLst>
                    <a:ext uri="{FF2B5EF4-FFF2-40B4-BE49-F238E27FC236}">
                      <a16:creationId xmlns:a16="http://schemas.microsoft.com/office/drawing/2014/main" id="{0E7338FD-EEB8-4921-AC51-0BA8D35B9B85}"/>
                    </a:ext>
                  </a:extLst>
                </p:cNvPr>
                <p:cNvGrpSpPr/>
                <p:nvPr/>
              </p:nvGrpSpPr>
              <p:grpSpPr>
                <a:xfrm>
                  <a:off x="3713480" y="3836466"/>
                  <a:ext cx="2548631" cy="369332"/>
                  <a:chOff x="3713480" y="3836466"/>
                  <a:chExt cx="2548631" cy="369332"/>
                </a:xfrm>
              </p:grpSpPr>
              <p:cxnSp>
                <p:nvCxnSpPr>
                  <p:cNvPr id="15" name="Straight Arrow Connector 14">
                    <a:extLst>
                      <a:ext uri="{FF2B5EF4-FFF2-40B4-BE49-F238E27FC236}">
                        <a16:creationId xmlns:a16="http://schemas.microsoft.com/office/drawing/2014/main" id="{EA02D82E-3F99-44F8-9B4F-18A35432BB7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713480" y="4021132"/>
                    <a:ext cx="802640" cy="0"/>
                  </a:xfrm>
                  <a:prstGeom prst="straightConnector1">
                    <a:avLst/>
                  </a:prstGeom>
                  <a:ln w="28575"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7" name="TextBox 16">
                    <a:extLst>
                      <a:ext uri="{FF2B5EF4-FFF2-40B4-BE49-F238E27FC236}">
                        <a16:creationId xmlns:a16="http://schemas.microsoft.com/office/drawing/2014/main" id="{932394E3-2AD6-4D39-96DE-35A09CCA2321}"/>
                      </a:ext>
                    </a:extLst>
                  </p:cNvPr>
                  <p:cNvSpPr txBox="1"/>
                  <p:nvPr/>
                </p:nvSpPr>
                <p:spPr>
                  <a:xfrm>
                    <a:off x="4516120" y="3836466"/>
                    <a:ext cx="1745991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/>
                      <a:t>Function Header</a:t>
                    </a:r>
                  </a:p>
                </p:txBody>
              </p:sp>
            </p:grpSp>
            <p:grpSp>
              <p:nvGrpSpPr>
                <p:cNvPr id="38" name="Group 37">
                  <a:extLst>
                    <a:ext uri="{FF2B5EF4-FFF2-40B4-BE49-F238E27FC236}">
                      <a16:creationId xmlns:a16="http://schemas.microsoft.com/office/drawing/2014/main" id="{BCDA2990-F537-4EC5-8F8F-3014356561F0}"/>
                    </a:ext>
                  </a:extLst>
                </p:cNvPr>
                <p:cNvGrpSpPr/>
                <p:nvPr/>
              </p:nvGrpSpPr>
              <p:grpSpPr>
                <a:xfrm>
                  <a:off x="794247" y="3093226"/>
                  <a:ext cx="1617751" cy="700702"/>
                  <a:chOff x="794247" y="3093226"/>
                  <a:chExt cx="1617751" cy="700702"/>
                </a:xfrm>
              </p:grpSpPr>
              <p:cxnSp>
                <p:nvCxnSpPr>
                  <p:cNvPr id="29" name="Straight Arrow Connector 28">
                    <a:extLst>
                      <a:ext uri="{FF2B5EF4-FFF2-40B4-BE49-F238E27FC236}">
                        <a16:creationId xmlns:a16="http://schemas.microsoft.com/office/drawing/2014/main" id="{86A9A7A2-D227-4B65-85A7-98FBEB774CD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603123" y="3434586"/>
                    <a:ext cx="1" cy="359342"/>
                  </a:xfrm>
                  <a:prstGeom prst="straightConnector1">
                    <a:avLst/>
                  </a:prstGeom>
                  <a:ln w="28575"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0" name="TextBox 29">
                    <a:extLst>
                      <a:ext uri="{FF2B5EF4-FFF2-40B4-BE49-F238E27FC236}">
                        <a16:creationId xmlns:a16="http://schemas.microsoft.com/office/drawing/2014/main" id="{DCACCF89-EBFE-46F1-8319-E22CA5D0779C}"/>
                      </a:ext>
                    </a:extLst>
                  </p:cNvPr>
                  <p:cNvSpPr txBox="1"/>
                  <p:nvPr/>
                </p:nvSpPr>
                <p:spPr>
                  <a:xfrm>
                    <a:off x="794247" y="3093226"/>
                    <a:ext cx="1617751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/>
                      <a:t>Function Name</a:t>
                    </a:r>
                  </a:p>
                </p:txBody>
              </p:sp>
            </p:grpSp>
            <p:grpSp>
              <p:nvGrpSpPr>
                <p:cNvPr id="37" name="Group 36">
                  <a:extLst>
                    <a:ext uri="{FF2B5EF4-FFF2-40B4-BE49-F238E27FC236}">
                      <a16:creationId xmlns:a16="http://schemas.microsoft.com/office/drawing/2014/main" id="{7C609473-7783-4C1C-A176-A717027C9A96}"/>
                    </a:ext>
                  </a:extLst>
                </p:cNvPr>
                <p:cNvGrpSpPr/>
                <p:nvPr/>
              </p:nvGrpSpPr>
              <p:grpSpPr>
                <a:xfrm>
                  <a:off x="2493835" y="3109105"/>
                  <a:ext cx="1962897" cy="642996"/>
                  <a:chOff x="2493835" y="3109105"/>
                  <a:chExt cx="1962897" cy="642996"/>
                </a:xfrm>
              </p:grpSpPr>
              <p:cxnSp>
                <p:nvCxnSpPr>
                  <p:cNvPr id="33" name="Straight Arrow Connector 32">
                    <a:extLst>
                      <a:ext uri="{FF2B5EF4-FFF2-40B4-BE49-F238E27FC236}">
                        <a16:creationId xmlns:a16="http://schemas.microsoft.com/office/drawing/2014/main" id="{25D06F86-C20D-4892-A4E3-53BDC793FA07}"/>
                      </a:ext>
                    </a:extLst>
                  </p:cNvPr>
                  <p:cNvCxnSpPr>
                    <a:cxnSpLocks/>
                    <a:stCxn id="34" idx="2"/>
                  </p:cNvCxnSpPr>
                  <p:nvPr/>
                </p:nvCxnSpPr>
                <p:spPr>
                  <a:xfrm flipH="1">
                    <a:off x="2846070" y="3478437"/>
                    <a:ext cx="629214" cy="273664"/>
                  </a:xfrm>
                  <a:prstGeom prst="straightConnector1">
                    <a:avLst/>
                  </a:prstGeom>
                  <a:ln w="28575"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4" name="TextBox 33">
                    <a:extLst>
                      <a:ext uri="{FF2B5EF4-FFF2-40B4-BE49-F238E27FC236}">
                        <a16:creationId xmlns:a16="http://schemas.microsoft.com/office/drawing/2014/main" id="{4C5B5BA7-38C5-437F-B763-5D032D6DC881}"/>
                      </a:ext>
                    </a:extLst>
                  </p:cNvPr>
                  <p:cNvSpPr txBox="1"/>
                  <p:nvPr/>
                </p:nvSpPr>
                <p:spPr>
                  <a:xfrm>
                    <a:off x="2493835" y="3109105"/>
                    <a:ext cx="196289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dirty="0"/>
                      <a:t>Formal Parameters</a:t>
                    </a:r>
                  </a:p>
                </p:txBody>
              </p:sp>
            </p:grpSp>
            <p:sp>
              <p:nvSpPr>
                <p:cNvPr id="50" name="Rectangle 49">
                  <a:extLst>
                    <a:ext uri="{FF2B5EF4-FFF2-40B4-BE49-F238E27FC236}">
                      <a16:creationId xmlns:a16="http://schemas.microsoft.com/office/drawing/2014/main" id="{04FE228C-0E5E-4BF2-87A7-762118CCC898}"/>
                    </a:ext>
                  </a:extLst>
                </p:cNvPr>
                <p:cNvSpPr/>
                <p:nvPr/>
              </p:nvSpPr>
              <p:spPr>
                <a:xfrm>
                  <a:off x="1343188" y="3868831"/>
                  <a:ext cx="505932" cy="266458"/>
                </a:xfrm>
                <a:prstGeom prst="rect">
                  <a:avLst/>
                </a:prstGeom>
                <a:noFill/>
                <a:ln w="63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" name="Rectangle 50">
                  <a:extLst>
                    <a:ext uri="{FF2B5EF4-FFF2-40B4-BE49-F238E27FC236}">
                      <a16:creationId xmlns:a16="http://schemas.microsoft.com/office/drawing/2014/main" id="{E628CF50-65D8-4F96-B5CF-E552F2599805}"/>
                    </a:ext>
                  </a:extLst>
                </p:cNvPr>
                <p:cNvSpPr/>
                <p:nvPr/>
              </p:nvSpPr>
              <p:spPr>
                <a:xfrm>
                  <a:off x="1941932" y="3884361"/>
                  <a:ext cx="1390548" cy="266458"/>
                </a:xfrm>
                <a:prstGeom prst="rect">
                  <a:avLst/>
                </a:prstGeom>
                <a:noFill/>
                <a:ln w="63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710B5539-002B-4B2B-96DC-3CA8FA664E85}"/>
              </a:ext>
            </a:extLst>
          </p:cNvPr>
          <p:cNvSpPr txBox="1"/>
          <p:nvPr/>
        </p:nvSpPr>
        <p:spPr>
          <a:xfrm>
            <a:off x="4710594" y="2920335"/>
            <a:ext cx="1505797" cy="307777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Define a function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6ACEC18-5A40-45AA-B0D7-746C56F76AFF}"/>
              </a:ext>
            </a:extLst>
          </p:cNvPr>
          <p:cNvSpPr txBox="1"/>
          <p:nvPr/>
        </p:nvSpPr>
        <p:spPr>
          <a:xfrm>
            <a:off x="7542763" y="2920335"/>
            <a:ext cx="1505797" cy="307777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Invoke a function 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8CF71A25-992D-422D-97CE-4BFDE12A0D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8741" y="4214021"/>
            <a:ext cx="2569042" cy="38049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z = max(x, y)</a:t>
            </a: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91279820-0E4C-4C98-BF4D-266BCAA6DDAC}"/>
              </a:ext>
            </a:extLst>
          </p:cNvPr>
          <p:cNvSpPr/>
          <p:nvPr/>
        </p:nvSpPr>
        <p:spPr>
          <a:xfrm>
            <a:off x="7553326" y="4271041"/>
            <a:ext cx="581018" cy="266458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B0306E1D-5C60-42DB-81AD-0750CC2011E2}"/>
              </a:ext>
            </a:extLst>
          </p:cNvPr>
          <p:cNvCxnSpPr>
            <a:cxnSpLocks/>
          </p:cNvCxnSpPr>
          <p:nvPr/>
        </p:nvCxnSpPr>
        <p:spPr>
          <a:xfrm flipV="1">
            <a:off x="7847226" y="4566456"/>
            <a:ext cx="0" cy="407175"/>
          </a:xfrm>
          <a:prstGeom prst="straightConnector1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BFEACFEF-1CC7-4A99-BCD9-22CA6622D224}"/>
              </a:ext>
            </a:extLst>
          </p:cNvPr>
          <p:cNvSpPr txBox="1"/>
          <p:nvPr/>
        </p:nvSpPr>
        <p:spPr>
          <a:xfrm>
            <a:off x="6862386" y="4935531"/>
            <a:ext cx="19628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Actual Parameters</a:t>
            </a:r>
          </a:p>
          <a:p>
            <a:pPr algn="ctr"/>
            <a:r>
              <a:rPr lang="en-US" dirty="0"/>
              <a:t>(Arguments)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108DB74F-AEAE-4BA5-82F9-9E9E97FE9B33}"/>
              </a:ext>
            </a:extLst>
          </p:cNvPr>
          <p:cNvSpPr/>
          <p:nvPr/>
        </p:nvSpPr>
        <p:spPr>
          <a:xfrm>
            <a:off x="6297964" y="2920335"/>
            <a:ext cx="2750596" cy="3607979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BE0381CE-BD3A-4BEA-BFF1-A4D883E328B5}"/>
              </a:ext>
            </a:extLst>
          </p:cNvPr>
          <p:cNvSpPr/>
          <p:nvPr/>
        </p:nvSpPr>
        <p:spPr>
          <a:xfrm>
            <a:off x="1225118" y="4094309"/>
            <a:ext cx="2706358" cy="1863087"/>
          </a:xfrm>
          <a:prstGeom prst="rect">
            <a:avLst/>
          </a:prstGeom>
          <a:solidFill>
            <a:srgbClr val="FFFFCC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8802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2BF59-D393-4045-AC3F-1C1E7AF9A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Anatomy of a Function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Function Name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6E7E29-6DE3-4C41-92DF-704D5627C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27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23BC58-1A1D-4D87-8D36-7EB18E619D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function name is </a:t>
            </a:r>
            <a:r>
              <a:rPr lang="en-US" dirty="0">
                <a:solidFill>
                  <a:schemeClr val="accent2"/>
                </a:solidFill>
              </a:rPr>
              <a:t>used to invoke </a:t>
            </a:r>
            <a:r>
              <a:rPr lang="en-US" dirty="0"/>
              <a:t>(</a:t>
            </a:r>
            <a:r>
              <a:rPr lang="en-US" dirty="0">
                <a:solidFill>
                  <a:schemeClr val="accent2"/>
                </a:solidFill>
              </a:rPr>
              <a:t>call</a:t>
            </a:r>
            <a:r>
              <a:rPr lang="en-US" dirty="0"/>
              <a:t>) the </a:t>
            </a:r>
            <a:r>
              <a:rPr lang="en-US" dirty="0">
                <a:solidFill>
                  <a:schemeClr val="accent2"/>
                </a:solidFill>
              </a:rPr>
              <a:t>function</a:t>
            </a:r>
            <a:r>
              <a:rPr lang="en-US" dirty="0"/>
              <a:t>.</a:t>
            </a:r>
          </a:p>
          <a:p>
            <a:r>
              <a:rPr lang="en-US" dirty="0"/>
              <a:t>The function is being</a:t>
            </a:r>
            <a:r>
              <a:rPr lang="en-US" dirty="0">
                <a:solidFill>
                  <a:schemeClr val="accent2"/>
                </a:solidFill>
              </a:rPr>
              <a:t> executed </a:t>
            </a:r>
            <a:r>
              <a:rPr lang="en-US" dirty="0"/>
              <a:t>when </a:t>
            </a:r>
            <a:r>
              <a:rPr lang="en-US" dirty="0">
                <a:solidFill>
                  <a:schemeClr val="accent2"/>
                </a:solidFill>
              </a:rPr>
              <a:t>it is called or invoked</a:t>
            </a:r>
            <a:r>
              <a:rPr lang="en-US" dirty="0"/>
              <a:t>.</a:t>
            </a:r>
          </a:p>
        </p:txBody>
      </p:sp>
      <p:pic>
        <p:nvPicPr>
          <p:cNvPr id="5" name="Picture 4">
            <a:hlinkClick r:id="rId3" action="ppaction://hlinksldjump"/>
            <a:extLst>
              <a:ext uri="{FF2B5EF4-FFF2-40B4-BE49-F238E27FC236}">
                <a16:creationId xmlns:a16="http://schemas.microsoft.com/office/drawing/2014/main" id="{1866B029-C37B-41EF-942B-C04DCDEE7889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0054BB64-FB80-4E03-BDF5-7F2591C8C16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6.2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67640416-D2E8-46C1-8A40-CDB40C25CF06}"/>
              </a:ext>
            </a:extLst>
          </p:cNvPr>
          <p:cNvGrpSpPr/>
          <p:nvPr/>
        </p:nvGrpSpPr>
        <p:grpSpPr>
          <a:xfrm>
            <a:off x="146304" y="2920335"/>
            <a:ext cx="6070087" cy="3607979"/>
            <a:chOff x="146304" y="2796046"/>
            <a:chExt cx="6070087" cy="3607979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EABA2A8-D743-4FFD-8AAA-E37110FAB090}"/>
                </a:ext>
              </a:extLst>
            </p:cNvPr>
            <p:cNvSpPr/>
            <p:nvPr/>
          </p:nvSpPr>
          <p:spPr>
            <a:xfrm>
              <a:off x="146304" y="2796046"/>
              <a:ext cx="6070087" cy="3607979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CC36A930-D7E5-4996-8778-C5C4E7370925}"/>
                </a:ext>
              </a:extLst>
            </p:cNvPr>
            <p:cNvGrpSpPr/>
            <p:nvPr/>
          </p:nvGrpSpPr>
          <p:grpSpPr>
            <a:xfrm>
              <a:off x="280460" y="2796046"/>
              <a:ext cx="5935931" cy="3607979"/>
              <a:chOff x="326180" y="2567446"/>
              <a:chExt cx="5935931" cy="3607979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EB841A9D-C199-4827-9865-5C9F0B794C8D}"/>
                  </a:ext>
                </a:extLst>
              </p:cNvPr>
              <p:cNvGrpSpPr/>
              <p:nvPr/>
            </p:nvGrpSpPr>
            <p:grpSpPr>
              <a:xfrm>
                <a:off x="326180" y="3284351"/>
                <a:ext cx="3935102" cy="2407790"/>
                <a:chOff x="160238" y="3030453"/>
                <a:chExt cx="3935102" cy="2563601"/>
              </a:xfrm>
            </p:grpSpPr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FEB38BA6-056C-41D3-8901-668548812A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07824" y="3030453"/>
                  <a:ext cx="3487516" cy="256360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def </a:t>
                  </a: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max(num1, num2):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</a:t>
                  </a:r>
                  <a:r>
                    <a:rPr lang="en-US" altLang="en-US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if </a:t>
                  </a: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num1 &gt; num2: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    result = num1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</a:t>
                  </a:r>
                  <a:r>
                    <a:rPr lang="en-US" altLang="en-US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else</a:t>
                  </a: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: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    result = num2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altLang="en-US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endParaRP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</a:t>
                  </a:r>
                  <a:r>
                    <a:rPr lang="en-US" altLang="en-US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return </a:t>
                  </a:r>
                  <a:r>
                    <a:rPr lang="en-US" altLang="en-US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result</a:t>
                  </a:r>
                  <a:endParaRPr lang="en-US" altLang="en-US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" name="Rectangle 9">
                  <a:extLst>
                    <a:ext uri="{FF2B5EF4-FFF2-40B4-BE49-F238E27FC236}">
                      <a16:creationId xmlns:a16="http://schemas.microsoft.com/office/drawing/2014/main" id="{6D06DF86-4325-474C-BE3F-86119D6A47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0238" y="3030455"/>
                  <a:ext cx="447585" cy="2563599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1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2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3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4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5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6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7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8</a:t>
                  </a:r>
                </a:p>
              </p:txBody>
            </p:sp>
          </p:grp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0E34506F-BEFC-4526-884F-DE141EB14E95}"/>
                  </a:ext>
                </a:extLst>
              </p:cNvPr>
              <p:cNvGrpSpPr/>
              <p:nvPr/>
            </p:nvGrpSpPr>
            <p:grpSpPr>
              <a:xfrm>
                <a:off x="3667760" y="3741420"/>
                <a:ext cx="2376342" cy="1863087"/>
                <a:chOff x="3667760" y="4267200"/>
                <a:chExt cx="2376342" cy="1863087"/>
              </a:xfrm>
            </p:grpSpPr>
            <p:sp>
              <p:nvSpPr>
                <p:cNvPr id="18" name="Right Bracket 17">
                  <a:extLst>
                    <a:ext uri="{FF2B5EF4-FFF2-40B4-BE49-F238E27FC236}">
                      <a16:creationId xmlns:a16="http://schemas.microsoft.com/office/drawing/2014/main" id="{721F152C-A1F9-4A73-A437-5265FC53F005}"/>
                    </a:ext>
                  </a:extLst>
                </p:cNvPr>
                <p:cNvSpPr/>
                <p:nvPr/>
              </p:nvSpPr>
              <p:spPr>
                <a:xfrm>
                  <a:off x="3667760" y="4267200"/>
                  <a:ext cx="309436" cy="1863087"/>
                </a:xfrm>
                <a:prstGeom prst="rightBracket">
                  <a:avLst>
                    <a:gd name="adj" fmla="val 0"/>
                  </a:avLst>
                </a:prstGeom>
                <a:ln w="28575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grpSp>
              <p:nvGrpSpPr>
                <p:cNvPr id="40" name="Group 39">
                  <a:extLst>
                    <a:ext uri="{FF2B5EF4-FFF2-40B4-BE49-F238E27FC236}">
                      <a16:creationId xmlns:a16="http://schemas.microsoft.com/office/drawing/2014/main" id="{BA014B35-B204-4C16-A108-30C10C448B39}"/>
                    </a:ext>
                  </a:extLst>
                </p:cNvPr>
                <p:cNvGrpSpPr/>
                <p:nvPr/>
              </p:nvGrpSpPr>
              <p:grpSpPr>
                <a:xfrm>
                  <a:off x="4062665" y="5010594"/>
                  <a:ext cx="1981437" cy="369332"/>
                  <a:chOff x="4062665" y="5010594"/>
                  <a:chExt cx="1981437" cy="369332"/>
                </a:xfrm>
              </p:grpSpPr>
              <p:cxnSp>
                <p:nvCxnSpPr>
                  <p:cNvPr id="19" name="Straight Arrow Connector 18">
                    <a:extLst>
                      <a:ext uri="{FF2B5EF4-FFF2-40B4-BE49-F238E27FC236}">
                        <a16:creationId xmlns:a16="http://schemas.microsoft.com/office/drawing/2014/main" id="{0273107B-7B0D-43BD-B116-2D29D2159DB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062665" y="5195260"/>
                    <a:ext cx="453456" cy="0"/>
                  </a:xfrm>
                  <a:prstGeom prst="straightConnector1">
                    <a:avLst/>
                  </a:prstGeom>
                  <a:ln w="28575">
                    <a:solidFill>
                      <a:schemeClr val="accent1"/>
                    </a:solidFill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0" name="TextBox 19">
                    <a:extLst>
                      <a:ext uri="{FF2B5EF4-FFF2-40B4-BE49-F238E27FC236}">
                        <a16:creationId xmlns:a16="http://schemas.microsoft.com/office/drawing/2014/main" id="{7CF5E64A-A7ED-4426-918F-AB88D179C04A}"/>
                      </a:ext>
                    </a:extLst>
                  </p:cNvPr>
                  <p:cNvSpPr txBox="1"/>
                  <p:nvPr/>
                </p:nvSpPr>
                <p:spPr>
                  <a:xfrm>
                    <a:off x="4516120" y="5010594"/>
                    <a:ext cx="1527982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/>
                      <a:t>Function Body</a:t>
                    </a:r>
                  </a:p>
                </p:txBody>
              </p:sp>
            </p:grpSp>
          </p:grpSp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0FCF89C0-2D3D-45CD-B457-95B814695F49}"/>
                  </a:ext>
                </a:extLst>
              </p:cNvPr>
              <p:cNvGrpSpPr/>
              <p:nvPr/>
            </p:nvGrpSpPr>
            <p:grpSpPr>
              <a:xfrm>
                <a:off x="1361026" y="5254773"/>
                <a:ext cx="2811722" cy="920652"/>
                <a:chOff x="1361026" y="5254773"/>
                <a:chExt cx="2811722" cy="920652"/>
              </a:xfrm>
            </p:grpSpPr>
            <p:grpSp>
              <p:nvGrpSpPr>
                <p:cNvPr id="44" name="Group 43">
                  <a:extLst>
                    <a:ext uri="{FF2B5EF4-FFF2-40B4-BE49-F238E27FC236}">
                      <a16:creationId xmlns:a16="http://schemas.microsoft.com/office/drawing/2014/main" id="{1BF033D5-26A9-4C0C-B051-E20D194D2F48}"/>
                    </a:ext>
                  </a:extLst>
                </p:cNvPr>
                <p:cNvGrpSpPr/>
                <p:nvPr/>
              </p:nvGrpSpPr>
              <p:grpSpPr>
                <a:xfrm>
                  <a:off x="2411998" y="5604920"/>
                  <a:ext cx="1760750" cy="570505"/>
                  <a:chOff x="2432482" y="5911341"/>
                  <a:chExt cx="1760750" cy="570505"/>
                </a:xfrm>
              </p:grpSpPr>
              <p:cxnSp>
                <p:nvCxnSpPr>
                  <p:cNvPr id="23" name="Straight Arrow Connector 22">
                    <a:extLst>
                      <a:ext uri="{FF2B5EF4-FFF2-40B4-BE49-F238E27FC236}">
                        <a16:creationId xmlns:a16="http://schemas.microsoft.com/office/drawing/2014/main" id="{0A763125-4757-42A3-89F2-C5A971D41B0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2432482" y="5911341"/>
                    <a:ext cx="367869" cy="385839"/>
                  </a:xfrm>
                  <a:prstGeom prst="straightConnector1">
                    <a:avLst/>
                  </a:prstGeom>
                  <a:ln w="28575"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4" name="TextBox 23">
                    <a:extLst>
                      <a:ext uri="{FF2B5EF4-FFF2-40B4-BE49-F238E27FC236}">
                        <a16:creationId xmlns:a16="http://schemas.microsoft.com/office/drawing/2014/main" id="{2E6EABD1-EF7A-4FC9-A9E5-C28CAD2720AD}"/>
                      </a:ext>
                    </a:extLst>
                  </p:cNvPr>
                  <p:cNvSpPr txBox="1"/>
                  <p:nvPr/>
                </p:nvSpPr>
                <p:spPr>
                  <a:xfrm>
                    <a:off x="2800350" y="6112514"/>
                    <a:ext cx="1392882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/>
                      <a:t>Return Value</a:t>
                    </a:r>
                  </a:p>
                </p:txBody>
              </p:sp>
            </p:grp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67D2C202-AAC9-4CD8-B083-E92CB093C3AF}"/>
                    </a:ext>
                  </a:extLst>
                </p:cNvPr>
                <p:cNvSpPr/>
                <p:nvPr/>
              </p:nvSpPr>
              <p:spPr>
                <a:xfrm>
                  <a:off x="1361026" y="5254773"/>
                  <a:ext cx="1914144" cy="28448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23DEDCF2-11AF-4219-9671-8EF671A0DF77}"/>
                  </a:ext>
                </a:extLst>
              </p:cNvPr>
              <p:cNvGrpSpPr/>
              <p:nvPr/>
            </p:nvGrpSpPr>
            <p:grpSpPr>
              <a:xfrm>
                <a:off x="794247" y="2567446"/>
                <a:ext cx="5467864" cy="1115943"/>
                <a:chOff x="794247" y="3093226"/>
                <a:chExt cx="5467864" cy="1115943"/>
              </a:xfrm>
            </p:grpSpPr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8D84958F-8B04-496C-8145-8613218974BD}"/>
                    </a:ext>
                  </a:extLst>
                </p:cNvPr>
                <p:cNvSpPr/>
                <p:nvPr/>
              </p:nvSpPr>
              <p:spPr>
                <a:xfrm>
                  <a:off x="838200" y="3826011"/>
                  <a:ext cx="2829560" cy="383158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9" name="Group 38">
                  <a:extLst>
                    <a:ext uri="{FF2B5EF4-FFF2-40B4-BE49-F238E27FC236}">
                      <a16:creationId xmlns:a16="http://schemas.microsoft.com/office/drawing/2014/main" id="{0E7338FD-EEB8-4921-AC51-0BA8D35B9B85}"/>
                    </a:ext>
                  </a:extLst>
                </p:cNvPr>
                <p:cNvGrpSpPr/>
                <p:nvPr/>
              </p:nvGrpSpPr>
              <p:grpSpPr>
                <a:xfrm>
                  <a:off x="3713480" y="3836466"/>
                  <a:ext cx="2548631" cy="369332"/>
                  <a:chOff x="3713480" y="3836466"/>
                  <a:chExt cx="2548631" cy="369332"/>
                </a:xfrm>
              </p:grpSpPr>
              <p:cxnSp>
                <p:nvCxnSpPr>
                  <p:cNvPr id="15" name="Straight Arrow Connector 14">
                    <a:extLst>
                      <a:ext uri="{FF2B5EF4-FFF2-40B4-BE49-F238E27FC236}">
                        <a16:creationId xmlns:a16="http://schemas.microsoft.com/office/drawing/2014/main" id="{EA02D82E-3F99-44F8-9B4F-18A35432BB7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713480" y="4021132"/>
                    <a:ext cx="802640" cy="0"/>
                  </a:xfrm>
                  <a:prstGeom prst="straightConnector1">
                    <a:avLst/>
                  </a:prstGeom>
                  <a:ln w="28575"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7" name="TextBox 16">
                    <a:extLst>
                      <a:ext uri="{FF2B5EF4-FFF2-40B4-BE49-F238E27FC236}">
                        <a16:creationId xmlns:a16="http://schemas.microsoft.com/office/drawing/2014/main" id="{932394E3-2AD6-4D39-96DE-35A09CCA2321}"/>
                      </a:ext>
                    </a:extLst>
                  </p:cNvPr>
                  <p:cNvSpPr txBox="1"/>
                  <p:nvPr/>
                </p:nvSpPr>
                <p:spPr>
                  <a:xfrm>
                    <a:off x="4516120" y="3836466"/>
                    <a:ext cx="1745991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/>
                      <a:t>Function Header</a:t>
                    </a:r>
                  </a:p>
                </p:txBody>
              </p:sp>
            </p:grpSp>
            <p:grpSp>
              <p:nvGrpSpPr>
                <p:cNvPr id="38" name="Group 37">
                  <a:extLst>
                    <a:ext uri="{FF2B5EF4-FFF2-40B4-BE49-F238E27FC236}">
                      <a16:creationId xmlns:a16="http://schemas.microsoft.com/office/drawing/2014/main" id="{BCDA2990-F537-4EC5-8F8F-3014356561F0}"/>
                    </a:ext>
                  </a:extLst>
                </p:cNvPr>
                <p:cNvGrpSpPr/>
                <p:nvPr/>
              </p:nvGrpSpPr>
              <p:grpSpPr>
                <a:xfrm>
                  <a:off x="794247" y="3093226"/>
                  <a:ext cx="1617751" cy="700702"/>
                  <a:chOff x="794247" y="3093226"/>
                  <a:chExt cx="1617751" cy="700702"/>
                </a:xfrm>
              </p:grpSpPr>
              <p:cxnSp>
                <p:nvCxnSpPr>
                  <p:cNvPr id="29" name="Straight Arrow Connector 28">
                    <a:extLst>
                      <a:ext uri="{FF2B5EF4-FFF2-40B4-BE49-F238E27FC236}">
                        <a16:creationId xmlns:a16="http://schemas.microsoft.com/office/drawing/2014/main" id="{86A9A7A2-D227-4B65-85A7-98FBEB774CD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603123" y="3434586"/>
                    <a:ext cx="1" cy="359342"/>
                  </a:xfrm>
                  <a:prstGeom prst="straightConnector1">
                    <a:avLst/>
                  </a:prstGeom>
                  <a:ln w="28575">
                    <a:solidFill>
                      <a:srgbClr val="C00000"/>
                    </a:solidFill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0" name="TextBox 29">
                    <a:extLst>
                      <a:ext uri="{FF2B5EF4-FFF2-40B4-BE49-F238E27FC236}">
                        <a16:creationId xmlns:a16="http://schemas.microsoft.com/office/drawing/2014/main" id="{DCACCF89-EBFE-46F1-8319-E22CA5D0779C}"/>
                      </a:ext>
                    </a:extLst>
                  </p:cNvPr>
                  <p:cNvSpPr txBox="1"/>
                  <p:nvPr/>
                </p:nvSpPr>
                <p:spPr>
                  <a:xfrm>
                    <a:off x="794247" y="3093226"/>
                    <a:ext cx="1617751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>
                        <a:solidFill>
                          <a:srgbClr val="C00000"/>
                        </a:solidFill>
                      </a:rPr>
                      <a:t>Function Name</a:t>
                    </a:r>
                  </a:p>
                </p:txBody>
              </p:sp>
            </p:grpSp>
            <p:grpSp>
              <p:nvGrpSpPr>
                <p:cNvPr id="37" name="Group 36">
                  <a:extLst>
                    <a:ext uri="{FF2B5EF4-FFF2-40B4-BE49-F238E27FC236}">
                      <a16:creationId xmlns:a16="http://schemas.microsoft.com/office/drawing/2014/main" id="{7C609473-7783-4C1C-A176-A717027C9A96}"/>
                    </a:ext>
                  </a:extLst>
                </p:cNvPr>
                <p:cNvGrpSpPr/>
                <p:nvPr/>
              </p:nvGrpSpPr>
              <p:grpSpPr>
                <a:xfrm>
                  <a:off x="2493835" y="3109105"/>
                  <a:ext cx="1962897" cy="642996"/>
                  <a:chOff x="2493835" y="3109105"/>
                  <a:chExt cx="1962897" cy="642996"/>
                </a:xfrm>
              </p:grpSpPr>
              <p:cxnSp>
                <p:nvCxnSpPr>
                  <p:cNvPr id="33" name="Straight Arrow Connector 32">
                    <a:extLst>
                      <a:ext uri="{FF2B5EF4-FFF2-40B4-BE49-F238E27FC236}">
                        <a16:creationId xmlns:a16="http://schemas.microsoft.com/office/drawing/2014/main" id="{25D06F86-C20D-4892-A4E3-53BDC793FA07}"/>
                      </a:ext>
                    </a:extLst>
                  </p:cNvPr>
                  <p:cNvCxnSpPr>
                    <a:cxnSpLocks/>
                    <a:stCxn id="34" idx="2"/>
                  </p:cNvCxnSpPr>
                  <p:nvPr/>
                </p:nvCxnSpPr>
                <p:spPr>
                  <a:xfrm flipH="1">
                    <a:off x="2846070" y="3478437"/>
                    <a:ext cx="629214" cy="273664"/>
                  </a:xfrm>
                  <a:prstGeom prst="straightConnector1">
                    <a:avLst/>
                  </a:prstGeom>
                  <a:ln w="28575">
                    <a:headEnd type="none" w="med" len="med"/>
                    <a:tailEnd type="arrow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4" name="TextBox 33">
                    <a:extLst>
                      <a:ext uri="{FF2B5EF4-FFF2-40B4-BE49-F238E27FC236}">
                        <a16:creationId xmlns:a16="http://schemas.microsoft.com/office/drawing/2014/main" id="{4C5B5BA7-38C5-437F-B763-5D032D6DC881}"/>
                      </a:ext>
                    </a:extLst>
                  </p:cNvPr>
                  <p:cNvSpPr txBox="1"/>
                  <p:nvPr/>
                </p:nvSpPr>
                <p:spPr>
                  <a:xfrm>
                    <a:off x="2493835" y="3109105"/>
                    <a:ext cx="196289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dirty="0"/>
                      <a:t>Formal Parameters</a:t>
                    </a:r>
                  </a:p>
                </p:txBody>
              </p:sp>
            </p:grpSp>
            <p:sp>
              <p:nvSpPr>
                <p:cNvPr id="50" name="Rectangle 49">
                  <a:extLst>
                    <a:ext uri="{FF2B5EF4-FFF2-40B4-BE49-F238E27FC236}">
                      <a16:creationId xmlns:a16="http://schemas.microsoft.com/office/drawing/2014/main" id="{04FE228C-0E5E-4BF2-87A7-762118CCC898}"/>
                    </a:ext>
                  </a:extLst>
                </p:cNvPr>
                <p:cNvSpPr/>
                <p:nvPr/>
              </p:nvSpPr>
              <p:spPr>
                <a:xfrm>
                  <a:off x="1343188" y="3868831"/>
                  <a:ext cx="505932" cy="266458"/>
                </a:xfrm>
                <a:prstGeom prst="rect">
                  <a:avLst/>
                </a:prstGeom>
                <a:solidFill>
                  <a:srgbClr val="FFFFCC">
                    <a:alpha val="30000"/>
                  </a:srgbClr>
                </a:solidFill>
                <a:ln w="63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1" name="Rectangle 50">
                  <a:extLst>
                    <a:ext uri="{FF2B5EF4-FFF2-40B4-BE49-F238E27FC236}">
                      <a16:creationId xmlns:a16="http://schemas.microsoft.com/office/drawing/2014/main" id="{E628CF50-65D8-4F96-B5CF-E552F2599805}"/>
                    </a:ext>
                  </a:extLst>
                </p:cNvPr>
                <p:cNvSpPr/>
                <p:nvPr/>
              </p:nvSpPr>
              <p:spPr>
                <a:xfrm>
                  <a:off x="1941932" y="3884361"/>
                  <a:ext cx="1390548" cy="266458"/>
                </a:xfrm>
                <a:prstGeom prst="rect">
                  <a:avLst/>
                </a:prstGeom>
                <a:noFill/>
                <a:ln w="63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710B5539-002B-4B2B-96DC-3CA8FA664E85}"/>
              </a:ext>
            </a:extLst>
          </p:cNvPr>
          <p:cNvSpPr txBox="1"/>
          <p:nvPr/>
        </p:nvSpPr>
        <p:spPr>
          <a:xfrm>
            <a:off x="4710594" y="2920335"/>
            <a:ext cx="1505797" cy="307777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Define a function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6ACEC18-5A40-45AA-B0D7-746C56F76AFF}"/>
              </a:ext>
            </a:extLst>
          </p:cNvPr>
          <p:cNvSpPr txBox="1"/>
          <p:nvPr/>
        </p:nvSpPr>
        <p:spPr>
          <a:xfrm>
            <a:off x="7542763" y="2920335"/>
            <a:ext cx="1505797" cy="307777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Invoke a function 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8CF71A25-992D-422D-97CE-4BFDE12A0D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8741" y="4214021"/>
            <a:ext cx="2569042" cy="38049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z = max(x, y)</a:t>
            </a: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91279820-0E4C-4C98-BF4D-266BCAA6DDAC}"/>
              </a:ext>
            </a:extLst>
          </p:cNvPr>
          <p:cNvSpPr/>
          <p:nvPr/>
        </p:nvSpPr>
        <p:spPr>
          <a:xfrm>
            <a:off x="7553326" y="4271041"/>
            <a:ext cx="581018" cy="266458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B0306E1D-5C60-42DB-81AD-0750CC2011E2}"/>
              </a:ext>
            </a:extLst>
          </p:cNvPr>
          <p:cNvCxnSpPr>
            <a:cxnSpLocks/>
          </p:cNvCxnSpPr>
          <p:nvPr/>
        </p:nvCxnSpPr>
        <p:spPr>
          <a:xfrm flipV="1">
            <a:off x="7847226" y="4566456"/>
            <a:ext cx="0" cy="407175"/>
          </a:xfrm>
          <a:prstGeom prst="straightConnector1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BFEACFEF-1CC7-4A99-BCD9-22CA6622D224}"/>
              </a:ext>
            </a:extLst>
          </p:cNvPr>
          <p:cNvSpPr txBox="1"/>
          <p:nvPr/>
        </p:nvSpPr>
        <p:spPr>
          <a:xfrm>
            <a:off x="6862386" y="4935531"/>
            <a:ext cx="19628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Actual Parameters</a:t>
            </a:r>
          </a:p>
          <a:p>
            <a:pPr algn="ctr"/>
            <a:r>
              <a:rPr lang="en-US" dirty="0"/>
              <a:t>(Arguments)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108DB74F-AEAE-4BA5-82F9-9E9E97FE9B33}"/>
              </a:ext>
            </a:extLst>
          </p:cNvPr>
          <p:cNvSpPr/>
          <p:nvPr/>
        </p:nvSpPr>
        <p:spPr>
          <a:xfrm>
            <a:off x="6297964" y="2920335"/>
            <a:ext cx="2750596" cy="3607979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ysClr val="windowText" lastClr="000000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97653017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E49005-BD76-4E1A-B47D-7219937D84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Remember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Naming Conventions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1B5AC65-4E94-44C0-9CC8-3DC6C4225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28</a:t>
            </a:fld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55F9912-CC36-491B-9ADB-811E4B7011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</a:t>
            </a:r>
            <a:r>
              <a:rPr lang="en-US" dirty="0">
                <a:solidFill>
                  <a:srgbClr val="CC6600"/>
                </a:solidFill>
              </a:rPr>
              <a:t>Chapter 2 </a:t>
            </a:r>
            <a:r>
              <a:rPr lang="en-US" dirty="0"/>
              <a:t>slides, </a:t>
            </a:r>
            <a:r>
              <a:rPr lang="en-US" dirty="0">
                <a:solidFill>
                  <a:srgbClr val="CC6600"/>
                </a:solidFill>
              </a:rPr>
              <a:t>Section 2.7</a:t>
            </a:r>
            <a:r>
              <a:rPr lang="en-US" dirty="0"/>
              <a:t>, we have learned naming conventions of variables and functions.</a:t>
            </a:r>
          </a:p>
          <a:p>
            <a:pPr lvl="1" indent="-365760">
              <a:buFont typeface="Wingdings" panose="05000000000000000000" pitchFamily="2" charset="2"/>
              <a:buChar char="Ø"/>
            </a:pPr>
            <a:r>
              <a:rPr lang="en-US" dirty="0"/>
              <a:t>Choose </a:t>
            </a:r>
            <a:r>
              <a:rPr lang="en-US" dirty="0">
                <a:solidFill>
                  <a:schemeClr val="accent2"/>
                </a:solidFill>
              </a:rPr>
              <a:t>meaningful</a:t>
            </a:r>
            <a:r>
              <a:rPr lang="en-US" dirty="0"/>
              <a:t> and </a:t>
            </a:r>
            <a:r>
              <a:rPr lang="en-US" dirty="0">
                <a:solidFill>
                  <a:schemeClr val="accent2"/>
                </a:solidFill>
              </a:rPr>
              <a:t>descriptive names</a:t>
            </a:r>
            <a:r>
              <a:rPr lang="en-US" dirty="0"/>
              <a:t>.</a:t>
            </a:r>
          </a:p>
          <a:p>
            <a:pPr lvl="1" indent="-365760">
              <a:buFont typeface="Wingdings" panose="05000000000000000000" pitchFamily="2" charset="2"/>
              <a:buChar char="Ø"/>
            </a:pPr>
            <a:r>
              <a:rPr lang="en-US" dirty="0"/>
              <a:t>Use </a:t>
            </a:r>
            <a:r>
              <a:rPr lang="en-US" dirty="0">
                <a:solidFill>
                  <a:schemeClr val="accent2"/>
                </a:solidFill>
              </a:rPr>
              <a:t>lowercase</a:t>
            </a:r>
            <a:r>
              <a:rPr lang="en-US" dirty="0"/>
              <a:t>. </a:t>
            </a:r>
          </a:p>
          <a:p>
            <a:pPr lvl="1" indent="-365760">
              <a:buFont typeface="Wingdings" panose="05000000000000000000" pitchFamily="2" charset="2"/>
              <a:buChar char="Ø"/>
            </a:pPr>
            <a:r>
              <a:rPr lang="en-US" dirty="0"/>
              <a:t>If the name consists of </a:t>
            </a:r>
            <a:r>
              <a:rPr lang="en-US" dirty="0">
                <a:solidFill>
                  <a:schemeClr val="accent2"/>
                </a:solidFill>
              </a:rPr>
              <a:t>several words</a:t>
            </a:r>
            <a:r>
              <a:rPr lang="en-US" dirty="0"/>
              <a:t>, concatenate all in one, use </a:t>
            </a:r>
            <a:r>
              <a:rPr lang="en-US" dirty="0">
                <a:solidFill>
                  <a:schemeClr val="accent2"/>
                </a:solidFill>
              </a:rPr>
              <a:t>lowercase for the first word</a:t>
            </a:r>
            <a:r>
              <a:rPr lang="en-US" dirty="0"/>
              <a:t>, and </a:t>
            </a:r>
            <a:r>
              <a:rPr lang="en-US" dirty="0">
                <a:solidFill>
                  <a:schemeClr val="accent2"/>
                </a:solidFill>
              </a:rPr>
              <a:t>capitalize the first letter of each subsequent word </a:t>
            </a:r>
            <a:r>
              <a:rPr lang="en-US" dirty="0"/>
              <a:t>in the name (</a:t>
            </a:r>
            <a:r>
              <a:rPr lang="en-US" dirty="0">
                <a:solidFill>
                  <a:schemeClr val="accent2"/>
                </a:solidFill>
              </a:rPr>
              <a:t>camelCase</a:t>
            </a:r>
            <a:r>
              <a:rPr lang="en-US" dirty="0"/>
              <a:t>).</a:t>
            </a:r>
          </a:p>
          <a:p>
            <a:pPr lvl="2"/>
            <a:r>
              <a:rPr lang="en-US" dirty="0"/>
              <a:t>For example: </a:t>
            </a:r>
            <a:r>
              <a:rPr lang="en-US" dirty="0" err="1">
                <a:solidFill>
                  <a:srgbClr val="0070C0"/>
                </a:solidFill>
              </a:rPr>
              <a:t>computeArea</a:t>
            </a:r>
            <a:r>
              <a:rPr lang="en-US" dirty="0"/>
              <a:t>, </a:t>
            </a:r>
            <a:r>
              <a:rPr lang="en-US" dirty="0" err="1">
                <a:solidFill>
                  <a:srgbClr val="0070C0"/>
                </a:solidFill>
              </a:rPr>
              <a:t>interestRate</a:t>
            </a:r>
            <a:r>
              <a:rPr lang="en-US" dirty="0"/>
              <a:t>, </a:t>
            </a:r>
            <a:r>
              <a:rPr lang="en-US" dirty="0" err="1">
                <a:solidFill>
                  <a:srgbClr val="0070C0"/>
                </a:solidFill>
              </a:rPr>
              <a:t>yourFirstName</a:t>
            </a:r>
            <a:r>
              <a:rPr lang="en-US" dirty="0"/>
              <a:t>.</a:t>
            </a:r>
          </a:p>
          <a:p>
            <a:pPr lvl="1" indent="-365760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chemeClr val="accent2"/>
                </a:solidFill>
              </a:rPr>
              <a:t>Or</a:t>
            </a:r>
            <a:r>
              <a:rPr lang="en-US" dirty="0"/>
              <a:t> use lowercase for all words and concatenate them using </a:t>
            </a:r>
            <a:r>
              <a:rPr lang="en-US" dirty="0">
                <a:solidFill>
                  <a:schemeClr val="accent2"/>
                </a:solidFill>
              </a:rPr>
              <a:t>underscore</a:t>
            </a:r>
            <a:r>
              <a:rPr lang="en-US" dirty="0"/>
              <a:t> ( </a:t>
            </a:r>
            <a:r>
              <a:rPr lang="en-US" dirty="0">
                <a:solidFill>
                  <a:srgbClr val="C00000"/>
                </a:solidFill>
              </a:rPr>
              <a:t>_</a:t>
            </a:r>
            <a:r>
              <a:rPr lang="en-US" dirty="0"/>
              <a:t> ).</a:t>
            </a:r>
          </a:p>
          <a:p>
            <a:pPr lvl="2"/>
            <a:r>
              <a:rPr lang="en-US" dirty="0"/>
              <a:t>For example: </a:t>
            </a:r>
            <a:r>
              <a:rPr lang="en-US" dirty="0" err="1">
                <a:solidFill>
                  <a:srgbClr val="0070C0"/>
                </a:solidFill>
              </a:rPr>
              <a:t>compute_area</a:t>
            </a:r>
            <a:r>
              <a:rPr lang="en-US" dirty="0"/>
              <a:t>, </a:t>
            </a:r>
            <a:r>
              <a:rPr lang="en-US" dirty="0" err="1">
                <a:solidFill>
                  <a:srgbClr val="0070C0"/>
                </a:solidFill>
              </a:rPr>
              <a:t>interest_rate</a:t>
            </a:r>
            <a:r>
              <a:rPr lang="en-US" dirty="0"/>
              <a:t>, </a:t>
            </a:r>
            <a:r>
              <a:rPr lang="en-US" dirty="0" err="1">
                <a:solidFill>
                  <a:srgbClr val="0070C0"/>
                </a:solidFill>
              </a:rPr>
              <a:t>your_first_name</a:t>
            </a:r>
            <a:r>
              <a:rPr lang="en-US" dirty="0"/>
              <a:t>.</a:t>
            </a:r>
          </a:p>
          <a:p>
            <a:r>
              <a:rPr lang="en-US" dirty="0"/>
              <a:t>Do you have to follow these rules?</a:t>
            </a:r>
          </a:p>
          <a:p>
            <a:pPr lvl="1"/>
            <a:r>
              <a:rPr lang="en-US" dirty="0"/>
              <a:t>No. But it makes your program </a:t>
            </a:r>
            <a:r>
              <a:rPr lang="en-US" dirty="0">
                <a:solidFill>
                  <a:schemeClr val="accent2"/>
                </a:solidFill>
              </a:rPr>
              <a:t>much easier to read</a:t>
            </a:r>
            <a:r>
              <a:rPr lang="en-US" dirty="0"/>
              <a:t>!</a:t>
            </a:r>
            <a:endParaRPr lang="en-US" sz="2000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6" name="Slide Number Placeholder 2">
            <a:hlinkClick r:id="rId2" action="ppaction://hlinksldjump"/>
            <a:extLst>
              <a:ext uri="{FF2B5EF4-FFF2-40B4-BE49-F238E27FC236}">
                <a16:creationId xmlns:a16="http://schemas.microsoft.com/office/drawing/2014/main" id="{D931FA5B-C0C8-49D2-AA63-94D875FBC05E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6.2</a:t>
            </a:r>
          </a:p>
        </p:txBody>
      </p:sp>
      <p:pic>
        <p:nvPicPr>
          <p:cNvPr id="7" name="Picture 6">
            <a:hlinkClick r:id="rId3" action="ppaction://hlinksldjump"/>
            <a:extLst>
              <a:ext uri="{FF2B5EF4-FFF2-40B4-BE49-F238E27FC236}">
                <a16:creationId xmlns:a16="http://schemas.microsoft.com/office/drawing/2014/main" id="{3552E3F8-F9C6-467F-94BE-0CC8F24F1379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93230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9C04763B-3F12-4123-856C-820E79358FEA}"/>
              </a:ext>
            </a:extLst>
          </p:cNvPr>
          <p:cNvGrpSpPr/>
          <p:nvPr/>
        </p:nvGrpSpPr>
        <p:grpSpPr>
          <a:xfrm>
            <a:off x="609600" y="2667201"/>
            <a:ext cx="8388095" cy="413819"/>
            <a:chOff x="609599" y="1589109"/>
            <a:chExt cx="8388095" cy="413819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89249A0C-879B-4688-9A9A-BA46AFB61F89}"/>
                </a:ext>
              </a:extLst>
            </p:cNvPr>
            <p:cNvCxnSpPr>
              <a:cxnSpLocks/>
            </p:cNvCxnSpPr>
            <p:nvPr/>
          </p:nvCxnSpPr>
          <p:spPr>
            <a:xfrm>
              <a:off x="609599" y="1797241"/>
              <a:ext cx="7974275" cy="0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10" name="Picture 9" descr="A close up of a sign&#10;&#10;Description automatically generated">
              <a:hlinkClick r:id="rId2"/>
              <a:extLst>
                <a:ext uri="{FF2B5EF4-FFF2-40B4-BE49-F238E27FC236}">
                  <a16:creationId xmlns:a16="http://schemas.microsoft.com/office/drawing/2014/main" id="{13327BA4-A967-4582-85D8-5CBE90ADA69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3875" y="1589109"/>
              <a:ext cx="413819" cy="413819"/>
            </a:xfrm>
            <a:prstGeom prst="rect">
              <a:avLst/>
            </a:prstGeom>
          </p:spPr>
        </p:pic>
      </p:grp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A867F44-91C5-4045-BA1D-C127E9EAA2B1}"/>
              </a:ext>
            </a:extLst>
          </p:cNvPr>
          <p:cNvCxnSpPr>
            <a:cxnSpLocks/>
          </p:cNvCxnSpPr>
          <p:nvPr/>
        </p:nvCxnSpPr>
        <p:spPr>
          <a:xfrm>
            <a:off x="609600" y="3494459"/>
            <a:ext cx="7974275" cy="0"/>
          </a:xfrm>
          <a:prstGeom prst="line">
            <a:avLst/>
          </a:prstGeom>
          <a:ln w="9525" cap="flat" cmpd="sng" algn="ctr">
            <a:solidFill>
              <a:schemeClr val="bg1">
                <a:lumMod val="8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F031CDD-D234-4B24-9700-F07366303096}"/>
              </a:ext>
            </a:extLst>
          </p:cNvPr>
          <p:cNvCxnSpPr>
            <a:cxnSpLocks/>
          </p:cNvCxnSpPr>
          <p:nvPr/>
        </p:nvCxnSpPr>
        <p:spPr>
          <a:xfrm>
            <a:off x="609600" y="4109751"/>
            <a:ext cx="7974275" cy="0"/>
          </a:xfrm>
          <a:prstGeom prst="line">
            <a:avLst/>
          </a:prstGeom>
          <a:ln w="9525" cap="flat" cmpd="sng" algn="ctr">
            <a:solidFill>
              <a:schemeClr val="bg1">
                <a:lumMod val="8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57ECEB1-C91B-4F3E-BC06-9D6E58FE40E5}"/>
              </a:ext>
            </a:extLst>
          </p:cNvPr>
          <p:cNvGrpSpPr/>
          <p:nvPr/>
        </p:nvGrpSpPr>
        <p:grpSpPr>
          <a:xfrm>
            <a:off x="609600" y="4515029"/>
            <a:ext cx="8388095" cy="413819"/>
            <a:chOff x="609599" y="1589109"/>
            <a:chExt cx="8388095" cy="413819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E685FC1B-D30A-4E15-B2C9-5FD5B76FD204}"/>
                </a:ext>
              </a:extLst>
            </p:cNvPr>
            <p:cNvCxnSpPr>
              <a:cxnSpLocks/>
            </p:cNvCxnSpPr>
            <p:nvPr/>
          </p:nvCxnSpPr>
          <p:spPr>
            <a:xfrm>
              <a:off x="609599" y="1797241"/>
              <a:ext cx="7974275" cy="0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19" name="Picture 18" descr="A close up of a sign&#10;&#10;Description automatically generated">
              <a:hlinkClick r:id="rId4"/>
              <a:extLst>
                <a:ext uri="{FF2B5EF4-FFF2-40B4-BE49-F238E27FC236}">
                  <a16:creationId xmlns:a16="http://schemas.microsoft.com/office/drawing/2014/main" id="{0F4228AF-1EEA-4ECB-BB77-CB4D84C4052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3875" y="1589109"/>
              <a:ext cx="413819" cy="413819"/>
            </a:xfrm>
            <a:prstGeom prst="rect">
              <a:avLst/>
            </a:prstGeom>
          </p:spPr>
        </p:pic>
      </p:grp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240C5D8-C390-48CE-A54C-A1CD6D913725}"/>
              </a:ext>
            </a:extLst>
          </p:cNvPr>
          <p:cNvCxnSpPr>
            <a:cxnSpLocks/>
          </p:cNvCxnSpPr>
          <p:nvPr/>
        </p:nvCxnSpPr>
        <p:spPr>
          <a:xfrm>
            <a:off x="609600" y="5344168"/>
            <a:ext cx="7974275" cy="0"/>
          </a:xfrm>
          <a:prstGeom prst="line">
            <a:avLst/>
          </a:prstGeom>
          <a:ln w="9525" cap="flat" cmpd="sng" algn="ctr">
            <a:solidFill>
              <a:schemeClr val="bg1">
                <a:lumMod val="8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4019A08-1B3C-4B9A-8E4D-EC3D4A8A173B}"/>
              </a:ext>
            </a:extLst>
          </p:cNvPr>
          <p:cNvCxnSpPr>
            <a:cxnSpLocks/>
          </p:cNvCxnSpPr>
          <p:nvPr/>
        </p:nvCxnSpPr>
        <p:spPr>
          <a:xfrm>
            <a:off x="609600" y="5956625"/>
            <a:ext cx="7974275" cy="0"/>
          </a:xfrm>
          <a:prstGeom prst="line">
            <a:avLst/>
          </a:prstGeom>
          <a:ln w="9525" cap="flat" cmpd="sng" algn="ctr">
            <a:solidFill>
              <a:schemeClr val="bg1">
                <a:lumMod val="8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" name="Title 4">
            <a:extLst>
              <a:ext uri="{FF2B5EF4-FFF2-40B4-BE49-F238E27FC236}">
                <a16:creationId xmlns:a16="http://schemas.microsoft.com/office/drawing/2014/main" id="{A998C3F0-9EBB-4361-9CF1-48BDA12C8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6.3. </a:t>
            </a:r>
            <a:r>
              <a:rPr lang="en-US" dirty="0"/>
              <a:t>Calling a Function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3B1565-1185-42D7-8F91-2637FB3703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5" action="ppaction://hlinksldjump"/>
              </a:rPr>
              <a:t>Program Control</a:t>
            </a:r>
            <a:endParaRPr lang="en-US" dirty="0"/>
          </a:p>
          <a:p>
            <a:r>
              <a:rPr lang="en-US" dirty="0">
                <a:hlinkClick r:id="rId6" action="ppaction://hlinksldjump"/>
              </a:rPr>
              <a:t>Program 2: Testing max Function</a:t>
            </a:r>
            <a:endParaRPr lang="en-US" dirty="0"/>
          </a:p>
          <a:p>
            <a:r>
              <a:rPr lang="en-US" dirty="0">
                <a:hlinkClick r:id="rId7" action="ppaction://hlinksldjump"/>
              </a:rPr>
              <a:t>Trace Function Invocation</a:t>
            </a:r>
            <a:endParaRPr lang="en-US" dirty="0"/>
          </a:p>
          <a:p>
            <a:r>
              <a:rPr lang="en-US" dirty="0">
                <a:hlinkClick r:id="rId8" action="ppaction://hlinksldjump"/>
              </a:rPr>
              <a:t>Activation Record</a:t>
            </a:r>
            <a:endParaRPr lang="en-US" dirty="0"/>
          </a:p>
          <a:p>
            <a:r>
              <a:rPr lang="en-US" dirty="0">
                <a:hlinkClick r:id="rId9" action="ppaction://hlinksldjump"/>
              </a:rPr>
              <a:t>Trace Call Stack</a:t>
            </a:r>
            <a:endParaRPr lang="en-US" dirty="0"/>
          </a:p>
          <a:p>
            <a:r>
              <a:rPr lang="en-US" dirty="0">
                <a:hlinkClick r:id="rId10" action="ppaction://hlinksldjump"/>
              </a:rPr>
              <a:t>Activation Record and Call Stacks</a:t>
            </a:r>
            <a:endParaRPr lang="en-US" dirty="0"/>
          </a:p>
        </p:txBody>
      </p:sp>
      <p:pic>
        <p:nvPicPr>
          <p:cNvPr id="4" name="Picture 3">
            <a:hlinkClick r:id="rId11" action="ppaction://hlinksldjump"/>
            <a:extLst>
              <a:ext uri="{FF2B5EF4-FFF2-40B4-BE49-F238E27FC236}">
                <a16:creationId xmlns:a16="http://schemas.microsoft.com/office/drawing/2014/main" id="{2F001359-6293-4D58-A4BD-7F1C20AF990C}"/>
              </a:ext>
            </a:extLst>
          </p:cNvPr>
          <p:cNvPicPr>
            <a:picLocks noChangeAspect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8096" y="81280"/>
            <a:ext cx="609600" cy="609600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E90401-8225-4A94-838E-3FFE4C099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29</a:t>
            </a:fld>
            <a:endParaRPr lang="en-US"/>
          </a:p>
        </p:txBody>
      </p:sp>
      <p:pic>
        <p:nvPicPr>
          <p:cNvPr id="2" name="Picture 1" descr="A close up of a sign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D251A74B-E23F-47F6-8FE7-D62D2D53E805}"/>
              </a:ext>
            </a:extLst>
          </p:cNvPr>
          <p:cNvPicPr>
            <a:picLocks noChangeAspect="1"/>
          </p:cNvPicPr>
          <p:nvPr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04" y="115350"/>
            <a:ext cx="536381" cy="536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6924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475B1F-C3C1-462F-8156-7D7135A5B8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Programs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4EBB39-EE9D-4F8F-8C2F-AEB1D93437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 action="ppaction://hlinksldjump"/>
              </a:rPr>
              <a:t>Program 1: Sum Many Numbers</a:t>
            </a:r>
            <a:endParaRPr lang="en-US" dirty="0"/>
          </a:p>
          <a:p>
            <a:r>
              <a:rPr lang="en-US" dirty="0">
                <a:hlinkClick r:id="rId3" action="ppaction://hlinksldjump"/>
              </a:rPr>
              <a:t>Program 2: Testing max Function</a:t>
            </a:r>
            <a:endParaRPr lang="en-US" dirty="0"/>
          </a:p>
          <a:p>
            <a:r>
              <a:rPr lang="en-US" dirty="0">
                <a:hlinkClick r:id="rId4" action="ppaction://hlinksldjump"/>
              </a:rPr>
              <a:t>Program 3: Testing Void Function</a:t>
            </a:r>
            <a:endParaRPr lang="en-US" dirty="0"/>
          </a:p>
          <a:p>
            <a:r>
              <a:rPr lang="en-US" dirty="0">
                <a:hlinkClick r:id="rId5" action="ppaction://hlinksldjump"/>
              </a:rPr>
              <a:t>Program 4: Testing </a:t>
            </a:r>
            <a:r>
              <a:rPr lang="en-US" dirty="0" err="1">
                <a:hlinkClick r:id="rId5" action="ppaction://hlinksldjump"/>
              </a:rPr>
              <a:t>getGrade</a:t>
            </a:r>
            <a:r>
              <a:rPr lang="en-US" dirty="0">
                <a:hlinkClick r:id="rId5" action="ppaction://hlinksldjump"/>
              </a:rPr>
              <a:t> Function</a:t>
            </a:r>
            <a:endParaRPr lang="en-US" dirty="0"/>
          </a:p>
          <a:p>
            <a:r>
              <a:rPr lang="en-US" dirty="0">
                <a:hlinkClick r:id="rId6" action="ppaction://hlinksldjump"/>
              </a:rPr>
              <a:t>Program 5: Finding the GCD (Modularizing Code)</a:t>
            </a:r>
            <a:endParaRPr lang="en-US" dirty="0"/>
          </a:p>
          <a:p>
            <a:r>
              <a:rPr lang="en-US" dirty="0">
                <a:hlinkClick r:id="rId7" action="ppaction://hlinksldjump"/>
              </a:rPr>
              <a:t>Program 6: Prime Number (Modularizing </a:t>
            </a:r>
            <a:r>
              <a:rPr lang="en-US">
                <a:hlinkClick r:id="rId7" action="ppaction://hlinksldjump"/>
              </a:rPr>
              <a:t>Code)</a:t>
            </a:r>
            <a:endParaRPr lang="en-US" dirty="0"/>
          </a:p>
        </p:txBody>
      </p:sp>
      <p:pic>
        <p:nvPicPr>
          <p:cNvPr id="5" name="Picture 4">
            <a:hlinkClick r:id="rId8" action="ppaction://hlinksldjump"/>
            <a:extLst>
              <a:ext uri="{FF2B5EF4-FFF2-40B4-BE49-F238E27FC236}">
                <a16:creationId xmlns:a16="http://schemas.microsoft.com/office/drawing/2014/main" id="{7C06BAFA-8052-4159-A53D-02C27CF4498A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2ED300-10F5-4329-BE21-F47454C81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3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F4F9BB5-43B9-4D5F-A3A9-2C7435319CFD}"/>
              </a:ext>
            </a:extLst>
          </p:cNvPr>
          <p:cNvGrpSpPr/>
          <p:nvPr/>
        </p:nvGrpSpPr>
        <p:grpSpPr>
          <a:xfrm>
            <a:off x="7425344" y="76200"/>
            <a:ext cx="1719873" cy="386966"/>
            <a:chOff x="7424126" y="533361"/>
            <a:chExt cx="1719873" cy="386966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F5F21FA-03EC-4701-A80A-36631172AFDD}"/>
                </a:ext>
              </a:extLst>
            </p:cNvPr>
            <p:cNvSpPr txBox="1"/>
            <p:nvPr/>
          </p:nvSpPr>
          <p:spPr>
            <a:xfrm>
              <a:off x="7424126" y="533361"/>
              <a:ext cx="1719873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9" name="TextBox 8">
              <a:hlinkClick r:id="rId10"/>
              <a:extLst>
                <a:ext uri="{FF2B5EF4-FFF2-40B4-BE49-F238E27FC236}">
                  <a16:creationId xmlns:a16="http://schemas.microsoft.com/office/drawing/2014/main" id="{0603E71E-6CA5-4C9E-AEF8-6400A1A8838D}"/>
                </a:ext>
              </a:extLst>
            </p:cNvPr>
            <p:cNvSpPr txBox="1"/>
            <p:nvPr/>
          </p:nvSpPr>
          <p:spPr>
            <a:xfrm>
              <a:off x="7424126" y="598995"/>
              <a:ext cx="1573569" cy="276999"/>
            </a:xfrm>
            <a:prstGeom prst="rect">
              <a:avLst/>
            </a:prstGeom>
            <a:solidFill>
              <a:schemeClr val="accent6">
                <a:lumMod val="20000"/>
                <a:lumOff val="80000"/>
                <a:alpha val="5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en-US" sz="1200" b="1" u="sng" dirty="0">
                  <a:solidFill>
                    <a:srgbClr val="0070C0"/>
                  </a:solidFill>
                </a:rPr>
                <a:t>Python Online IDE</a:t>
              </a: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624F324-A1BF-46B0-939A-5F47B2C8F1D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487783" y="64284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4029732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2BF59-D393-4045-AC3F-1C1E7AF9A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Calling a Function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6E7E29-6DE3-4C41-92DF-704D5627C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30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23BC58-1A1D-4D87-8D36-7EB18E619D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Remember:</a:t>
            </a:r>
          </a:p>
          <a:p>
            <a:pPr lvl="1"/>
            <a:r>
              <a:rPr lang="en-US" dirty="0"/>
              <a:t>A function is a collection of statements grouped together to perform an action.</a:t>
            </a:r>
          </a:p>
          <a:p>
            <a:pPr lvl="1"/>
            <a:r>
              <a:rPr lang="en-US" dirty="0"/>
              <a:t>So </a:t>
            </a:r>
            <a:r>
              <a:rPr lang="en-US" dirty="0">
                <a:solidFill>
                  <a:schemeClr val="accent2"/>
                </a:solidFill>
              </a:rPr>
              <a:t>inside</a:t>
            </a:r>
            <a:r>
              <a:rPr lang="en-US" dirty="0"/>
              <a:t> the </a:t>
            </a:r>
            <a:r>
              <a:rPr lang="en-US" dirty="0">
                <a:solidFill>
                  <a:schemeClr val="accent2"/>
                </a:solidFill>
              </a:rPr>
              <a:t>function</a:t>
            </a:r>
            <a:r>
              <a:rPr lang="en-US" dirty="0"/>
              <a:t>, you </a:t>
            </a:r>
            <a:r>
              <a:rPr lang="en-US" dirty="0">
                <a:solidFill>
                  <a:schemeClr val="accent2"/>
                </a:solidFill>
              </a:rPr>
              <a:t>define</a:t>
            </a:r>
            <a:r>
              <a:rPr lang="en-US" dirty="0"/>
              <a:t> the </a:t>
            </a:r>
            <a:r>
              <a:rPr lang="en-US" dirty="0">
                <a:solidFill>
                  <a:schemeClr val="accent2"/>
                </a:solidFill>
              </a:rPr>
              <a:t>actions</a:t>
            </a:r>
            <a:r>
              <a:rPr lang="en-US" dirty="0"/>
              <a:t>.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dirty="0"/>
              <a:t>You "do" everything that you want the function to "do“.</a:t>
            </a:r>
          </a:p>
          <a:p>
            <a:r>
              <a:rPr lang="en-US" dirty="0">
                <a:solidFill>
                  <a:schemeClr val="accent2"/>
                </a:solidFill>
              </a:rPr>
              <a:t>How</a:t>
            </a:r>
            <a:r>
              <a:rPr lang="en-US" dirty="0"/>
              <a:t> do we "</a:t>
            </a:r>
            <a:r>
              <a:rPr lang="en-US" dirty="0">
                <a:solidFill>
                  <a:schemeClr val="accent2"/>
                </a:solidFill>
              </a:rPr>
              <a:t>start</a:t>
            </a:r>
            <a:r>
              <a:rPr lang="en-US" dirty="0"/>
              <a:t>" the </a:t>
            </a:r>
            <a:r>
              <a:rPr lang="en-US" dirty="0">
                <a:solidFill>
                  <a:schemeClr val="accent2"/>
                </a:solidFill>
              </a:rPr>
              <a:t>function</a:t>
            </a:r>
            <a:r>
              <a:rPr lang="en-US" dirty="0"/>
              <a:t>? How do we </a:t>
            </a:r>
            <a:r>
              <a:rPr lang="en-US" dirty="0">
                <a:solidFill>
                  <a:schemeClr val="accent2"/>
                </a:solidFill>
              </a:rPr>
              <a:t>run</a:t>
            </a:r>
            <a:r>
              <a:rPr lang="en-US" dirty="0"/>
              <a:t> it?</a:t>
            </a:r>
          </a:p>
          <a:p>
            <a:pPr lvl="1" indent="-365760">
              <a:buFont typeface="Wingdings" panose="05000000000000000000" pitchFamily="2" charset="2"/>
              <a:buChar char="Ø"/>
            </a:pPr>
            <a:r>
              <a:rPr lang="en-US" dirty="0"/>
              <a:t>Answer: We </a:t>
            </a:r>
            <a:r>
              <a:rPr lang="en-US" dirty="0">
                <a:solidFill>
                  <a:schemeClr val="accent2"/>
                </a:solidFill>
              </a:rPr>
              <a:t>call</a:t>
            </a:r>
            <a:r>
              <a:rPr lang="en-US" dirty="0"/>
              <a:t> or </a:t>
            </a:r>
            <a:r>
              <a:rPr lang="en-US" dirty="0">
                <a:solidFill>
                  <a:schemeClr val="accent2"/>
                </a:solidFill>
              </a:rPr>
              <a:t>invoke</a:t>
            </a:r>
            <a:r>
              <a:rPr lang="en-US" dirty="0"/>
              <a:t> the </a:t>
            </a:r>
            <a:r>
              <a:rPr lang="en-US" dirty="0">
                <a:solidFill>
                  <a:schemeClr val="accent2"/>
                </a:solidFill>
              </a:rPr>
              <a:t>function</a:t>
            </a:r>
            <a:r>
              <a:rPr lang="en-US" dirty="0"/>
              <a:t>.</a:t>
            </a:r>
          </a:p>
          <a:p>
            <a:r>
              <a:rPr lang="en-US" dirty="0">
                <a:solidFill>
                  <a:schemeClr val="accent2"/>
                </a:solidFill>
              </a:rPr>
              <a:t>Calling</a:t>
            </a:r>
            <a:r>
              <a:rPr lang="en-US" dirty="0"/>
              <a:t> a function </a:t>
            </a:r>
            <a:r>
              <a:rPr lang="en-US" dirty="0">
                <a:solidFill>
                  <a:schemeClr val="accent2"/>
                </a:solidFill>
              </a:rPr>
              <a:t>executes</a:t>
            </a:r>
            <a:r>
              <a:rPr lang="en-US" dirty="0"/>
              <a:t> the </a:t>
            </a:r>
            <a:r>
              <a:rPr lang="en-US" dirty="0">
                <a:solidFill>
                  <a:schemeClr val="accent2"/>
                </a:solidFill>
              </a:rPr>
              <a:t>code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in</a:t>
            </a:r>
            <a:r>
              <a:rPr lang="en-US" dirty="0"/>
              <a:t> the </a:t>
            </a:r>
            <a:r>
              <a:rPr lang="en-US" dirty="0">
                <a:solidFill>
                  <a:schemeClr val="accent2"/>
                </a:solidFill>
              </a:rPr>
              <a:t>function</a:t>
            </a:r>
            <a:r>
              <a:rPr lang="en-US" dirty="0"/>
              <a:t>.</a:t>
            </a:r>
          </a:p>
          <a:p>
            <a:r>
              <a:rPr lang="en-US" dirty="0"/>
              <a:t>The program that calls the function is called a </a:t>
            </a:r>
            <a:r>
              <a:rPr lang="en-US" dirty="0">
                <a:solidFill>
                  <a:schemeClr val="accent2"/>
                </a:solidFill>
              </a:rPr>
              <a:t>caller</a:t>
            </a:r>
            <a:r>
              <a:rPr lang="en-US" dirty="0"/>
              <a:t>. </a:t>
            </a:r>
          </a:p>
        </p:txBody>
      </p:sp>
      <p:pic>
        <p:nvPicPr>
          <p:cNvPr id="5" name="Picture 4">
            <a:hlinkClick r:id="rId2" action="ppaction://hlinksldjump"/>
            <a:extLst>
              <a:ext uri="{FF2B5EF4-FFF2-40B4-BE49-F238E27FC236}">
                <a16:creationId xmlns:a16="http://schemas.microsoft.com/office/drawing/2014/main" id="{1866B029-C37B-41EF-942B-C04DCDEE788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0054BB64-FB80-4E03-BDF5-7F2591C8C16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6.3</a:t>
            </a:r>
          </a:p>
        </p:txBody>
      </p:sp>
    </p:spTree>
    <p:extLst>
      <p:ext uri="{BB962C8B-B14F-4D97-AF65-F5344CB8AC3E}">
        <p14:creationId xmlns:p14="http://schemas.microsoft.com/office/powerpoint/2010/main" val="344669209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2BF59-D393-4045-AC3F-1C1E7AF9A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Calling a Function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That</a:t>
            </a:r>
            <a:r>
              <a:rPr lang="en-US" dirty="0"/>
              <a:t> </a:t>
            </a:r>
            <a:r>
              <a:rPr lang="en-US" dirty="0">
                <a:solidFill>
                  <a:schemeClr val="accent3"/>
                </a:solidFill>
              </a:rPr>
              <a:t>Returns a Value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6E7E29-6DE3-4C41-92DF-704D5627C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31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23BC58-1A1D-4D87-8D36-7EB18E619D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indent="0">
              <a:buNone/>
            </a:pPr>
            <a:r>
              <a:rPr lang="en-US" dirty="0"/>
              <a:t>There are </a:t>
            </a:r>
            <a:r>
              <a:rPr lang="en-US" dirty="0">
                <a:solidFill>
                  <a:schemeClr val="accent2"/>
                </a:solidFill>
              </a:rPr>
              <a:t>two ways </a:t>
            </a:r>
            <a:r>
              <a:rPr lang="en-US" dirty="0"/>
              <a:t>to </a:t>
            </a:r>
            <a:r>
              <a:rPr lang="en-US" dirty="0">
                <a:solidFill>
                  <a:schemeClr val="accent2"/>
                </a:solidFill>
              </a:rPr>
              <a:t>call a function</a:t>
            </a:r>
            <a:r>
              <a:rPr lang="en-US" dirty="0"/>
              <a:t>, depending on whether or not it returns a value:</a:t>
            </a:r>
          </a:p>
          <a:p>
            <a:pPr indent="-365760">
              <a:buFont typeface="+mj-lt"/>
              <a:buAutoNum type="arabicPeriod"/>
            </a:pPr>
            <a:r>
              <a:rPr lang="en-US" dirty="0"/>
              <a:t>If the function </a:t>
            </a:r>
            <a:r>
              <a:rPr lang="en-US" dirty="0">
                <a:solidFill>
                  <a:schemeClr val="accent2"/>
                </a:solidFill>
              </a:rPr>
              <a:t>returns a value</a:t>
            </a:r>
            <a:r>
              <a:rPr lang="en-US" dirty="0"/>
              <a:t>, a call to that function is usually </a:t>
            </a:r>
            <a:r>
              <a:rPr lang="en-US" dirty="0">
                <a:solidFill>
                  <a:schemeClr val="accent2"/>
                </a:solidFill>
              </a:rPr>
              <a:t>treated as a value</a:t>
            </a:r>
            <a:r>
              <a:rPr lang="en-US" dirty="0"/>
              <a:t>. </a:t>
            </a:r>
          </a:p>
          <a:p>
            <a:pPr lvl="1" indent="-365760">
              <a:buFont typeface="Wingdings" panose="05000000000000000000" pitchFamily="2" charset="2"/>
              <a:buChar char="Ø"/>
            </a:pPr>
            <a:r>
              <a:rPr lang="en-US" dirty="0"/>
              <a:t>Example #1:</a:t>
            </a:r>
          </a:p>
          <a:p>
            <a:pPr marL="274320" lvl="1" indent="0">
              <a:buNone/>
            </a:pPr>
            <a:r>
              <a:rPr lang="en-US" dirty="0"/>
              <a:t> </a:t>
            </a:r>
          </a:p>
          <a:p>
            <a:pPr lvl="2"/>
            <a:r>
              <a:rPr lang="en-US" dirty="0"/>
              <a:t>Here, we "call" the function, </a:t>
            </a:r>
            <a:r>
              <a:rPr lang="en-US" dirty="0">
                <a:solidFill>
                  <a:srgbClr val="7030A0"/>
                </a:solidFill>
              </a:rPr>
              <a:t>max(3, 4)</a:t>
            </a:r>
            <a:r>
              <a:rPr lang="en-US" dirty="0"/>
              <a:t>.</a:t>
            </a:r>
          </a:p>
          <a:p>
            <a:pPr lvl="2"/>
            <a:r>
              <a:rPr lang="en-US" dirty="0"/>
              <a:t>The maximum number, which is </a:t>
            </a:r>
            <a:r>
              <a:rPr lang="en-US" b="1" dirty="0"/>
              <a:t>4</a:t>
            </a:r>
            <a:r>
              <a:rPr lang="en-US" dirty="0"/>
              <a:t>, will get returned.</a:t>
            </a:r>
          </a:p>
          <a:p>
            <a:pPr lvl="2"/>
            <a:r>
              <a:rPr lang="en-US" dirty="0"/>
              <a:t>We save that value (</a:t>
            </a:r>
            <a:r>
              <a:rPr lang="en-US" b="1" dirty="0"/>
              <a:t>4</a:t>
            </a:r>
            <a:r>
              <a:rPr lang="en-US" dirty="0"/>
              <a:t>) into the variable </a:t>
            </a:r>
            <a:r>
              <a:rPr lang="en-US" dirty="0">
                <a:solidFill>
                  <a:srgbClr val="0070C0"/>
                </a:solidFill>
              </a:rPr>
              <a:t>larger</a:t>
            </a:r>
            <a:r>
              <a:rPr lang="en-US" dirty="0"/>
              <a:t>.</a:t>
            </a:r>
          </a:p>
          <a:p>
            <a:pPr lvl="1" indent="-365760">
              <a:buFont typeface="Wingdings" panose="05000000000000000000" pitchFamily="2" charset="2"/>
              <a:buChar char="Ø"/>
            </a:pPr>
            <a:r>
              <a:rPr lang="en-US" dirty="0"/>
              <a:t>Example #2:</a:t>
            </a:r>
          </a:p>
          <a:p>
            <a:pPr marL="274320" lvl="1" indent="0">
              <a:buNone/>
            </a:pPr>
            <a:r>
              <a:rPr lang="en-US" dirty="0"/>
              <a:t> </a:t>
            </a:r>
          </a:p>
          <a:p>
            <a:pPr lvl="2"/>
            <a:r>
              <a:rPr lang="en-US" dirty="0"/>
              <a:t>Here, we directly print the result, which is </a:t>
            </a:r>
            <a:r>
              <a:rPr lang="en-US" b="1" dirty="0"/>
              <a:t>4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pic>
        <p:nvPicPr>
          <p:cNvPr id="5" name="Picture 4">
            <a:hlinkClick r:id="rId3" action="ppaction://hlinksldjump"/>
            <a:extLst>
              <a:ext uri="{FF2B5EF4-FFF2-40B4-BE49-F238E27FC236}">
                <a16:creationId xmlns:a16="http://schemas.microsoft.com/office/drawing/2014/main" id="{1866B029-C37B-41EF-942B-C04DCDEE7889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0054BB64-FB80-4E03-BDF5-7F2591C8C16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6.3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364F16C-0CAD-49BF-9ECA-405CB25BB9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6492" y="3502575"/>
            <a:ext cx="7551017" cy="37347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larger = max(</a:t>
            </a: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600" dirty="0">
              <a:latin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366BF5-6492-46FB-9FDF-CAC8EB6A17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6492" y="5371173"/>
            <a:ext cx="7551017" cy="37347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(max(</a:t>
            </a: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  <a:endParaRPr lang="en-US" altLang="en-US" sz="16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60215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2BF59-D393-4045-AC3F-1C1E7AF9A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Calling a Function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That</a:t>
            </a:r>
            <a:r>
              <a:rPr lang="en-US" dirty="0"/>
              <a:t> </a:t>
            </a:r>
            <a:r>
              <a:rPr lang="en-US" dirty="0">
                <a:solidFill>
                  <a:schemeClr val="accent3"/>
                </a:solidFill>
              </a:rPr>
              <a:t>Does Not Return a Value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6E7E29-6DE3-4C41-92DF-704D5627C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32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23BC58-1A1D-4D87-8D36-7EB18E619D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indent="0">
              <a:buNone/>
            </a:pPr>
            <a:r>
              <a:rPr lang="en-US" dirty="0"/>
              <a:t>There are </a:t>
            </a:r>
            <a:r>
              <a:rPr lang="en-US" dirty="0">
                <a:solidFill>
                  <a:schemeClr val="accent2"/>
                </a:solidFill>
              </a:rPr>
              <a:t>two ways </a:t>
            </a:r>
            <a:r>
              <a:rPr lang="en-US" dirty="0"/>
              <a:t>to </a:t>
            </a:r>
            <a:r>
              <a:rPr lang="en-US" dirty="0">
                <a:solidFill>
                  <a:schemeClr val="accent2"/>
                </a:solidFill>
              </a:rPr>
              <a:t>call a function</a:t>
            </a:r>
            <a:r>
              <a:rPr lang="en-US" dirty="0"/>
              <a:t>, depending on whether or not it returns a value:</a:t>
            </a:r>
          </a:p>
          <a:p>
            <a:pPr indent="-365760">
              <a:buFont typeface="+mj-lt"/>
              <a:buAutoNum type="arabicPeriod" startAt="2"/>
            </a:pPr>
            <a:r>
              <a:rPr lang="en-US" dirty="0"/>
              <a:t>If a function </a:t>
            </a:r>
            <a:r>
              <a:rPr lang="en-US" dirty="0">
                <a:solidFill>
                  <a:schemeClr val="accent2"/>
                </a:solidFill>
              </a:rPr>
              <a:t>does not return a value</a:t>
            </a:r>
            <a:r>
              <a:rPr lang="en-US" dirty="0"/>
              <a:t>, the call to the function </a:t>
            </a:r>
            <a:r>
              <a:rPr lang="en-US" dirty="0">
                <a:solidFill>
                  <a:schemeClr val="accent2"/>
                </a:solidFill>
              </a:rPr>
              <a:t>must be a statement</a:t>
            </a:r>
            <a:r>
              <a:rPr lang="en-US" dirty="0"/>
              <a:t>. </a:t>
            </a:r>
          </a:p>
          <a:p>
            <a:pPr lvl="1" indent="-365760">
              <a:buFont typeface="Wingdings" panose="05000000000000000000" pitchFamily="2" charset="2"/>
              <a:buChar char="Ø"/>
            </a:pPr>
            <a:r>
              <a:rPr lang="en-US" dirty="0"/>
              <a:t>Example:</a:t>
            </a:r>
          </a:p>
          <a:p>
            <a:pPr marL="274320" lvl="1" indent="0">
              <a:buNone/>
            </a:pPr>
            <a:r>
              <a:rPr lang="en-US" dirty="0"/>
              <a:t> </a:t>
            </a:r>
          </a:p>
          <a:p>
            <a:pPr lvl="2"/>
            <a:r>
              <a:rPr lang="en-US" dirty="0"/>
              <a:t>Here, we "call" the </a:t>
            </a:r>
            <a:r>
              <a:rPr lang="en-US" dirty="0">
                <a:solidFill>
                  <a:srgbClr val="7030A0"/>
                </a:solidFill>
              </a:rPr>
              <a:t>print</a:t>
            </a:r>
            <a:r>
              <a:rPr lang="en-US" dirty="0"/>
              <a:t> function.</a:t>
            </a:r>
          </a:p>
          <a:p>
            <a:pPr lvl="2"/>
            <a:r>
              <a:rPr lang="en-US" dirty="0"/>
              <a:t>We send over the string, </a:t>
            </a:r>
            <a:r>
              <a:rPr lang="en-US" dirty="0">
                <a:highlight>
                  <a:srgbClr val="D9ECFF"/>
                </a:highlight>
              </a:rPr>
              <a:t>"This is a parameter!"</a:t>
            </a:r>
            <a:r>
              <a:rPr lang="en-US" dirty="0"/>
              <a:t>.</a:t>
            </a:r>
          </a:p>
          <a:p>
            <a:pPr lvl="2"/>
            <a:r>
              <a:rPr lang="en-US" dirty="0"/>
              <a:t>That function receives the string and prints to output.</a:t>
            </a:r>
          </a:p>
        </p:txBody>
      </p:sp>
      <p:pic>
        <p:nvPicPr>
          <p:cNvPr id="5" name="Picture 4">
            <a:hlinkClick r:id="rId3" action="ppaction://hlinksldjump"/>
            <a:extLst>
              <a:ext uri="{FF2B5EF4-FFF2-40B4-BE49-F238E27FC236}">
                <a16:creationId xmlns:a16="http://schemas.microsoft.com/office/drawing/2014/main" id="{1866B029-C37B-41EF-942B-C04DCDEE7889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0054BB64-FB80-4E03-BDF5-7F2591C8C16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6.3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364F16C-0CAD-49BF-9ECA-405CB25BB9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6492" y="3502575"/>
            <a:ext cx="7551017" cy="37347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6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"This is a parameter!"</a:t>
            </a:r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6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106347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36CF3F-0ED9-4F96-BEB4-AB78DF3F47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AD9A5E5-650D-44BB-9815-AE455CE35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33</a:t>
            </a:fld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1BB5224-D76F-4646-A832-4ED9006028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</a:t>
            </a:r>
            <a:r>
              <a:rPr lang="en-US" dirty="0">
                <a:solidFill>
                  <a:schemeClr val="accent2"/>
                </a:solidFill>
              </a:rPr>
              <a:t>value-returning function </a:t>
            </a:r>
            <a:r>
              <a:rPr lang="en-US" dirty="0"/>
              <a:t>also </a:t>
            </a:r>
            <a:r>
              <a:rPr lang="en-US" dirty="0">
                <a:solidFill>
                  <a:schemeClr val="accent2"/>
                </a:solidFill>
              </a:rPr>
              <a:t>can be invoked </a:t>
            </a:r>
            <a:r>
              <a:rPr lang="en-US" dirty="0"/>
              <a:t>as a </a:t>
            </a:r>
            <a:r>
              <a:rPr lang="en-US" dirty="0">
                <a:solidFill>
                  <a:schemeClr val="accent2"/>
                </a:solidFill>
              </a:rPr>
              <a:t>statement</a:t>
            </a:r>
            <a:r>
              <a:rPr lang="en-US" dirty="0"/>
              <a:t>. </a:t>
            </a:r>
          </a:p>
          <a:p>
            <a:r>
              <a:rPr lang="en-US" dirty="0"/>
              <a:t>Example:</a:t>
            </a:r>
          </a:p>
          <a:p>
            <a:endParaRPr lang="en-US" dirty="0"/>
          </a:p>
          <a:p>
            <a:r>
              <a:rPr lang="en-US" dirty="0"/>
              <a:t>In this case, the </a:t>
            </a:r>
            <a:r>
              <a:rPr lang="en-US" dirty="0">
                <a:solidFill>
                  <a:schemeClr val="accent2"/>
                </a:solidFill>
              </a:rPr>
              <a:t>return value </a:t>
            </a:r>
            <a:r>
              <a:rPr lang="en-US" dirty="0"/>
              <a:t>is </a:t>
            </a:r>
            <a:r>
              <a:rPr lang="en-US" dirty="0">
                <a:solidFill>
                  <a:schemeClr val="accent2"/>
                </a:solidFill>
              </a:rPr>
              <a:t>ignored</a:t>
            </a:r>
            <a:r>
              <a:rPr lang="en-US" dirty="0"/>
              <a:t>. </a:t>
            </a:r>
          </a:p>
          <a:p>
            <a:r>
              <a:rPr lang="en-US" dirty="0"/>
              <a:t>This is </a:t>
            </a:r>
            <a:r>
              <a:rPr lang="en-US" dirty="0">
                <a:solidFill>
                  <a:schemeClr val="accent2"/>
                </a:solidFill>
              </a:rPr>
              <a:t>rare</a:t>
            </a:r>
            <a:r>
              <a:rPr lang="en-US" dirty="0"/>
              <a:t> but is </a:t>
            </a:r>
            <a:r>
              <a:rPr lang="en-US" dirty="0">
                <a:solidFill>
                  <a:schemeClr val="accent2"/>
                </a:solidFill>
              </a:rPr>
              <a:t>permissible</a:t>
            </a:r>
            <a:r>
              <a:rPr lang="en-US" dirty="0"/>
              <a:t> if the </a:t>
            </a:r>
            <a:r>
              <a:rPr lang="en-US" dirty="0">
                <a:solidFill>
                  <a:schemeClr val="accent2"/>
                </a:solidFill>
              </a:rPr>
              <a:t>caller</a:t>
            </a:r>
            <a:r>
              <a:rPr lang="en-US" dirty="0"/>
              <a:t> is </a:t>
            </a:r>
            <a:r>
              <a:rPr lang="en-US" dirty="0">
                <a:solidFill>
                  <a:schemeClr val="accent2"/>
                </a:solidFill>
              </a:rPr>
              <a:t>not interested </a:t>
            </a:r>
            <a:r>
              <a:rPr lang="en-US" dirty="0"/>
              <a:t>in the </a:t>
            </a:r>
            <a:r>
              <a:rPr lang="en-US" dirty="0">
                <a:solidFill>
                  <a:schemeClr val="accent2"/>
                </a:solidFill>
              </a:rPr>
              <a:t>return value</a:t>
            </a:r>
            <a:r>
              <a:rPr lang="en-US" dirty="0"/>
              <a:t>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4ED6972-0998-4034-8FF2-A105C0FEEF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094" y="2481643"/>
            <a:ext cx="8107811" cy="5012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max(</a:t>
            </a:r>
            <a:r>
              <a: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2000" dirty="0">
              <a:latin typeface="Arial" panose="020B0604020202020204" pitchFamily="34" charset="0"/>
            </a:endParaRPr>
          </a:p>
        </p:txBody>
      </p:sp>
      <p:sp>
        <p:nvSpPr>
          <p:cNvPr id="7" name="Slide Number Placeholder 2">
            <a:hlinkClick r:id="rId3" action="ppaction://hlinksldjump"/>
            <a:extLst>
              <a:ext uri="{FF2B5EF4-FFF2-40B4-BE49-F238E27FC236}">
                <a16:creationId xmlns:a16="http://schemas.microsoft.com/office/drawing/2014/main" id="{1C1C4683-920A-4BB8-9459-D2A83B99FEB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6.3</a:t>
            </a:r>
          </a:p>
        </p:txBody>
      </p:sp>
      <p:pic>
        <p:nvPicPr>
          <p:cNvPr id="8" name="Picture 7">
            <a:hlinkClick r:id="rId4" action="ppaction://hlinksldjump"/>
            <a:extLst>
              <a:ext uri="{FF2B5EF4-FFF2-40B4-BE49-F238E27FC236}">
                <a16:creationId xmlns:a16="http://schemas.microsoft.com/office/drawing/2014/main" id="{6274E958-289A-4692-B07E-A495CEFA9317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38139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B2F642A-E204-4F89-81BF-4FCC3F7B260D}"/>
              </a:ext>
            </a:extLst>
          </p:cNvPr>
          <p:cNvSpPr/>
          <p:nvPr/>
        </p:nvSpPr>
        <p:spPr>
          <a:xfrm>
            <a:off x="131063" y="3589192"/>
            <a:ext cx="8851392" cy="2938509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7A56294-323A-488F-A03A-7BD8D5924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Program Control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F91D5CF-6305-4FCB-93A8-1C604A060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34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A7CF53-FEE9-4B94-9499-066F4185B9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a program calls a function, </a:t>
            </a:r>
            <a:r>
              <a:rPr lang="en-US" dirty="0">
                <a:solidFill>
                  <a:schemeClr val="accent2"/>
                </a:solidFill>
              </a:rPr>
              <a:t>program control </a:t>
            </a:r>
            <a:r>
              <a:rPr lang="en-US" dirty="0"/>
              <a:t>is </a:t>
            </a:r>
            <a:r>
              <a:rPr lang="en-US" dirty="0">
                <a:solidFill>
                  <a:schemeClr val="accent2"/>
                </a:solidFill>
              </a:rPr>
              <a:t>transferred</a:t>
            </a:r>
            <a:r>
              <a:rPr lang="en-US" dirty="0"/>
              <a:t> to </a:t>
            </a:r>
            <a:r>
              <a:rPr lang="en-US" dirty="0">
                <a:solidFill>
                  <a:schemeClr val="accent2"/>
                </a:solidFill>
              </a:rPr>
              <a:t>the called function</a:t>
            </a:r>
            <a:r>
              <a:rPr lang="en-US" dirty="0"/>
              <a:t>. </a:t>
            </a:r>
          </a:p>
          <a:p>
            <a:r>
              <a:rPr lang="en-US" dirty="0"/>
              <a:t>A called function </a:t>
            </a:r>
            <a:r>
              <a:rPr lang="en-US" dirty="0">
                <a:solidFill>
                  <a:schemeClr val="accent2"/>
                </a:solidFill>
              </a:rPr>
              <a:t>returns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control</a:t>
            </a:r>
            <a:r>
              <a:rPr lang="en-US" dirty="0"/>
              <a:t> to the </a:t>
            </a:r>
            <a:r>
              <a:rPr lang="en-US" dirty="0">
                <a:solidFill>
                  <a:schemeClr val="accent2"/>
                </a:solidFill>
              </a:rPr>
              <a:t>caller</a:t>
            </a:r>
            <a:r>
              <a:rPr lang="en-US" dirty="0"/>
              <a:t> when:</a:t>
            </a:r>
          </a:p>
          <a:p>
            <a:pPr lvl="1"/>
            <a:r>
              <a:rPr lang="en-US" dirty="0"/>
              <a:t>Its </a:t>
            </a:r>
            <a:r>
              <a:rPr lang="en-US" dirty="0">
                <a:solidFill>
                  <a:schemeClr val="accent2"/>
                </a:solidFill>
              </a:rPr>
              <a:t>return statement </a:t>
            </a:r>
            <a:r>
              <a:rPr lang="en-US" dirty="0"/>
              <a:t>is </a:t>
            </a:r>
            <a:r>
              <a:rPr lang="en-US" dirty="0">
                <a:solidFill>
                  <a:schemeClr val="accent2"/>
                </a:solidFill>
              </a:rPr>
              <a:t>executed</a:t>
            </a:r>
            <a:r>
              <a:rPr lang="en-US" dirty="0"/>
              <a:t>.</a:t>
            </a:r>
          </a:p>
          <a:p>
            <a:pPr lvl="1"/>
            <a:r>
              <a:rPr lang="en-US" b="1" dirty="0">
                <a:solidFill>
                  <a:schemeClr val="accent2"/>
                </a:solidFill>
              </a:rPr>
              <a:t>Or</a:t>
            </a:r>
            <a:r>
              <a:rPr lang="en-US" dirty="0"/>
              <a:t> the </a:t>
            </a:r>
            <a:r>
              <a:rPr lang="en-US" dirty="0">
                <a:solidFill>
                  <a:schemeClr val="accent2"/>
                </a:solidFill>
              </a:rPr>
              <a:t>function is finished</a:t>
            </a:r>
            <a:r>
              <a:rPr lang="en-US" dirty="0"/>
              <a:t>.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DE69DDB-D020-486B-A656-49E25CDBC90E}"/>
              </a:ext>
            </a:extLst>
          </p:cNvPr>
          <p:cNvGrpSpPr/>
          <p:nvPr/>
        </p:nvGrpSpPr>
        <p:grpSpPr>
          <a:xfrm>
            <a:off x="5655076" y="3717712"/>
            <a:ext cx="2825309" cy="1622205"/>
            <a:chOff x="5655076" y="3794688"/>
            <a:chExt cx="2825309" cy="1622205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F9B933A-E4E1-4B2D-9E0E-6EB11E9C184A}"/>
                </a:ext>
              </a:extLst>
            </p:cNvPr>
            <p:cNvSpPr/>
            <p:nvPr/>
          </p:nvSpPr>
          <p:spPr>
            <a:xfrm>
              <a:off x="5655076" y="3794688"/>
              <a:ext cx="2825309" cy="388209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A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0B80E0A-211C-4A98-B9C9-E3EDDBC372B1}"/>
                </a:ext>
              </a:extLst>
            </p:cNvPr>
            <p:cNvSpPr/>
            <p:nvPr/>
          </p:nvSpPr>
          <p:spPr>
            <a:xfrm>
              <a:off x="5655076" y="4182896"/>
              <a:ext cx="2825309" cy="1233997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Statement</a:t>
              </a:r>
            </a:p>
            <a:p>
              <a:pPr algn="ctr"/>
              <a:r>
                <a:rPr lang="en-US" dirty="0">
                  <a:solidFill>
                    <a:srgbClr val="7030A0"/>
                  </a:solidFill>
                </a:rPr>
                <a:t>B()</a:t>
              </a:r>
              <a:endParaRPr lang="en-US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  <a:p>
              <a:pPr algn="ctr"/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Statement</a:t>
              </a:r>
            </a:p>
            <a:p>
              <a:pPr algn="ctr"/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Statement</a:t>
              </a:r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0DBFB050-67A0-49C0-9015-16D440B57FF9}"/>
              </a:ext>
            </a:extLst>
          </p:cNvPr>
          <p:cNvSpPr/>
          <p:nvPr/>
        </p:nvSpPr>
        <p:spPr>
          <a:xfrm>
            <a:off x="310719" y="3717711"/>
            <a:ext cx="2825309" cy="3882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Main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6F3FEE8-7989-4B4F-B2FE-86400DF19EF4}"/>
              </a:ext>
            </a:extLst>
          </p:cNvPr>
          <p:cNvSpPr/>
          <p:nvPr/>
        </p:nvSpPr>
        <p:spPr>
          <a:xfrm>
            <a:off x="310719" y="4105919"/>
            <a:ext cx="2825309" cy="23303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Statement</a:t>
            </a:r>
          </a:p>
          <a:p>
            <a:pPr algn="ct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Statement</a:t>
            </a:r>
          </a:p>
          <a:p>
            <a:pPr algn="ctr"/>
            <a:r>
              <a:rPr lang="en-US" dirty="0">
                <a:solidFill>
                  <a:srgbClr val="7030A0"/>
                </a:solidFill>
              </a:rPr>
              <a:t>A()</a:t>
            </a:r>
          </a:p>
          <a:p>
            <a:pPr algn="ct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Statement</a:t>
            </a:r>
          </a:p>
          <a:p>
            <a:pPr algn="ct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Statement</a:t>
            </a:r>
          </a:p>
          <a:p>
            <a:pPr algn="ct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Statement </a:t>
            </a:r>
          </a:p>
          <a:p>
            <a:pPr algn="ct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Statement</a:t>
            </a:r>
          </a:p>
          <a:p>
            <a:pPr algn="ct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Statement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F3D56BC-E4DA-432B-B208-63823AA0EBFF}"/>
              </a:ext>
            </a:extLst>
          </p:cNvPr>
          <p:cNvSpPr/>
          <p:nvPr/>
        </p:nvSpPr>
        <p:spPr>
          <a:xfrm>
            <a:off x="5655076" y="5534144"/>
            <a:ext cx="2825309" cy="38820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B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0996D93-E76B-4ACA-B454-C2F581BC53FC}"/>
              </a:ext>
            </a:extLst>
          </p:cNvPr>
          <p:cNvSpPr/>
          <p:nvPr/>
        </p:nvSpPr>
        <p:spPr>
          <a:xfrm>
            <a:off x="5655076" y="5922353"/>
            <a:ext cx="2825309" cy="51395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Statement(s)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448F53C-EBA8-47D6-901C-F80F8E3E834C}"/>
              </a:ext>
            </a:extLst>
          </p:cNvPr>
          <p:cNvSpPr txBox="1"/>
          <p:nvPr/>
        </p:nvSpPr>
        <p:spPr>
          <a:xfrm>
            <a:off x="3486673" y="3548081"/>
            <a:ext cx="1779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Program Control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EE2950AA-60DA-4CC3-8A95-433AA540BD38}"/>
              </a:ext>
            </a:extLst>
          </p:cNvPr>
          <p:cNvGrpSpPr/>
          <p:nvPr/>
        </p:nvGrpSpPr>
        <p:grpSpPr>
          <a:xfrm>
            <a:off x="2478405" y="3856522"/>
            <a:ext cx="1901825" cy="132782"/>
            <a:chOff x="2478405" y="3856522"/>
            <a:chExt cx="1901825" cy="132782"/>
          </a:xfrm>
        </p:grpSpPr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DDBBA79C-75B5-4354-9A60-1821503EB47B}"/>
                </a:ext>
              </a:extLst>
            </p:cNvPr>
            <p:cNvCxnSpPr>
              <a:cxnSpLocks/>
            </p:cNvCxnSpPr>
            <p:nvPr/>
          </p:nvCxnSpPr>
          <p:spPr>
            <a:xfrm>
              <a:off x="4366990" y="3856522"/>
              <a:ext cx="0" cy="132782"/>
            </a:xfrm>
            <a:prstGeom prst="straightConnector1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BD3A8CBF-FA7C-4C82-99FC-874FCD96645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78405" y="3989304"/>
              <a:ext cx="1901825" cy="0"/>
            </a:xfrm>
            <a:prstGeom prst="straightConnector1">
              <a:avLst/>
            </a:prstGeom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2919AE8-C478-472A-930C-0664F5280112}"/>
              </a:ext>
            </a:extLst>
          </p:cNvPr>
          <p:cNvGrpSpPr/>
          <p:nvPr/>
        </p:nvGrpSpPr>
        <p:grpSpPr>
          <a:xfrm>
            <a:off x="1947895" y="3917413"/>
            <a:ext cx="4224305" cy="912587"/>
            <a:chOff x="1947895" y="3917413"/>
            <a:chExt cx="4224305" cy="912587"/>
          </a:xfrm>
        </p:grpSpPr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C48EFE26-2098-4205-9829-8E0E55E242CD}"/>
                </a:ext>
              </a:extLst>
            </p:cNvPr>
            <p:cNvCxnSpPr>
              <a:cxnSpLocks/>
            </p:cNvCxnSpPr>
            <p:nvPr/>
          </p:nvCxnSpPr>
          <p:spPr>
            <a:xfrm>
              <a:off x="1947895" y="4820441"/>
              <a:ext cx="3586130" cy="0"/>
            </a:xfrm>
            <a:prstGeom prst="straightConnector1">
              <a:avLst/>
            </a:prstGeom>
            <a:ln w="2857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00192C6A-AFD1-418A-A37B-A962EF5C7AB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21183" y="3917413"/>
              <a:ext cx="0" cy="912587"/>
            </a:xfrm>
            <a:prstGeom prst="straightConnector1">
              <a:avLst/>
            </a:prstGeom>
            <a:ln w="2857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D327EC96-E738-4E4B-9EB6-F60F5619D56B}"/>
                </a:ext>
              </a:extLst>
            </p:cNvPr>
            <p:cNvCxnSpPr>
              <a:cxnSpLocks/>
            </p:cNvCxnSpPr>
            <p:nvPr/>
          </p:nvCxnSpPr>
          <p:spPr>
            <a:xfrm>
              <a:off x="5508063" y="3919944"/>
              <a:ext cx="664137" cy="0"/>
            </a:xfrm>
            <a:prstGeom prst="straightConnector1">
              <a:avLst/>
            </a:prstGeom>
            <a:ln w="2857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BFB7E401-5064-48A8-9CFD-29583A6E3A1A}"/>
              </a:ext>
            </a:extLst>
          </p:cNvPr>
          <p:cNvGrpSpPr/>
          <p:nvPr/>
        </p:nvGrpSpPr>
        <p:grpSpPr>
          <a:xfrm>
            <a:off x="7261256" y="4524289"/>
            <a:ext cx="1011388" cy="1203959"/>
            <a:chOff x="7261256" y="4524289"/>
            <a:chExt cx="1011388" cy="1203959"/>
          </a:xfrm>
        </p:grpSpPr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C5309FF5-395B-4AEC-BA59-6AF17540EFAD}"/>
                </a:ext>
              </a:extLst>
            </p:cNvPr>
            <p:cNvCxnSpPr>
              <a:cxnSpLocks/>
            </p:cNvCxnSpPr>
            <p:nvPr/>
          </p:nvCxnSpPr>
          <p:spPr>
            <a:xfrm>
              <a:off x="8258668" y="4524289"/>
              <a:ext cx="0" cy="1203959"/>
            </a:xfrm>
            <a:prstGeom prst="straightConnector1">
              <a:avLst/>
            </a:prstGeom>
            <a:ln w="2857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759746DC-15B7-4275-9FCC-7FA741084176}"/>
                </a:ext>
              </a:extLst>
            </p:cNvPr>
            <p:cNvCxnSpPr>
              <a:cxnSpLocks/>
            </p:cNvCxnSpPr>
            <p:nvPr/>
          </p:nvCxnSpPr>
          <p:spPr>
            <a:xfrm>
              <a:off x="7261256" y="4524289"/>
              <a:ext cx="1010747" cy="0"/>
            </a:xfrm>
            <a:prstGeom prst="straightConnector1">
              <a:avLst/>
            </a:prstGeom>
            <a:ln w="2857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5A6346EA-7D83-4A48-B2A3-8C8885A07D2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879080" y="5728248"/>
              <a:ext cx="393564" cy="0"/>
            </a:xfrm>
            <a:prstGeom prst="straightConnector1">
              <a:avLst/>
            </a:prstGeom>
            <a:ln w="2857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44448500-1364-4C0C-AF06-6564A59AD5CD}"/>
              </a:ext>
            </a:extLst>
          </p:cNvPr>
          <p:cNvGrpSpPr/>
          <p:nvPr/>
        </p:nvGrpSpPr>
        <p:grpSpPr>
          <a:xfrm>
            <a:off x="5965712" y="4628217"/>
            <a:ext cx="1966882" cy="1744643"/>
            <a:chOff x="5965712" y="4628217"/>
            <a:chExt cx="1966882" cy="1744643"/>
          </a:xfrm>
        </p:grpSpPr>
        <p:cxnSp>
          <p:nvCxnSpPr>
            <p:cNvPr id="75" name="Straight Arrow Connector 74">
              <a:extLst>
                <a:ext uri="{FF2B5EF4-FFF2-40B4-BE49-F238E27FC236}">
                  <a16:creationId xmlns:a16="http://schemas.microsoft.com/office/drawing/2014/main" id="{9F9918A9-9C30-4BAA-96BA-748CED8F6B0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65712" y="6362700"/>
              <a:ext cx="1105648" cy="0"/>
            </a:xfrm>
            <a:prstGeom prst="straightConnector1">
              <a:avLst/>
            </a:prstGeom>
            <a:ln w="28575" cap="flat" cmpd="sng" algn="ctr">
              <a:solidFill>
                <a:srgbClr val="002060"/>
              </a:solidFill>
              <a:prstDash val="solid"/>
              <a:round/>
              <a:headEnd type="oval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FA70AB6A-3F56-4C84-9B63-B937891065E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80288" y="5437030"/>
              <a:ext cx="0" cy="935830"/>
            </a:xfrm>
            <a:prstGeom prst="straightConnector1">
              <a:avLst/>
            </a:prstGeom>
            <a:ln w="2857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80" name="Straight Arrow Connector 79">
              <a:extLst>
                <a:ext uri="{FF2B5EF4-FFF2-40B4-BE49-F238E27FC236}">
                  <a16:creationId xmlns:a16="http://schemas.microsoft.com/office/drawing/2014/main" id="{C781C9B3-6E14-4E0A-A29F-DBCBCC1DA73D}"/>
                </a:ext>
              </a:extLst>
            </p:cNvPr>
            <p:cNvCxnSpPr>
              <a:cxnSpLocks/>
            </p:cNvCxnSpPr>
            <p:nvPr/>
          </p:nvCxnSpPr>
          <p:spPr>
            <a:xfrm>
              <a:off x="5965712" y="5437031"/>
              <a:ext cx="1966881" cy="0"/>
            </a:xfrm>
            <a:prstGeom prst="straightConnector1">
              <a:avLst/>
            </a:prstGeom>
            <a:ln w="2857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84" name="Straight Arrow Connector 83">
              <a:extLst>
                <a:ext uri="{FF2B5EF4-FFF2-40B4-BE49-F238E27FC236}">
                  <a16:creationId xmlns:a16="http://schemas.microsoft.com/office/drawing/2014/main" id="{8FC71B38-7ED5-41F1-925F-F53C5C1976F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19893" y="4628217"/>
              <a:ext cx="0" cy="816433"/>
            </a:xfrm>
            <a:prstGeom prst="straightConnector1">
              <a:avLst/>
            </a:prstGeom>
            <a:ln w="2857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89" name="Straight Arrow Connector 88">
              <a:extLst>
                <a:ext uri="{FF2B5EF4-FFF2-40B4-BE49-F238E27FC236}">
                  <a16:creationId xmlns:a16="http://schemas.microsoft.com/office/drawing/2014/main" id="{51985E73-520E-4125-BA25-8830E29968A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36155" y="4630334"/>
              <a:ext cx="596439" cy="0"/>
            </a:xfrm>
            <a:prstGeom prst="straightConnector1">
              <a:avLst/>
            </a:prstGeom>
            <a:ln w="2857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72AAC953-0057-48B1-A1CF-77E02C383595}"/>
              </a:ext>
            </a:extLst>
          </p:cNvPr>
          <p:cNvGrpSpPr/>
          <p:nvPr/>
        </p:nvGrpSpPr>
        <p:grpSpPr>
          <a:xfrm>
            <a:off x="1946085" y="4930460"/>
            <a:ext cx="5212908" cy="363535"/>
            <a:chOff x="1946085" y="4930460"/>
            <a:chExt cx="5212908" cy="363535"/>
          </a:xfrm>
        </p:grpSpPr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6A8B2473-4A19-4D3D-A0A2-B6175D1A689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08063" y="5280660"/>
              <a:ext cx="1650930" cy="0"/>
            </a:xfrm>
            <a:prstGeom prst="straightConnector1">
              <a:avLst/>
            </a:prstGeom>
            <a:ln w="28575" cap="flat" cmpd="sng" algn="ctr">
              <a:solidFill>
                <a:srgbClr val="008000"/>
              </a:solidFill>
              <a:prstDash val="solid"/>
              <a:round/>
              <a:headEnd type="oval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02913452-086F-404C-9645-6B22331056C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21183" y="4930460"/>
              <a:ext cx="0" cy="363535"/>
            </a:xfrm>
            <a:prstGeom prst="straightConnector1">
              <a:avLst/>
            </a:prstGeom>
            <a:ln w="2857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2D86A3EC-586D-4541-B68A-DB43AC6F7482}"/>
                </a:ext>
              </a:extLst>
            </p:cNvPr>
            <p:cNvCxnSpPr>
              <a:cxnSpLocks/>
            </p:cNvCxnSpPr>
            <p:nvPr/>
          </p:nvCxnSpPr>
          <p:spPr>
            <a:xfrm>
              <a:off x="1946085" y="4930460"/>
              <a:ext cx="3587940" cy="0"/>
            </a:xfrm>
            <a:prstGeom prst="straightConnector1">
              <a:avLst/>
            </a:prstGeom>
            <a:ln w="28575" cap="flat" cmpd="sng" algn="ctr">
              <a:solidFill>
                <a:srgbClr val="008000"/>
              </a:solidFill>
              <a:prstDash val="solid"/>
              <a:round/>
              <a:headEnd type="arrow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647EB2AF-B2E6-4CC1-852D-570A1D7DD1D6}"/>
              </a:ext>
            </a:extLst>
          </p:cNvPr>
          <p:cNvSpPr/>
          <p:nvPr/>
        </p:nvSpPr>
        <p:spPr>
          <a:xfrm>
            <a:off x="365760" y="4187952"/>
            <a:ext cx="2712720" cy="51957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1D26733B-4737-4F4C-A481-6CB49AC296A3}"/>
              </a:ext>
            </a:extLst>
          </p:cNvPr>
          <p:cNvSpPr/>
          <p:nvPr/>
        </p:nvSpPr>
        <p:spPr>
          <a:xfrm>
            <a:off x="365760" y="5043379"/>
            <a:ext cx="2712720" cy="1319320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2CF5FCD0-F47C-4001-ACE8-F2C8236BEDD6}"/>
              </a:ext>
            </a:extLst>
          </p:cNvPr>
          <p:cNvSpPr/>
          <p:nvPr/>
        </p:nvSpPr>
        <p:spPr>
          <a:xfrm>
            <a:off x="5719238" y="4166982"/>
            <a:ext cx="2712720" cy="298052"/>
          </a:xfrm>
          <a:prstGeom prst="rect">
            <a:avLst/>
          </a:prstGeom>
          <a:solidFill>
            <a:schemeClr val="accent6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0B2C7278-52A2-4745-90B4-85EA838100ED}"/>
              </a:ext>
            </a:extLst>
          </p:cNvPr>
          <p:cNvSpPr/>
          <p:nvPr/>
        </p:nvSpPr>
        <p:spPr>
          <a:xfrm>
            <a:off x="5719238" y="4703742"/>
            <a:ext cx="2712720" cy="563584"/>
          </a:xfrm>
          <a:prstGeom prst="rect">
            <a:avLst/>
          </a:prstGeom>
          <a:solidFill>
            <a:schemeClr val="accent6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D42446E6-40CA-4DF0-BBB1-9BBCDFA36F15}"/>
              </a:ext>
            </a:extLst>
          </p:cNvPr>
          <p:cNvSpPr/>
          <p:nvPr/>
        </p:nvSpPr>
        <p:spPr>
          <a:xfrm>
            <a:off x="5711370" y="5988890"/>
            <a:ext cx="2712720" cy="383970"/>
          </a:xfrm>
          <a:prstGeom prst="rect">
            <a:avLst/>
          </a:prstGeom>
          <a:solidFill>
            <a:schemeClr val="accent6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595EA5FE-C10E-4FF1-9C7E-22A9720B22DA}"/>
              </a:ext>
            </a:extLst>
          </p:cNvPr>
          <p:cNvSpPr/>
          <p:nvPr/>
        </p:nvSpPr>
        <p:spPr>
          <a:xfrm>
            <a:off x="2565049" y="4252000"/>
            <a:ext cx="380205" cy="380205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59CB9E8B-E7D7-4425-A26D-33D36CC001C6}"/>
              </a:ext>
            </a:extLst>
          </p:cNvPr>
          <p:cNvSpPr/>
          <p:nvPr/>
        </p:nvSpPr>
        <p:spPr>
          <a:xfrm>
            <a:off x="5831421" y="4143359"/>
            <a:ext cx="380205" cy="380205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439B0D4F-0448-45D1-B6C0-6E8707523FE8}"/>
              </a:ext>
            </a:extLst>
          </p:cNvPr>
          <p:cNvSpPr/>
          <p:nvPr/>
        </p:nvSpPr>
        <p:spPr>
          <a:xfrm>
            <a:off x="7851059" y="5997439"/>
            <a:ext cx="380205" cy="380205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4147A8D5-D5D9-443A-822C-12BD3F688434}"/>
              </a:ext>
            </a:extLst>
          </p:cNvPr>
          <p:cNvSpPr/>
          <p:nvPr/>
        </p:nvSpPr>
        <p:spPr>
          <a:xfrm>
            <a:off x="5847258" y="4821690"/>
            <a:ext cx="380205" cy="380205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24FA9483-F703-405A-9804-4D9911ACC8B8}"/>
              </a:ext>
            </a:extLst>
          </p:cNvPr>
          <p:cNvSpPr/>
          <p:nvPr/>
        </p:nvSpPr>
        <p:spPr>
          <a:xfrm>
            <a:off x="2514840" y="5512936"/>
            <a:ext cx="380205" cy="380205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E1C2655D-F711-4C16-983B-8B4ED2169C90}"/>
              </a:ext>
            </a:extLst>
          </p:cNvPr>
          <p:cNvSpPr/>
          <p:nvPr/>
        </p:nvSpPr>
        <p:spPr>
          <a:xfrm>
            <a:off x="4188922" y="5997777"/>
            <a:ext cx="375083" cy="375083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…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56CF79A-A42F-4F42-8CBF-5613AF345F62}"/>
              </a:ext>
            </a:extLst>
          </p:cNvPr>
          <p:cNvSpPr txBox="1"/>
          <p:nvPr/>
        </p:nvSpPr>
        <p:spPr>
          <a:xfrm>
            <a:off x="3517847" y="5569547"/>
            <a:ext cx="1698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Execution Order</a:t>
            </a:r>
          </a:p>
        </p:txBody>
      </p:sp>
      <p:sp>
        <p:nvSpPr>
          <p:cNvPr id="52" name="Slide Number Placeholder 2">
            <a:hlinkClick r:id="rId2" action="ppaction://hlinksldjump"/>
            <a:extLst>
              <a:ext uri="{FF2B5EF4-FFF2-40B4-BE49-F238E27FC236}">
                <a16:creationId xmlns:a16="http://schemas.microsoft.com/office/drawing/2014/main" id="{CD233522-18A5-4AB6-B5F1-3978371E40E0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6.3</a:t>
            </a:r>
          </a:p>
        </p:txBody>
      </p:sp>
      <p:pic>
        <p:nvPicPr>
          <p:cNvPr id="48" name="Picture 47">
            <a:hlinkClick r:id="rId3" action="ppaction://hlinksldjump"/>
            <a:extLst>
              <a:ext uri="{FF2B5EF4-FFF2-40B4-BE49-F238E27FC236}">
                <a16:creationId xmlns:a16="http://schemas.microsoft.com/office/drawing/2014/main" id="{238475E9-4008-43A1-95B5-304C81A999E4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86165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2BF59-D393-4045-AC3F-1C1E7AF9A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 max Function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Program 2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6E7E29-6DE3-4C41-92DF-704D5627C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35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23BC58-1A1D-4D87-8D36-7EB18E619D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indent="0">
              <a:buNone/>
            </a:pPr>
            <a:r>
              <a:rPr lang="en-US" dirty="0"/>
              <a:t>Write a program that will </a:t>
            </a:r>
            <a:r>
              <a:rPr lang="en-US" dirty="0">
                <a:solidFill>
                  <a:schemeClr val="accent2"/>
                </a:solidFill>
              </a:rPr>
              <a:t>call</a:t>
            </a:r>
            <a:r>
              <a:rPr lang="en-US" dirty="0"/>
              <a:t> a function, </a:t>
            </a:r>
            <a:r>
              <a:rPr lang="en-US" dirty="0">
                <a:solidFill>
                  <a:srgbClr val="7030A0"/>
                </a:solidFill>
              </a:rPr>
              <a:t>max</a:t>
            </a:r>
            <a:r>
              <a:rPr lang="en-US" dirty="0"/>
              <a:t>, to </a:t>
            </a:r>
            <a:r>
              <a:rPr lang="en-US" dirty="0">
                <a:solidFill>
                  <a:schemeClr val="accent2"/>
                </a:solidFill>
              </a:rPr>
              <a:t>determine</a:t>
            </a:r>
            <a:r>
              <a:rPr lang="en-US" dirty="0"/>
              <a:t> the </a:t>
            </a:r>
            <a:r>
              <a:rPr lang="en-US" dirty="0">
                <a:solidFill>
                  <a:schemeClr val="accent2"/>
                </a:solidFill>
              </a:rPr>
              <a:t>maximum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of two numbers</a:t>
            </a:r>
            <a:r>
              <a:rPr lang="en-US" dirty="0"/>
              <a:t>. Function max should </a:t>
            </a:r>
            <a:r>
              <a:rPr lang="en-US" dirty="0">
                <a:solidFill>
                  <a:schemeClr val="accent2"/>
                </a:solidFill>
              </a:rPr>
              <a:t>return</a:t>
            </a:r>
            <a:r>
              <a:rPr lang="en-US" dirty="0"/>
              <a:t> the </a:t>
            </a:r>
            <a:r>
              <a:rPr lang="en-US" dirty="0">
                <a:solidFill>
                  <a:schemeClr val="accent2"/>
                </a:solidFill>
              </a:rPr>
              <a:t>maximum value</a:t>
            </a:r>
            <a:r>
              <a:rPr lang="en-US" dirty="0"/>
              <a:t>.</a:t>
            </a:r>
          </a:p>
          <a:p>
            <a:pPr marL="91440" indent="0">
              <a:buNone/>
            </a:pPr>
            <a:r>
              <a:rPr lang="en-US" dirty="0"/>
              <a:t>Suppose the two numbers are </a:t>
            </a:r>
            <a:r>
              <a:rPr lang="en-US" b="1" dirty="0"/>
              <a:t>2</a:t>
            </a:r>
            <a:r>
              <a:rPr lang="en-US" dirty="0"/>
              <a:t> and </a:t>
            </a:r>
            <a:r>
              <a:rPr lang="en-US" b="1" dirty="0"/>
              <a:t>5</a:t>
            </a:r>
            <a:r>
              <a:rPr lang="en-US" dirty="0"/>
              <a:t>.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>
            <a:hlinkClick r:id="rId2" action="ppaction://hlinksldjump"/>
            <a:extLst>
              <a:ext uri="{FF2B5EF4-FFF2-40B4-BE49-F238E27FC236}">
                <a16:creationId xmlns:a16="http://schemas.microsoft.com/office/drawing/2014/main" id="{1866B029-C37B-41EF-942B-C04DCDEE788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A4A57267-2897-4AB4-9570-B92E9171C330}"/>
              </a:ext>
            </a:extLst>
          </p:cNvPr>
          <p:cNvGrpSpPr/>
          <p:nvPr/>
        </p:nvGrpSpPr>
        <p:grpSpPr>
          <a:xfrm>
            <a:off x="146304" y="4231439"/>
            <a:ext cx="8851392" cy="551364"/>
            <a:chOff x="4773387" y="5013122"/>
            <a:chExt cx="8851392" cy="551364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574B720-34CB-4E00-9B1E-5C0D9E99C3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088750"/>
              <a:ext cx="8151607" cy="40011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The larger number of 5 and 2 is 5</a:t>
              </a:r>
            </a:p>
          </p:txBody>
        </p:sp>
        <p:pic>
          <p:nvPicPr>
            <p:cNvPr id="9" name="Picture 8" descr="A flat screen monitor&#10;&#10;Description automatically generated">
              <a:extLst>
                <a:ext uri="{FF2B5EF4-FFF2-40B4-BE49-F238E27FC236}">
                  <a16:creationId xmlns:a16="http://schemas.microsoft.com/office/drawing/2014/main" id="{D35117D5-5CF5-4BAA-8AF4-DFB48F70D51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94EE3B11-0716-49A0-9181-D386FBFC9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2</a:t>
            </a:r>
            <a:endParaRPr lang="en-US" dirty="0"/>
          </a:p>
        </p:txBody>
      </p:sp>
      <p:sp>
        <p:nvSpPr>
          <p:cNvPr id="11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D4F9E986-6FBC-4ED9-B98F-8111B22A850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6.3</a:t>
            </a:r>
          </a:p>
        </p:txBody>
      </p:sp>
    </p:spTree>
    <p:extLst>
      <p:ext uri="{BB962C8B-B14F-4D97-AF65-F5344CB8AC3E}">
        <p14:creationId xmlns:p14="http://schemas.microsoft.com/office/powerpoint/2010/main" val="273593311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2BF59-D393-4045-AC3F-1C1E7AF9A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 max Function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1: Problem-solving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6E7E29-6DE3-4C41-92DF-704D5627C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36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23BC58-1A1D-4D87-8D36-7EB18E619D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solidFill>
                  <a:schemeClr val="accent2"/>
                </a:solidFill>
              </a:rPr>
              <a:t>Define</a:t>
            </a:r>
            <a:r>
              <a:rPr lang="en-US" sz="2000" dirty="0"/>
              <a:t> a </a:t>
            </a:r>
            <a:r>
              <a:rPr lang="en-US" sz="2000" dirty="0">
                <a:solidFill>
                  <a:srgbClr val="7030A0"/>
                </a:solidFill>
              </a:rPr>
              <a:t>main</a:t>
            </a:r>
            <a:r>
              <a:rPr lang="en-US" sz="2000" dirty="0"/>
              <a:t> function (It is a good practice).</a:t>
            </a:r>
          </a:p>
          <a:p>
            <a:r>
              <a:rPr lang="en-US" sz="2000" dirty="0"/>
              <a:t>In </a:t>
            </a:r>
            <a:r>
              <a:rPr lang="en-US" sz="2000" dirty="0">
                <a:solidFill>
                  <a:srgbClr val="7030A0"/>
                </a:solidFill>
              </a:rPr>
              <a:t>main</a:t>
            </a:r>
            <a:r>
              <a:rPr lang="en-US" sz="2000" dirty="0"/>
              <a:t> function, we just </a:t>
            </a:r>
            <a:r>
              <a:rPr lang="en-US" sz="2000" dirty="0">
                <a:solidFill>
                  <a:schemeClr val="accent2"/>
                </a:solidFill>
              </a:rPr>
              <a:t>make</a:t>
            </a:r>
            <a:r>
              <a:rPr lang="en-US" sz="2000" dirty="0"/>
              <a:t> </a:t>
            </a:r>
            <a:r>
              <a:rPr lang="en-US" sz="2000" dirty="0">
                <a:solidFill>
                  <a:schemeClr val="accent2"/>
                </a:solidFill>
              </a:rPr>
              <a:t>two</a:t>
            </a:r>
            <a:r>
              <a:rPr lang="en-US" sz="2000" dirty="0"/>
              <a:t> </a:t>
            </a:r>
            <a:r>
              <a:rPr lang="en-US" sz="2000" dirty="0">
                <a:solidFill>
                  <a:schemeClr val="accent2"/>
                </a:solidFill>
              </a:rPr>
              <a:t>integers</a:t>
            </a:r>
            <a:r>
              <a:rPr lang="en-US" sz="2000" dirty="0"/>
              <a:t> and </a:t>
            </a:r>
            <a:r>
              <a:rPr lang="en-US" sz="2000" dirty="0">
                <a:solidFill>
                  <a:schemeClr val="accent2"/>
                </a:solidFill>
              </a:rPr>
              <a:t>give</a:t>
            </a:r>
            <a:r>
              <a:rPr lang="en-US" sz="2000" dirty="0"/>
              <a:t> a </a:t>
            </a:r>
            <a:r>
              <a:rPr lang="en-US" sz="2000" dirty="0">
                <a:solidFill>
                  <a:schemeClr val="accent2"/>
                </a:solidFill>
              </a:rPr>
              <a:t>value</a:t>
            </a:r>
            <a:r>
              <a:rPr lang="en-US" sz="2000" dirty="0"/>
              <a:t>.</a:t>
            </a:r>
          </a:p>
          <a:p>
            <a:pPr lvl="1"/>
            <a:r>
              <a:rPr lang="en-US" sz="2000" dirty="0"/>
              <a:t>Of course, we could </a:t>
            </a:r>
            <a:r>
              <a:rPr lang="en-US" sz="2000" dirty="0">
                <a:solidFill>
                  <a:schemeClr val="accent2"/>
                </a:solidFill>
              </a:rPr>
              <a:t>ask the user </a:t>
            </a:r>
            <a:r>
              <a:rPr lang="en-US" sz="2000" dirty="0"/>
              <a:t>for two numbers.</a:t>
            </a:r>
          </a:p>
          <a:p>
            <a:pPr lvl="1"/>
            <a:r>
              <a:rPr lang="en-US" sz="2000" dirty="0"/>
              <a:t>Or we could </a:t>
            </a:r>
            <a:r>
              <a:rPr lang="en-US" sz="2000" dirty="0">
                <a:solidFill>
                  <a:schemeClr val="accent2"/>
                </a:solidFill>
              </a:rPr>
              <a:t>generate</a:t>
            </a:r>
            <a:r>
              <a:rPr lang="en-US" sz="2000" dirty="0"/>
              <a:t> </a:t>
            </a:r>
            <a:r>
              <a:rPr lang="en-US" sz="2000" dirty="0">
                <a:solidFill>
                  <a:schemeClr val="accent2"/>
                </a:solidFill>
              </a:rPr>
              <a:t>two random numbers</a:t>
            </a:r>
            <a:r>
              <a:rPr lang="en-US" sz="2000" dirty="0"/>
              <a:t>.</a:t>
            </a:r>
          </a:p>
          <a:p>
            <a:pPr lvl="1"/>
            <a:r>
              <a:rPr lang="en-US" sz="2000" dirty="0"/>
              <a:t>These are easy things and are </a:t>
            </a:r>
            <a:r>
              <a:rPr lang="en-US" sz="2000" dirty="0">
                <a:solidFill>
                  <a:schemeClr val="accent2"/>
                </a:solidFill>
              </a:rPr>
              <a:t>not the purpose of this example</a:t>
            </a:r>
            <a:r>
              <a:rPr lang="en-US" sz="2000" dirty="0"/>
              <a:t>.</a:t>
            </a:r>
          </a:p>
          <a:p>
            <a:r>
              <a:rPr lang="en-US" sz="2000" dirty="0"/>
              <a:t>Next, we </a:t>
            </a:r>
            <a:r>
              <a:rPr lang="en-US" sz="2000" dirty="0">
                <a:solidFill>
                  <a:schemeClr val="accent2"/>
                </a:solidFill>
              </a:rPr>
              <a:t>call</a:t>
            </a:r>
            <a:r>
              <a:rPr lang="en-US" sz="2000" dirty="0"/>
              <a:t> the </a:t>
            </a:r>
            <a:r>
              <a:rPr lang="en-US" sz="2000" dirty="0">
                <a:solidFill>
                  <a:srgbClr val="7030A0"/>
                </a:solidFill>
              </a:rPr>
              <a:t>max</a:t>
            </a:r>
            <a:r>
              <a:rPr lang="en-US" sz="2000" dirty="0"/>
              <a:t> function </a:t>
            </a:r>
            <a:r>
              <a:rPr lang="en-US" sz="2000" dirty="0">
                <a:solidFill>
                  <a:schemeClr val="accent2"/>
                </a:solidFill>
              </a:rPr>
              <a:t>inside</a:t>
            </a:r>
            <a:r>
              <a:rPr lang="en-US" sz="2000" dirty="0"/>
              <a:t> the </a:t>
            </a:r>
            <a:r>
              <a:rPr lang="en-US" sz="2000" dirty="0">
                <a:solidFill>
                  <a:srgbClr val="7030A0"/>
                </a:solidFill>
              </a:rPr>
              <a:t>main</a:t>
            </a:r>
            <a:r>
              <a:rPr lang="en-US" sz="2000" dirty="0"/>
              <a:t> function.</a:t>
            </a:r>
          </a:p>
          <a:p>
            <a:r>
              <a:rPr lang="en-US" sz="2000" dirty="0"/>
              <a:t>This means we need to </a:t>
            </a:r>
            <a:r>
              <a:rPr lang="en-US" sz="2000" dirty="0">
                <a:solidFill>
                  <a:schemeClr val="accent2"/>
                </a:solidFill>
              </a:rPr>
              <a:t>write</a:t>
            </a:r>
            <a:r>
              <a:rPr lang="en-US" sz="2000" dirty="0"/>
              <a:t> a </a:t>
            </a:r>
            <a:r>
              <a:rPr lang="en-US" sz="2000" dirty="0">
                <a:solidFill>
                  <a:srgbClr val="7030A0"/>
                </a:solidFill>
              </a:rPr>
              <a:t>max</a:t>
            </a:r>
            <a:r>
              <a:rPr lang="en-US" sz="2000" dirty="0"/>
              <a:t> </a:t>
            </a:r>
            <a:r>
              <a:rPr lang="en-US" sz="2000" dirty="0">
                <a:solidFill>
                  <a:schemeClr val="accent2"/>
                </a:solidFill>
              </a:rPr>
              <a:t>function</a:t>
            </a:r>
            <a:r>
              <a:rPr lang="en-US" sz="2000" dirty="0"/>
              <a:t>!</a:t>
            </a:r>
          </a:p>
          <a:p>
            <a:pPr lvl="1"/>
            <a:r>
              <a:rPr lang="en-US" sz="2000" dirty="0">
                <a:solidFill>
                  <a:srgbClr val="7030A0"/>
                </a:solidFill>
              </a:rPr>
              <a:t>max</a:t>
            </a:r>
            <a:r>
              <a:rPr lang="en-US" sz="2000" dirty="0"/>
              <a:t> function should be easy.</a:t>
            </a:r>
          </a:p>
          <a:p>
            <a:pPr lvl="1"/>
            <a:r>
              <a:rPr lang="en-US" sz="2000" dirty="0"/>
              <a:t>Just </a:t>
            </a:r>
            <a:r>
              <a:rPr lang="en-US" sz="2000" dirty="0">
                <a:solidFill>
                  <a:schemeClr val="accent2"/>
                </a:solidFill>
              </a:rPr>
              <a:t>check which number is larger</a:t>
            </a:r>
            <a:r>
              <a:rPr lang="en-US" sz="2000" dirty="0"/>
              <a:t>.</a:t>
            </a:r>
          </a:p>
          <a:p>
            <a:pPr lvl="1"/>
            <a:r>
              <a:rPr lang="en-US" sz="2000" dirty="0">
                <a:solidFill>
                  <a:schemeClr val="accent2"/>
                </a:solidFill>
              </a:rPr>
              <a:t>Save</a:t>
            </a:r>
            <a:r>
              <a:rPr lang="en-US" sz="2000" dirty="0"/>
              <a:t> the </a:t>
            </a:r>
            <a:r>
              <a:rPr lang="en-US" sz="2000" dirty="0">
                <a:solidFill>
                  <a:schemeClr val="accent2"/>
                </a:solidFill>
              </a:rPr>
              <a:t>larger number </a:t>
            </a:r>
            <a:r>
              <a:rPr lang="en-US" sz="2000" dirty="0"/>
              <a:t>into a </a:t>
            </a:r>
            <a:r>
              <a:rPr lang="en-US" sz="2000" dirty="0">
                <a:solidFill>
                  <a:schemeClr val="accent2"/>
                </a:solidFill>
              </a:rPr>
              <a:t>variable</a:t>
            </a:r>
            <a:r>
              <a:rPr lang="en-US" sz="2000" dirty="0"/>
              <a:t>.</a:t>
            </a:r>
          </a:p>
          <a:p>
            <a:pPr lvl="1"/>
            <a:r>
              <a:rPr lang="en-US" sz="2000" dirty="0"/>
              <a:t>Finally, </a:t>
            </a:r>
            <a:r>
              <a:rPr lang="en-US" sz="2000" dirty="0">
                <a:solidFill>
                  <a:schemeClr val="accent2"/>
                </a:solidFill>
              </a:rPr>
              <a:t>return</a:t>
            </a:r>
            <a:r>
              <a:rPr lang="en-US" sz="2000" dirty="0"/>
              <a:t> that </a:t>
            </a:r>
            <a:r>
              <a:rPr lang="en-US" sz="2000" dirty="0">
                <a:solidFill>
                  <a:schemeClr val="accent2"/>
                </a:solidFill>
              </a:rPr>
              <a:t>variable</a:t>
            </a:r>
            <a:r>
              <a:rPr lang="en-US" sz="2000" dirty="0"/>
              <a:t> (the larger number).</a:t>
            </a:r>
          </a:p>
          <a:p>
            <a:r>
              <a:rPr lang="en-US" sz="2000" dirty="0"/>
              <a:t>At the end, </a:t>
            </a:r>
            <a:r>
              <a:rPr lang="en-US" sz="2000" dirty="0">
                <a:solidFill>
                  <a:schemeClr val="accent2"/>
                </a:solidFill>
              </a:rPr>
              <a:t>outside</a:t>
            </a:r>
            <a:r>
              <a:rPr lang="en-US" sz="2000" dirty="0"/>
              <a:t> of the </a:t>
            </a:r>
            <a:r>
              <a:rPr lang="en-US" sz="2000" dirty="0">
                <a:solidFill>
                  <a:schemeClr val="accent2"/>
                </a:solidFill>
              </a:rPr>
              <a:t>functions</a:t>
            </a:r>
            <a:r>
              <a:rPr lang="en-US" sz="2000" dirty="0"/>
              <a:t>, </a:t>
            </a:r>
            <a:r>
              <a:rPr lang="en-US" sz="2000" dirty="0">
                <a:solidFill>
                  <a:schemeClr val="accent2"/>
                </a:solidFill>
              </a:rPr>
              <a:t>call</a:t>
            </a:r>
            <a:r>
              <a:rPr lang="en-US" sz="2000" dirty="0"/>
              <a:t> the </a:t>
            </a:r>
            <a:r>
              <a:rPr lang="en-US" sz="2000" dirty="0">
                <a:solidFill>
                  <a:srgbClr val="7030A0"/>
                </a:solidFill>
              </a:rPr>
              <a:t>main</a:t>
            </a:r>
            <a:r>
              <a:rPr lang="en-US" sz="2000" dirty="0"/>
              <a:t> function to be the </a:t>
            </a:r>
            <a:r>
              <a:rPr lang="en-US" sz="2000" dirty="0">
                <a:solidFill>
                  <a:schemeClr val="accent2"/>
                </a:solidFill>
              </a:rPr>
              <a:t>first function </a:t>
            </a:r>
            <a:r>
              <a:rPr lang="en-US" sz="2000" dirty="0"/>
              <a:t>that will </a:t>
            </a:r>
            <a:r>
              <a:rPr lang="en-US" sz="2000" dirty="0">
                <a:solidFill>
                  <a:schemeClr val="accent2"/>
                </a:solidFill>
              </a:rPr>
              <a:t>be executed </a:t>
            </a:r>
            <a:r>
              <a:rPr lang="en-US" sz="2000" dirty="0"/>
              <a:t>by Python interpreter </a:t>
            </a:r>
            <a:r>
              <a:rPr lang="en-US" sz="2000" dirty="0">
                <a:solidFill>
                  <a:schemeClr val="accent2"/>
                </a:solidFill>
              </a:rPr>
              <a:t>when it runs </a:t>
            </a:r>
            <a:r>
              <a:rPr lang="en-US" sz="2000" dirty="0"/>
              <a:t>the program.</a:t>
            </a:r>
          </a:p>
        </p:txBody>
      </p:sp>
      <p:pic>
        <p:nvPicPr>
          <p:cNvPr id="5" name="Picture 4">
            <a:hlinkClick r:id="rId2" action="ppaction://hlinksldjump"/>
            <a:extLst>
              <a:ext uri="{FF2B5EF4-FFF2-40B4-BE49-F238E27FC236}">
                <a16:creationId xmlns:a16="http://schemas.microsoft.com/office/drawing/2014/main" id="{1866B029-C37B-41EF-942B-C04DCDEE788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F067D6D-2445-44AD-AA66-4C0A93C01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2</a:t>
            </a:r>
            <a:endParaRPr lang="en-US" dirty="0"/>
          </a:p>
        </p:txBody>
      </p:sp>
      <p:sp>
        <p:nvSpPr>
          <p:cNvPr id="8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97BBED39-7E74-44FC-88BB-9118CF9542C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6.3</a:t>
            </a:r>
          </a:p>
        </p:txBody>
      </p:sp>
    </p:spTree>
    <p:extLst>
      <p:ext uri="{BB962C8B-B14F-4D97-AF65-F5344CB8AC3E}">
        <p14:creationId xmlns:p14="http://schemas.microsoft.com/office/powerpoint/2010/main" val="155817437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2BF59-D393-4045-AC3F-1C1E7AF9A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 max Function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2: Implementation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6E7E29-6DE3-4C41-92DF-704D5627C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37</a:t>
            </a:fld>
            <a:endParaRPr lang="en-US"/>
          </a:p>
        </p:txBody>
      </p:sp>
      <p:pic>
        <p:nvPicPr>
          <p:cNvPr id="5" name="Picture 4">
            <a:hlinkClick r:id="rId3" action="ppaction://hlinksldjump"/>
            <a:extLst>
              <a:ext uri="{FF2B5EF4-FFF2-40B4-BE49-F238E27FC236}">
                <a16:creationId xmlns:a16="http://schemas.microsoft.com/office/drawing/2014/main" id="{1866B029-C37B-41EF-942B-C04DCDEE7889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ADD9D0DD-9693-47F2-B48B-604F9ABE3801}"/>
              </a:ext>
            </a:extLst>
          </p:cNvPr>
          <p:cNvGrpSpPr/>
          <p:nvPr/>
        </p:nvGrpSpPr>
        <p:grpSpPr>
          <a:xfrm>
            <a:off x="143360" y="1408171"/>
            <a:ext cx="8851393" cy="4281429"/>
            <a:chOff x="160237" y="2805454"/>
            <a:chExt cx="8851393" cy="3600231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5532C33-BF41-4CFE-9EEA-C1913EA8AE46}"/>
                </a:ext>
              </a:extLst>
            </p:cNvPr>
            <p:cNvSpPr txBox="1"/>
            <p:nvPr/>
          </p:nvSpPr>
          <p:spPr>
            <a:xfrm>
              <a:off x="160237" y="2805454"/>
              <a:ext cx="2096920" cy="23292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accent3">
                      <a:lumMod val="50000"/>
                    </a:schemeClr>
                  </a:solidFill>
                </a:rPr>
                <a:t>LISTING 6.1 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TestMax.py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D1170B2-8BDD-4D3F-A7D7-245923531A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30453"/>
              <a:ext cx="8403807" cy="337523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Return the max between two numbers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max(num1, num2):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num1 &gt; num2: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result = num1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else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result = num2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result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k = max(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j)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max function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maximum between"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"and"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j, 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"is"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k)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main function</a:t>
              </a:r>
              <a:endParaRPr lang="en-US" altLang="en-US" sz="1600" dirty="0">
                <a:latin typeface="Arial" panose="020B0604020202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45525E4-0036-436D-91B7-A2FCB207AE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47585" cy="337523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16</a:t>
              </a:r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8893D3-A30C-413F-B17E-0C22A2B6E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2</a:t>
            </a:r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93842BB-7681-4AA0-84E4-CB03D580FEB0}"/>
              </a:ext>
            </a:extLst>
          </p:cNvPr>
          <p:cNvGrpSpPr/>
          <p:nvPr/>
        </p:nvGrpSpPr>
        <p:grpSpPr>
          <a:xfrm>
            <a:off x="146304" y="5826559"/>
            <a:ext cx="8851392" cy="551364"/>
            <a:chOff x="4773387" y="5013122"/>
            <a:chExt cx="8851392" cy="551364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707EEF7F-3D36-4D57-ADE5-24F1D3418E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088750"/>
              <a:ext cx="8151607" cy="40011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The larger number of 5 and 2 is 5</a:t>
              </a:r>
            </a:p>
          </p:txBody>
        </p:sp>
        <p:pic>
          <p:nvPicPr>
            <p:cNvPr id="20" name="Picture 19" descr="A flat screen monitor&#10;&#10;Description automatically generated">
              <a:extLst>
                <a:ext uri="{FF2B5EF4-FFF2-40B4-BE49-F238E27FC236}">
                  <a16:creationId xmlns:a16="http://schemas.microsoft.com/office/drawing/2014/main" id="{4507D39D-9807-4059-AC57-4272E1AC918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sp>
        <p:nvSpPr>
          <p:cNvPr id="21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F19065B2-FDE4-4329-A030-AA62AB43BE00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6.3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1EBDEF4-1EFA-4FAB-B313-E2AFDB847E7D}"/>
              </a:ext>
            </a:extLst>
          </p:cNvPr>
          <p:cNvGrpSpPr/>
          <p:nvPr/>
        </p:nvGrpSpPr>
        <p:grpSpPr>
          <a:xfrm>
            <a:off x="8164115" y="1675742"/>
            <a:ext cx="830638" cy="386966"/>
            <a:chOff x="8133802" y="1326921"/>
            <a:chExt cx="830638" cy="386966"/>
          </a:xfrm>
        </p:grpSpPr>
        <p:sp>
          <p:nvSpPr>
            <p:cNvPr id="15" name="TextBox 13">
              <a:extLst>
                <a:ext uri="{FF2B5EF4-FFF2-40B4-BE49-F238E27FC236}">
                  <a16:creationId xmlns:a16="http://schemas.microsoft.com/office/drawing/2014/main" id="{428075E7-1A90-4EE6-B2C6-C934B268AE2D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18" name="TextBox 14">
              <a:hlinkClick r:id="rId7"/>
              <a:extLst>
                <a:ext uri="{FF2B5EF4-FFF2-40B4-BE49-F238E27FC236}">
                  <a16:creationId xmlns:a16="http://schemas.microsoft.com/office/drawing/2014/main" id="{EC239407-FAB2-4967-8F36-484A24DC5186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7B5640D0-3CB3-4C64-842F-4C8ECB993DD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3371982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D7142B-2309-4BED-9D47-70E0D06ADF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 max Function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Details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1785BCE-18D5-448D-B5D3-B4880A4C2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38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ABC93E-CD16-4096-AA5B-CD92EE7261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program </a:t>
            </a:r>
            <a:r>
              <a:rPr lang="en-US" dirty="0">
                <a:solidFill>
                  <a:schemeClr val="accent2"/>
                </a:solidFill>
              </a:rPr>
              <a:t>contains</a:t>
            </a:r>
            <a:r>
              <a:rPr lang="en-US" dirty="0"/>
              <a:t> the </a:t>
            </a:r>
            <a:r>
              <a:rPr lang="en-US" dirty="0">
                <a:solidFill>
                  <a:srgbClr val="7030A0"/>
                </a:solidFill>
              </a:rPr>
              <a:t>max</a:t>
            </a:r>
            <a:r>
              <a:rPr lang="en-US" dirty="0"/>
              <a:t> and </a:t>
            </a:r>
            <a:r>
              <a:rPr lang="en-US" dirty="0">
                <a:solidFill>
                  <a:srgbClr val="7030A0"/>
                </a:solidFill>
              </a:rPr>
              <a:t>main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functions</a:t>
            </a:r>
            <a:r>
              <a:rPr lang="en-US" dirty="0"/>
              <a:t>. </a:t>
            </a:r>
          </a:p>
          <a:p>
            <a:r>
              <a:rPr lang="en-US" dirty="0"/>
              <a:t>The </a:t>
            </a:r>
            <a:r>
              <a:rPr lang="en-US" dirty="0">
                <a:solidFill>
                  <a:schemeClr val="accent2"/>
                </a:solidFill>
              </a:rPr>
              <a:t>program script invokes</a:t>
            </a:r>
            <a:r>
              <a:rPr lang="en-US" dirty="0"/>
              <a:t> the </a:t>
            </a:r>
            <a:r>
              <a:rPr lang="en-US" dirty="0">
                <a:solidFill>
                  <a:srgbClr val="7030A0"/>
                </a:solidFill>
              </a:rPr>
              <a:t>main</a:t>
            </a:r>
            <a:r>
              <a:rPr lang="en-US" dirty="0"/>
              <a:t> function in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line 16</a:t>
            </a:r>
            <a:r>
              <a:rPr lang="en-US" dirty="0"/>
              <a:t>. </a:t>
            </a:r>
          </a:p>
          <a:p>
            <a:r>
              <a:rPr lang="en-US" dirty="0">
                <a:solidFill>
                  <a:schemeClr val="accent2"/>
                </a:solidFill>
              </a:rPr>
              <a:t>By convention</a:t>
            </a:r>
            <a:r>
              <a:rPr lang="en-US" dirty="0"/>
              <a:t>, </a:t>
            </a:r>
            <a:r>
              <a:rPr lang="en-US" dirty="0">
                <a:solidFill>
                  <a:schemeClr val="accent2"/>
                </a:solidFill>
              </a:rPr>
              <a:t>programs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often define a function named</a:t>
            </a:r>
            <a:r>
              <a:rPr lang="en-US" dirty="0"/>
              <a:t> </a:t>
            </a:r>
            <a:r>
              <a:rPr lang="en-US" dirty="0">
                <a:solidFill>
                  <a:srgbClr val="7030A0"/>
                </a:solidFill>
              </a:rPr>
              <a:t>main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that contains the main functionality for a program</a:t>
            </a:r>
            <a:r>
              <a:rPr lang="en-US" dirty="0"/>
              <a:t>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2D156B-A549-40BC-BDA0-26A079CE7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2</a:t>
            </a:r>
            <a:endParaRPr lang="en-US" dirty="0"/>
          </a:p>
        </p:txBody>
      </p:sp>
      <p:sp>
        <p:nvSpPr>
          <p:cNvPr id="6" name="Slide Number Placeholder 2">
            <a:hlinkClick r:id="rId2" action="ppaction://hlinksldjump"/>
            <a:extLst>
              <a:ext uri="{FF2B5EF4-FFF2-40B4-BE49-F238E27FC236}">
                <a16:creationId xmlns:a16="http://schemas.microsoft.com/office/drawing/2014/main" id="{D4620506-87DB-417E-B263-6CE1BB3690D5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6.3</a:t>
            </a:r>
          </a:p>
        </p:txBody>
      </p:sp>
      <p:pic>
        <p:nvPicPr>
          <p:cNvPr id="7" name="Picture 6">
            <a:hlinkClick r:id="rId3" action="ppaction://hlinksldjump"/>
            <a:extLst>
              <a:ext uri="{FF2B5EF4-FFF2-40B4-BE49-F238E27FC236}">
                <a16:creationId xmlns:a16="http://schemas.microsoft.com/office/drawing/2014/main" id="{65C827CC-1957-4FD6-AC6B-84DA1CCA859D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86035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2BF59-D393-4045-AC3F-1C1E7AF9A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 max Function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Trace The Program Execution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6E7E29-6DE3-4C41-92DF-704D5627C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39</a:t>
            </a:fld>
            <a:endParaRPr lang="en-US"/>
          </a:p>
        </p:txBody>
      </p:sp>
      <p:pic>
        <p:nvPicPr>
          <p:cNvPr id="5" name="Picture 4">
            <a:hlinkClick r:id="rId2" action="ppaction://hlinksldjump"/>
            <a:extLst>
              <a:ext uri="{FF2B5EF4-FFF2-40B4-BE49-F238E27FC236}">
                <a16:creationId xmlns:a16="http://schemas.microsoft.com/office/drawing/2014/main" id="{1866B029-C37B-41EF-942B-C04DCDEE788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BBEC28F-04C6-4980-AB8B-15F9F159E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2</a:t>
            </a:r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C89E9AE-5F40-4BF6-A530-403E5F164412}"/>
              </a:ext>
            </a:extLst>
          </p:cNvPr>
          <p:cNvGrpSpPr/>
          <p:nvPr/>
        </p:nvGrpSpPr>
        <p:grpSpPr>
          <a:xfrm>
            <a:off x="146304" y="1408171"/>
            <a:ext cx="8851392" cy="551364"/>
            <a:chOff x="4773387" y="5013122"/>
            <a:chExt cx="8851392" cy="551364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58EB4C4-BD6C-4D37-8957-FD94EFE117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088750"/>
              <a:ext cx="8151607" cy="40011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The larger number of 5 and 2 is 5</a:t>
              </a:r>
            </a:p>
          </p:txBody>
        </p:sp>
        <p:pic>
          <p:nvPicPr>
            <p:cNvPr id="10" name="Picture 9" descr="A flat screen monitor&#10;&#10;Description automatically generated">
              <a:extLst>
                <a:ext uri="{FF2B5EF4-FFF2-40B4-BE49-F238E27FC236}">
                  <a16:creationId xmlns:a16="http://schemas.microsoft.com/office/drawing/2014/main" id="{992BFCE2-8553-4EAC-8E06-4B514305184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521B22DF-8FF6-4065-94DA-28DCECE032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7640" y="2266849"/>
            <a:ext cx="8788720" cy="2498191"/>
          </a:xfrm>
          <a:prstGeom prst="rect">
            <a:avLst/>
          </a:prstGeom>
        </p:spPr>
      </p:pic>
      <p:sp>
        <p:nvSpPr>
          <p:cNvPr id="12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A5337087-1C8C-46E2-B66A-08B08722BCEE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6.3</a:t>
            </a:r>
          </a:p>
        </p:txBody>
      </p:sp>
    </p:spTree>
    <p:extLst>
      <p:ext uri="{BB962C8B-B14F-4D97-AF65-F5344CB8AC3E}">
        <p14:creationId xmlns:p14="http://schemas.microsoft.com/office/powerpoint/2010/main" val="574776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D64552-D62A-4FCD-8AD5-A01CD1BBC3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Points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686CDC-F8B2-498B-ACD2-449A14B49C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3">
            <a:normAutofit/>
          </a:bodyPr>
          <a:lstStyle/>
          <a:p>
            <a:r>
              <a:rPr lang="en-US" dirty="0">
                <a:solidFill>
                  <a:schemeClr val="accent3"/>
                </a:solidFill>
                <a:hlinkClick r:id="rId2" action="ppaction://hlinksldjump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Section 6.4</a:t>
            </a:r>
            <a:endParaRPr lang="en-US" dirty="0">
              <a:solidFill>
                <a:schemeClr val="accent3"/>
              </a:solidFill>
            </a:endParaRPr>
          </a:p>
          <a:p>
            <a:pPr lvl="1"/>
            <a:r>
              <a:rPr lang="en-US" dirty="0">
                <a:hlinkClick r:id="rId3" action="ppaction://hlinksldjump"/>
              </a:rPr>
              <a:t>#1</a:t>
            </a:r>
            <a:endParaRPr lang="en-US" dirty="0"/>
          </a:p>
          <a:p>
            <a:pPr lvl="1"/>
            <a:r>
              <a:rPr lang="en-US" dirty="0">
                <a:hlinkClick r:id="rId4" action="ppaction://hlinksldjump"/>
              </a:rPr>
              <a:t>#2</a:t>
            </a:r>
            <a:endParaRPr lang="en-US" dirty="0"/>
          </a:p>
          <a:p>
            <a:pPr lvl="1"/>
            <a:r>
              <a:rPr lang="en-US" dirty="0">
                <a:hlinkClick r:id="rId5" action="ppaction://hlinksldjump"/>
              </a:rPr>
              <a:t>#3</a:t>
            </a:r>
            <a:endParaRPr lang="en-US" dirty="0"/>
          </a:p>
          <a:p>
            <a:pPr lvl="1"/>
            <a:r>
              <a:rPr lang="en-US" dirty="0">
                <a:hlinkClick r:id="rId6" action="ppaction://hlinksldjump"/>
              </a:rPr>
              <a:t>#4</a:t>
            </a:r>
            <a:endParaRPr lang="en-US" dirty="0"/>
          </a:p>
          <a:p>
            <a:pPr lvl="1"/>
            <a:r>
              <a:rPr lang="en-US" dirty="0">
                <a:hlinkClick r:id="rId7" action="ppaction://hlinksldjump"/>
              </a:rPr>
              <a:t>#5</a:t>
            </a:r>
            <a:endParaRPr lang="en-US" dirty="0"/>
          </a:p>
          <a:p>
            <a:pPr lvl="1"/>
            <a:r>
              <a:rPr lang="en-US" dirty="0">
                <a:hlinkClick r:id="rId8" action="ppaction://hlinksldjump"/>
              </a:rPr>
              <a:t>#6</a:t>
            </a:r>
            <a:endParaRPr lang="en-US" dirty="0"/>
          </a:p>
          <a:p>
            <a:pPr lvl="1"/>
            <a:r>
              <a:rPr lang="en-US" dirty="0">
                <a:hlinkClick r:id="rId9" action="ppaction://hlinksldjump"/>
              </a:rPr>
              <a:t>#7</a:t>
            </a:r>
            <a:endParaRPr lang="en-US" dirty="0"/>
          </a:p>
          <a:p>
            <a:pPr lvl="1"/>
            <a:r>
              <a:rPr lang="en-US" dirty="0">
                <a:hlinkClick r:id="rId10" action="ppaction://hlinksldjump"/>
              </a:rPr>
              <a:t>#8</a:t>
            </a:r>
            <a:endParaRPr lang="en-US" dirty="0"/>
          </a:p>
          <a:p>
            <a:pPr lvl="1"/>
            <a:r>
              <a:rPr lang="en-US" dirty="0">
                <a:hlinkClick r:id="rId11" action="ppaction://hlinksldjump"/>
              </a:rPr>
              <a:t>#9</a:t>
            </a:r>
            <a:endParaRPr lang="en-US" dirty="0"/>
          </a:p>
          <a:p>
            <a:pPr lvl="1"/>
            <a:r>
              <a:rPr lang="en-US" dirty="0">
                <a:hlinkClick r:id="rId12" action="ppaction://hlinksldjump"/>
              </a:rPr>
              <a:t>#10</a:t>
            </a:r>
            <a:endParaRPr lang="en-US" dirty="0"/>
          </a:p>
          <a:p>
            <a:r>
              <a:rPr lang="en-US" dirty="0">
                <a:solidFill>
                  <a:schemeClr val="accent3"/>
                </a:solidFill>
                <a:hlinkClick r:id="rId13" action="ppaction://hlinksldjump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Section 6.5</a:t>
            </a:r>
            <a:endParaRPr lang="en-US" dirty="0">
              <a:solidFill>
                <a:schemeClr val="accent3"/>
              </a:solidFill>
            </a:endParaRPr>
          </a:p>
          <a:p>
            <a:pPr lvl="1"/>
            <a:r>
              <a:rPr lang="en-US" dirty="0">
                <a:hlinkClick r:id="rId14" action="ppaction://hlinksldjump"/>
              </a:rPr>
              <a:t>#11</a:t>
            </a:r>
            <a:endParaRPr lang="en-US" dirty="0"/>
          </a:p>
          <a:p>
            <a:r>
              <a:rPr lang="en-US" dirty="0">
                <a:solidFill>
                  <a:schemeClr val="accent3"/>
                </a:solidFill>
                <a:hlinkClick r:id="rId15" action="ppaction://hlinksldjump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Section 6.6</a:t>
            </a:r>
            <a:endParaRPr lang="en-US" dirty="0">
              <a:solidFill>
                <a:schemeClr val="accent3"/>
              </a:solidFill>
            </a:endParaRPr>
          </a:p>
          <a:p>
            <a:pPr lvl="1"/>
            <a:r>
              <a:rPr lang="en-US" dirty="0">
                <a:hlinkClick r:id="rId16" action="ppaction://hlinksldjump"/>
              </a:rPr>
              <a:t>#12</a:t>
            </a:r>
            <a:endParaRPr lang="en-US" dirty="0"/>
          </a:p>
          <a:p>
            <a:pPr lvl="1"/>
            <a:r>
              <a:rPr lang="en-US" dirty="0">
                <a:hlinkClick r:id="rId17" action="ppaction://hlinksldjump"/>
              </a:rPr>
              <a:t>#13</a:t>
            </a:r>
            <a:endParaRPr lang="en-US" dirty="0"/>
          </a:p>
          <a:p>
            <a:r>
              <a:rPr lang="en-US" dirty="0">
                <a:solidFill>
                  <a:schemeClr val="accent3"/>
                </a:solidFill>
                <a:hlinkClick r:id="rId18" action="ppaction://hlinksldjump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Section 6.9</a:t>
            </a:r>
            <a:endParaRPr lang="en-US" dirty="0">
              <a:solidFill>
                <a:schemeClr val="accent3"/>
              </a:solidFill>
            </a:endParaRPr>
          </a:p>
          <a:p>
            <a:pPr lvl="1"/>
            <a:r>
              <a:rPr lang="en-US" dirty="0">
                <a:solidFill>
                  <a:srgbClr val="72A42F"/>
                </a:solidFill>
                <a:hlinkClick r:id="rId19" action="ppaction://hlinksldjump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#14</a:t>
            </a:r>
            <a:endParaRPr lang="en-US" dirty="0">
              <a:solidFill>
                <a:srgbClr val="72A42F"/>
              </a:solidFill>
            </a:endParaRPr>
          </a:p>
          <a:p>
            <a:pPr lvl="1"/>
            <a:r>
              <a:rPr lang="en-US" dirty="0">
                <a:hlinkClick r:id="rId20" action="ppaction://hlinksldjump"/>
              </a:rPr>
              <a:t>#15</a:t>
            </a:r>
            <a:endParaRPr lang="en-US" dirty="0"/>
          </a:p>
          <a:p>
            <a:pPr lvl="1"/>
            <a:r>
              <a:rPr lang="en-US" dirty="0">
                <a:hlinkClick r:id="rId21" action="ppaction://hlinksldjump"/>
              </a:rPr>
              <a:t>#16</a:t>
            </a:r>
            <a:endParaRPr lang="en-US" dirty="0"/>
          </a:p>
          <a:p>
            <a:r>
              <a:rPr lang="en-US" dirty="0">
                <a:solidFill>
                  <a:schemeClr val="accent3"/>
                </a:solidFill>
                <a:hlinkClick r:id="rId22" action="ppaction://hlinksldjump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Section 6.10</a:t>
            </a:r>
            <a:endParaRPr lang="en-US" dirty="0">
              <a:solidFill>
                <a:schemeClr val="accent3"/>
              </a:solidFill>
            </a:endParaRPr>
          </a:p>
          <a:p>
            <a:pPr lvl="1"/>
            <a:r>
              <a:rPr lang="en-US" dirty="0">
                <a:hlinkClick r:id="rId23" action="ppaction://hlinksldjump"/>
              </a:rPr>
              <a:t>#17</a:t>
            </a:r>
            <a:endParaRPr lang="en-US" dirty="0"/>
          </a:p>
          <a:p>
            <a:pPr lvl="1"/>
            <a:r>
              <a:rPr lang="en-US" dirty="0">
                <a:hlinkClick r:id="rId24" action="ppaction://hlinksldjump"/>
              </a:rPr>
              <a:t>#18</a:t>
            </a:r>
            <a:endParaRPr lang="en-US" dirty="0"/>
          </a:p>
          <a:p>
            <a:pPr lvl="1"/>
            <a:r>
              <a:rPr lang="en-US" dirty="0">
                <a:hlinkClick r:id="rId25" action="ppaction://hlinksldjump"/>
              </a:rPr>
              <a:t>#19</a:t>
            </a:r>
            <a:endParaRPr lang="en-US" dirty="0"/>
          </a:p>
          <a:p>
            <a:r>
              <a:rPr lang="en-US" dirty="0">
                <a:solidFill>
                  <a:schemeClr val="accent3"/>
                </a:solidFill>
                <a:hlinkClick r:id="rId26" action="ppaction://hlinksldjump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Section 6.11</a:t>
            </a:r>
            <a:endParaRPr lang="en-US" dirty="0">
              <a:solidFill>
                <a:schemeClr val="accent3"/>
              </a:solidFill>
            </a:endParaRPr>
          </a:p>
          <a:p>
            <a:pPr lvl="1"/>
            <a:r>
              <a:rPr lang="en-US" dirty="0">
                <a:hlinkClick r:id="rId27" action="ppaction://hlinksldjump"/>
              </a:rPr>
              <a:t>#20</a:t>
            </a:r>
            <a:endParaRPr lang="en-US" dirty="0"/>
          </a:p>
        </p:txBody>
      </p:sp>
      <p:pic>
        <p:nvPicPr>
          <p:cNvPr id="5" name="Picture 4">
            <a:hlinkClick r:id="rId28" action="ppaction://hlinksldjump"/>
            <a:extLst>
              <a:ext uri="{FF2B5EF4-FFF2-40B4-BE49-F238E27FC236}">
                <a16:creationId xmlns:a16="http://schemas.microsoft.com/office/drawing/2014/main" id="{0C4330A4-F100-497B-A441-C2C95F820A65}"/>
              </a:ext>
            </a:extLst>
          </p:cNvPr>
          <p:cNvPicPr>
            <a:picLocks noChangeAspect="1"/>
          </p:cNvPicPr>
          <p:nvPr/>
        </p:nvPicPr>
        <p:blipFill>
          <a:blip r:embed="rId2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36D4FB-323B-4F0A-A1CC-F049AFCF5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2962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D7142B-2309-4BED-9D47-70E0D06ADF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 max Function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Discussion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1785BCE-18D5-448D-B5D3-B4880A4C2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40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ABC93E-CD16-4096-AA5B-CD92EE7261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>
                <a:solidFill>
                  <a:schemeClr val="accent2"/>
                </a:solidFill>
              </a:rPr>
              <a:t>How is this program executed? </a:t>
            </a:r>
            <a:r>
              <a:rPr lang="en-US" dirty="0"/>
              <a:t>The interpreter reads the </a:t>
            </a:r>
            <a:r>
              <a:rPr lang="en-US" dirty="0">
                <a:solidFill>
                  <a:schemeClr val="accent2"/>
                </a:solidFill>
              </a:rPr>
              <a:t>script</a:t>
            </a:r>
            <a:r>
              <a:rPr lang="en-US" dirty="0"/>
              <a:t> in the file </a:t>
            </a:r>
            <a:r>
              <a:rPr lang="en-US" dirty="0">
                <a:solidFill>
                  <a:schemeClr val="accent2"/>
                </a:solidFill>
              </a:rPr>
              <a:t>line by line </a:t>
            </a:r>
            <a:r>
              <a:rPr lang="en-US" dirty="0"/>
              <a:t>starting from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line 1</a:t>
            </a:r>
            <a:r>
              <a:rPr lang="en-US" dirty="0"/>
              <a:t>. </a:t>
            </a:r>
          </a:p>
          <a:p>
            <a:r>
              <a:rPr lang="en-US" dirty="0"/>
              <a:t>Since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line 1</a:t>
            </a:r>
            <a:r>
              <a:rPr lang="en-US" dirty="0"/>
              <a:t> is a </a:t>
            </a:r>
            <a:r>
              <a:rPr lang="en-US" dirty="0">
                <a:solidFill>
                  <a:schemeClr val="accent2"/>
                </a:solidFill>
              </a:rPr>
              <a:t>comment</a:t>
            </a:r>
            <a:r>
              <a:rPr lang="en-US" dirty="0"/>
              <a:t>, it is </a:t>
            </a:r>
            <a:r>
              <a:rPr lang="en-US" dirty="0">
                <a:solidFill>
                  <a:schemeClr val="accent2"/>
                </a:solidFill>
              </a:rPr>
              <a:t>ignored</a:t>
            </a:r>
            <a:r>
              <a:rPr lang="en-US" dirty="0"/>
              <a:t>. </a:t>
            </a:r>
          </a:p>
          <a:p>
            <a:r>
              <a:rPr lang="en-US" dirty="0"/>
              <a:t>When it reads the </a:t>
            </a:r>
            <a:r>
              <a:rPr lang="en-US" dirty="0">
                <a:solidFill>
                  <a:schemeClr val="accent2"/>
                </a:solidFill>
              </a:rPr>
              <a:t>function header </a:t>
            </a:r>
            <a:r>
              <a:rPr lang="en-US" dirty="0"/>
              <a:t>in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line 2</a:t>
            </a:r>
            <a:r>
              <a:rPr lang="en-US" dirty="0"/>
              <a:t>, it </a:t>
            </a:r>
            <a:r>
              <a:rPr lang="en-US" dirty="0">
                <a:solidFill>
                  <a:schemeClr val="accent2"/>
                </a:solidFill>
              </a:rPr>
              <a:t>stores</a:t>
            </a:r>
            <a:r>
              <a:rPr lang="en-US" dirty="0"/>
              <a:t> the </a:t>
            </a:r>
            <a:r>
              <a:rPr lang="en-US" dirty="0">
                <a:solidFill>
                  <a:schemeClr val="accent2"/>
                </a:solidFill>
              </a:rPr>
              <a:t>function with its body </a:t>
            </a:r>
            <a:r>
              <a:rPr lang="en-US" dirty="0"/>
              <a:t>(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lines 2–8</a:t>
            </a:r>
            <a:r>
              <a:rPr lang="en-US" dirty="0"/>
              <a:t>) </a:t>
            </a:r>
            <a:r>
              <a:rPr lang="en-US" dirty="0">
                <a:solidFill>
                  <a:schemeClr val="accent2"/>
                </a:solidFill>
              </a:rPr>
              <a:t>in </a:t>
            </a:r>
            <a:r>
              <a:rPr lang="en-US" dirty="0"/>
              <a:t>the</a:t>
            </a:r>
            <a:r>
              <a:rPr lang="en-US" dirty="0">
                <a:solidFill>
                  <a:schemeClr val="accent2"/>
                </a:solidFill>
              </a:rPr>
              <a:t> memory</a:t>
            </a:r>
            <a:r>
              <a:rPr lang="en-US" dirty="0"/>
              <a:t>. </a:t>
            </a:r>
          </a:p>
          <a:p>
            <a:r>
              <a:rPr lang="en-US" dirty="0"/>
              <a:t>Remember that a </a:t>
            </a:r>
            <a:r>
              <a:rPr lang="en-US" dirty="0">
                <a:solidFill>
                  <a:schemeClr val="accent2"/>
                </a:solidFill>
              </a:rPr>
              <a:t>function’s definition defines</a:t>
            </a:r>
            <a:r>
              <a:rPr lang="en-US" dirty="0"/>
              <a:t> the </a:t>
            </a:r>
            <a:r>
              <a:rPr lang="en-US" dirty="0">
                <a:solidFill>
                  <a:schemeClr val="accent2"/>
                </a:solidFill>
              </a:rPr>
              <a:t>function</a:t>
            </a:r>
            <a:r>
              <a:rPr lang="en-US" dirty="0"/>
              <a:t>, but it </a:t>
            </a:r>
            <a:r>
              <a:rPr lang="en-US" b="1" dirty="0">
                <a:solidFill>
                  <a:schemeClr val="accent2"/>
                </a:solidFill>
              </a:rPr>
              <a:t>does not </a:t>
            </a:r>
            <a:r>
              <a:rPr lang="en-US" dirty="0"/>
              <a:t>cause the </a:t>
            </a:r>
            <a:r>
              <a:rPr lang="en-US" dirty="0">
                <a:solidFill>
                  <a:schemeClr val="accent2"/>
                </a:solidFill>
              </a:rPr>
              <a:t>function to execute</a:t>
            </a:r>
            <a:r>
              <a:rPr lang="en-US" dirty="0"/>
              <a:t>.</a:t>
            </a:r>
          </a:p>
          <a:p>
            <a:r>
              <a:rPr lang="en-US" dirty="0"/>
              <a:t>The interpreter then </a:t>
            </a:r>
            <a:r>
              <a:rPr lang="en-US" dirty="0">
                <a:solidFill>
                  <a:schemeClr val="accent2"/>
                </a:solidFill>
              </a:rPr>
              <a:t>reads</a:t>
            </a:r>
            <a:r>
              <a:rPr lang="en-US" dirty="0"/>
              <a:t> the </a:t>
            </a:r>
            <a:r>
              <a:rPr lang="en-US" dirty="0">
                <a:solidFill>
                  <a:schemeClr val="accent2"/>
                </a:solidFill>
              </a:rPr>
              <a:t>definition</a:t>
            </a:r>
            <a:r>
              <a:rPr lang="en-US" dirty="0"/>
              <a:t> of the </a:t>
            </a:r>
            <a:r>
              <a:rPr lang="en-US" dirty="0">
                <a:solidFill>
                  <a:srgbClr val="7030A0"/>
                </a:solidFill>
              </a:rPr>
              <a:t>main</a:t>
            </a:r>
            <a:r>
              <a:rPr lang="en-US" dirty="0"/>
              <a:t> function (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lines 10–14</a:t>
            </a:r>
            <a:r>
              <a:rPr lang="en-US" dirty="0"/>
              <a:t>) </a:t>
            </a:r>
            <a:r>
              <a:rPr lang="en-US" dirty="0">
                <a:solidFill>
                  <a:schemeClr val="accent2"/>
                </a:solidFill>
              </a:rPr>
              <a:t>to the memory</a:t>
            </a:r>
            <a:r>
              <a:rPr lang="en-US" dirty="0"/>
              <a:t>. </a:t>
            </a:r>
          </a:p>
          <a:p>
            <a:r>
              <a:rPr lang="en-US" dirty="0"/>
              <a:t>Finally, the interpreter reads the statement in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line 16</a:t>
            </a:r>
            <a:r>
              <a:rPr lang="en-US" dirty="0"/>
              <a:t>, which </a:t>
            </a:r>
            <a:r>
              <a:rPr lang="en-US" dirty="0">
                <a:solidFill>
                  <a:schemeClr val="accent2"/>
                </a:solidFill>
              </a:rPr>
              <a:t>invokes</a:t>
            </a:r>
            <a:r>
              <a:rPr lang="en-US" dirty="0"/>
              <a:t> the </a:t>
            </a:r>
            <a:r>
              <a:rPr lang="en-US" dirty="0">
                <a:solidFill>
                  <a:srgbClr val="7030A0"/>
                </a:solidFill>
              </a:rPr>
              <a:t>main</a:t>
            </a:r>
            <a:r>
              <a:rPr lang="en-US" dirty="0"/>
              <a:t> function and </a:t>
            </a:r>
            <a:r>
              <a:rPr lang="en-US" dirty="0">
                <a:solidFill>
                  <a:schemeClr val="accent2"/>
                </a:solidFill>
              </a:rPr>
              <a:t>causes</a:t>
            </a:r>
            <a:r>
              <a:rPr lang="en-US" dirty="0"/>
              <a:t> the </a:t>
            </a:r>
            <a:r>
              <a:rPr lang="en-US" dirty="0">
                <a:solidFill>
                  <a:srgbClr val="7030A0"/>
                </a:solidFill>
              </a:rPr>
              <a:t>main</a:t>
            </a:r>
            <a:r>
              <a:rPr lang="en-US" dirty="0"/>
              <a:t> function </a:t>
            </a:r>
            <a:r>
              <a:rPr lang="en-US" dirty="0">
                <a:solidFill>
                  <a:schemeClr val="accent2"/>
                </a:solidFill>
              </a:rPr>
              <a:t>to be executed</a:t>
            </a:r>
            <a:r>
              <a:rPr lang="en-US" dirty="0"/>
              <a:t>. </a:t>
            </a:r>
          </a:p>
          <a:p>
            <a:r>
              <a:rPr lang="en-US" dirty="0"/>
              <a:t>The </a:t>
            </a:r>
            <a:r>
              <a:rPr lang="en-US" dirty="0">
                <a:solidFill>
                  <a:schemeClr val="accent2"/>
                </a:solidFill>
              </a:rPr>
              <a:t>control</a:t>
            </a:r>
            <a:r>
              <a:rPr lang="en-US" dirty="0"/>
              <a:t> is now </a:t>
            </a:r>
            <a:r>
              <a:rPr lang="en-US" dirty="0">
                <a:solidFill>
                  <a:schemeClr val="accent2"/>
                </a:solidFill>
              </a:rPr>
              <a:t>transferred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to</a:t>
            </a:r>
            <a:r>
              <a:rPr lang="en-US" dirty="0"/>
              <a:t> the </a:t>
            </a:r>
            <a:r>
              <a:rPr lang="en-US" dirty="0">
                <a:solidFill>
                  <a:srgbClr val="7030A0"/>
                </a:solidFill>
              </a:rPr>
              <a:t>main</a:t>
            </a:r>
            <a:r>
              <a:rPr lang="en-US" dirty="0"/>
              <a:t> function.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C869D5-71FD-482D-924D-6F97DA91C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2</a:t>
            </a:r>
            <a:endParaRPr lang="en-US" dirty="0"/>
          </a:p>
        </p:txBody>
      </p:sp>
      <p:sp>
        <p:nvSpPr>
          <p:cNvPr id="6" name="Slide Number Placeholder 2">
            <a:hlinkClick r:id="rId2" action="ppaction://hlinksldjump"/>
            <a:extLst>
              <a:ext uri="{FF2B5EF4-FFF2-40B4-BE49-F238E27FC236}">
                <a16:creationId xmlns:a16="http://schemas.microsoft.com/office/drawing/2014/main" id="{4624FFEE-98FD-41E6-BF1F-D89B2A9DC461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6.3</a:t>
            </a:r>
          </a:p>
        </p:txBody>
      </p:sp>
      <p:pic>
        <p:nvPicPr>
          <p:cNvPr id="7" name="Picture 6">
            <a:hlinkClick r:id="rId3" action="ppaction://hlinksldjump"/>
            <a:extLst>
              <a:ext uri="{FF2B5EF4-FFF2-40B4-BE49-F238E27FC236}">
                <a16:creationId xmlns:a16="http://schemas.microsoft.com/office/drawing/2014/main" id="{1503FE03-B1B7-4E8F-9D8C-8072A70EA2BB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47627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D7142B-2309-4BED-9D47-70E0D06ADF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 max Function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Discussion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1785BCE-18D5-448D-B5D3-B4880A4C2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41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ABC93E-CD16-4096-AA5B-CD92EE7261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4541520"/>
            <a:ext cx="8851392" cy="2029850"/>
          </a:xfrm>
        </p:spPr>
        <p:txBody>
          <a:bodyPr>
            <a:normAutofit/>
          </a:bodyPr>
          <a:lstStyle/>
          <a:p>
            <a:r>
              <a:rPr lang="en-US" dirty="0"/>
              <a:t>When a function is </a:t>
            </a:r>
            <a:r>
              <a:rPr lang="en-US" dirty="0">
                <a:solidFill>
                  <a:schemeClr val="accent2"/>
                </a:solidFill>
              </a:rPr>
              <a:t>invoked</a:t>
            </a:r>
            <a:r>
              <a:rPr lang="en-US" dirty="0"/>
              <a:t>, the </a:t>
            </a:r>
            <a:r>
              <a:rPr lang="en-US" dirty="0">
                <a:solidFill>
                  <a:schemeClr val="accent2"/>
                </a:solidFill>
              </a:rPr>
              <a:t>control</a:t>
            </a:r>
            <a:r>
              <a:rPr lang="en-US" dirty="0"/>
              <a:t> is </a:t>
            </a:r>
            <a:r>
              <a:rPr lang="en-US" dirty="0">
                <a:solidFill>
                  <a:schemeClr val="accent2"/>
                </a:solidFill>
              </a:rPr>
              <a:t>transferred</a:t>
            </a:r>
            <a:r>
              <a:rPr lang="en-US" dirty="0"/>
              <a:t> to the </a:t>
            </a:r>
            <a:r>
              <a:rPr lang="en-US" dirty="0">
                <a:solidFill>
                  <a:schemeClr val="accent2"/>
                </a:solidFill>
              </a:rPr>
              <a:t>function</a:t>
            </a:r>
            <a:r>
              <a:rPr lang="en-US" dirty="0"/>
              <a:t>. </a:t>
            </a:r>
          </a:p>
          <a:p>
            <a:r>
              <a:rPr lang="en-US" dirty="0"/>
              <a:t>When the </a:t>
            </a:r>
            <a:r>
              <a:rPr lang="en-US" dirty="0">
                <a:solidFill>
                  <a:schemeClr val="accent2"/>
                </a:solidFill>
              </a:rPr>
              <a:t>function is finished</a:t>
            </a:r>
            <a:r>
              <a:rPr lang="en-US" dirty="0"/>
              <a:t>, the </a:t>
            </a:r>
            <a:r>
              <a:rPr lang="en-US" dirty="0">
                <a:solidFill>
                  <a:schemeClr val="accent2"/>
                </a:solidFill>
              </a:rPr>
              <a:t>control is returned to where the function was called</a:t>
            </a:r>
            <a:r>
              <a:rPr lang="en-US" dirty="0"/>
              <a:t>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2D372D7-F35A-42F6-A361-0FDD827618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08171"/>
            <a:ext cx="9144000" cy="3061792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DCFC00-56F3-4368-A3F3-73F45C9D6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2</a:t>
            </a:r>
            <a:endParaRPr lang="en-US" dirty="0"/>
          </a:p>
        </p:txBody>
      </p:sp>
      <p:sp>
        <p:nvSpPr>
          <p:cNvPr id="7" name="Slide Number Placeholder 2">
            <a:hlinkClick r:id="rId3" action="ppaction://hlinksldjump"/>
            <a:extLst>
              <a:ext uri="{FF2B5EF4-FFF2-40B4-BE49-F238E27FC236}">
                <a16:creationId xmlns:a16="http://schemas.microsoft.com/office/drawing/2014/main" id="{D712BD92-ABEB-4418-A63B-4CDB9C755D80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6.3</a:t>
            </a:r>
          </a:p>
        </p:txBody>
      </p:sp>
      <p:pic>
        <p:nvPicPr>
          <p:cNvPr id="8" name="Picture 7">
            <a:hlinkClick r:id="rId4" action="ppaction://hlinksldjump"/>
            <a:extLst>
              <a:ext uri="{FF2B5EF4-FFF2-40B4-BE49-F238E27FC236}">
                <a16:creationId xmlns:a16="http://schemas.microsoft.com/office/drawing/2014/main" id="{EEA08B74-2F16-4C09-975B-5177DD9C8588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78684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D7142B-2309-4BED-9D47-70E0D06ADF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 max Function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Discussion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1785BCE-18D5-448D-B5D3-B4880A4C2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42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ABC93E-CD16-4096-AA5B-CD92EE7261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</a:t>
            </a:r>
            <a:r>
              <a:rPr lang="en-US" dirty="0">
                <a:solidFill>
                  <a:schemeClr val="accent2"/>
                </a:solidFill>
              </a:rPr>
              <a:t>execution</a:t>
            </a:r>
            <a:r>
              <a:rPr lang="en-US" dirty="0"/>
              <a:t> of the </a:t>
            </a:r>
            <a:r>
              <a:rPr lang="en-US" dirty="0">
                <a:solidFill>
                  <a:srgbClr val="7030A0"/>
                </a:solidFill>
              </a:rPr>
              <a:t>main</a:t>
            </a:r>
            <a:r>
              <a:rPr lang="en-US" dirty="0"/>
              <a:t> function </a:t>
            </a:r>
            <a:r>
              <a:rPr lang="en-US" dirty="0">
                <a:solidFill>
                  <a:schemeClr val="accent2"/>
                </a:solidFill>
              </a:rPr>
              <a:t>begins</a:t>
            </a:r>
            <a:r>
              <a:rPr lang="en-US" dirty="0"/>
              <a:t> in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line 11</a:t>
            </a:r>
            <a:r>
              <a:rPr lang="en-US" dirty="0"/>
              <a:t>. </a:t>
            </a:r>
          </a:p>
          <a:p>
            <a:r>
              <a:rPr lang="en-US" dirty="0"/>
              <a:t>It </a:t>
            </a:r>
            <a:r>
              <a:rPr lang="en-US" dirty="0">
                <a:solidFill>
                  <a:schemeClr val="accent2"/>
                </a:solidFill>
              </a:rPr>
              <a:t>assigns</a:t>
            </a:r>
            <a:r>
              <a:rPr lang="en-US" dirty="0"/>
              <a:t> </a:t>
            </a:r>
            <a:r>
              <a:rPr lang="en-US" b="1" dirty="0"/>
              <a:t>5</a:t>
            </a:r>
            <a:r>
              <a:rPr lang="en-US" dirty="0"/>
              <a:t> to </a:t>
            </a:r>
            <a:r>
              <a:rPr lang="en-US" dirty="0" err="1">
                <a:solidFill>
                  <a:srgbClr val="0070C0"/>
                </a:solidFill>
              </a:rPr>
              <a:t>i</a:t>
            </a:r>
            <a:r>
              <a:rPr lang="en-US" dirty="0"/>
              <a:t> and </a:t>
            </a:r>
            <a:r>
              <a:rPr lang="en-US" b="1" dirty="0"/>
              <a:t>2</a:t>
            </a:r>
            <a:r>
              <a:rPr lang="en-US" dirty="0"/>
              <a:t> to </a:t>
            </a:r>
            <a:r>
              <a:rPr lang="en-US" dirty="0">
                <a:solidFill>
                  <a:srgbClr val="0070C0"/>
                </a:solidFill>
              </a:rPr>
              <a:t>j</a:t>
            </a:r>
            <a:r>
              <a:rPr lang="en-US" dirty="0"/>
              <a:t> (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lines 11–12</a:t>
            </a:r>
            <a:r>
              <a:rPr lang="en-US" dirty="0"/>
              <a:t>) and then </a:t>
            </a:r>
            <a:r>
              <a:rPr lang="en-US" dirty="0">
                <a:solidFill>
                  <a:schemeClr val="accent2"/>
                </a:solidFill>
              </a:rPr>
              <a:t>invokes</a:t>
            </a:r>
            <a:r>
              <a:rPr lang="en-US" dirty="0"/>
              <a:t> </a:t>
            </a:r>
            <a:r>
              <a:rPr lang="en-US" dirty="0">
                <a:solidFill>
                  <a:srgbClr val="7030A0"/>
                </a:solidFill>
              </a:rPr>
              <a:t>max(</a:t>
            </a:r>
            <a:r>
              <a:rPr lang="en-US" dirty="0" err="1">
                <a:solidFill>
                  <a:srgbClr val="0070C0"/>
                </a:solidFill>
              </a:rPr>
              <a:t>i</a:t>
            </a:r>
            <a:r>
              <a:rPr lang="en-US" dirty="0">
                <a:solidFill>
                  <a:srgbClr val="7030A0"/>
                </a:solidFill>
              </a:rPr>
              <a:t>, </a:t>
            </a:r>
            <a:r>
              <a:rPr lang="en-US" dirty="0">
                <a:solidFill>
                  <a:srgbClr val="0070C0"/>
                </a:solidFill>
              </a:rPr>
              <a:t>j</a:t>
            </a:r>
            <a:r>
              <a:rPr lang="en-US" dirty="0">
                <a:solidFill>
                  <a:srgbClr val="7030A0"/>
                </a:solidFill>
              </a:rPr>
              <a:t>)</a:t>
            </a:r>
            <a:r>
              <a:rPr lang="en-US" dirty="0"/>
              <a:t> (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line 13</a:t>
            </a:r>
            <a:r>
              <a:rPr lang="en-US" dirty="0"/>
              <a:t>).</a:t>
            </a:r>
          </a:p>
          <a:p>
            <a:r>
              <a:rPr lang="en-US" dirty="0"/>
              <a:t>When the </a:t>
            </a:r>
            <a:r>
              <a:rPr lang="en-US" dirty="0">
                <a:solidFill>
                  <a:srgbClr val="7030A0"/>
                </a:solidFill>
              </a:rPr>
              <a:t>max</a:t>
            </a:r>
            <a:r>
              <a:rPr lang="en-US" dirty="0"/>
              <a:t> function is </a:t>
            </a:r>
            <a:r>
              <a:rPr lang="en-US" dirty="0">
                <a:solidFill>
                  <a:schemeClr val="accent2"/>
                </a:solidFill>
              </a:rPr>
              <a:t>invoked</a:t>
            </a:r>
            <a:r>
              <a:rPr lang="en-US" dirty="0"/>
              <a:t> (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line 13</a:t>
            </a:r>
            <a:r>
              <a:rPr lang="en-US" dirty="0"/>
              <a:t>), variable </a:t>
            </a:r>
            <a:r>
              <a:rPr lang="en-US" dirty="0">
                <a:solidFill>
                  <a:srgbClr val="0070C0"/>
                </a:solidFill>
              </a:rPr>
              <a:t>i</a:t>
            </a:r>
            <a:r>
              <a:rPr lang="en-US" dirty="0"/>
              <a:t>’s </a:t>
            </a:r>
            <a:r>
              <a:rPr lang="en-US" dirty="0">
                <a:solidFill>
                  <a:schemeClr val="accent2"/>
                </a:solidFill>
              </a:rPr>
              <a:t>value</a:t>
            </a:r>
            <a:r>
              <a:rPr lang="en-US" dirty="0"/>
              <a:t> is </a:t>
            </a:r>
            <a:r>
              <a:rPr lang="en-US" dirty="0">
                <a:solidFill>
                  <a:schemeClr val="accent2"/>
                </a:solidFill>
              </a:rPr>
              <a:t>passed to </a:t>
            </a:r>
            <a:r>
              <a:rPr lang="en-US" dirty="0">
                <a:solidFill>
                  <a:srgbClr val="0070C0"/>
                </a:solidFill>
              </a:rPr>
              <a:t>num1</a:t>
            </a:r>
            <a:r>
              <a:rPr lang="en-US" dirty="0"/>
              <a:t> and variable </a:t>
            </a:r>
            <a:r>
              <a:rPr lang="en-US" dirty="0">
                <a:solidFill>
                  <a:srgbClr val="0070C0"/>
                </a:solidFill>
              </a:rPr>
              <a:t>j</a:t>
            </a:r>
            <a:r>
              <a:rPr lang="en-US" dirty="0"/>
              <a:t>’s </a:t>
            </a:r>
            <a:r>
              <a:rPr lang="en-US" dirty="0">
                <a:solidFill>
                  <a:schemeClr val="accent2"/>
                </a:solidFill>
              </a:rPr>
              <a:t>value</a:t>
            </a:r>
            <a:r>
              <a:rPr lang="en-US" dirty="0"/>
              <a:t> is </a:t>
            </a:r>
            <a:r>
              <a:rPr lang="en-US" dirty="0">
                <a:solidFill>
                  <a:schemeClr val="accent2"/>
                </a:solidFill>
              </a:rPr>
              <a:t>passed to </a:t>
            </a:r>
            <a:r>
              <a:rPr lang="en-US" dirty="0">
                <a:solidFill>
                  <a:srgbClr val="0070C0"/>
                </a:solidFill>
              </a:rPr>
              <a:t>num2</a:t>
            </a:r>
            <a:r>
              <a:rPr lang="en-US" dirty="0"/>
              <a:t>. </a:t>
            </a:r>
          </a:p>
          <a:p>
            <a:r>
              <a:rPr lang="en-US" dirty="0"/>
              <a:t>The </a:t>
            </a:r>
            <a:r>
              <a:rPr lang="en-US" dirty="0">
                <a:solidFill>
                  <a:schemeClr val="accent2"/>
                </a:solidFill>
              </a:rPr>
              <a:t>control</a:t>
            </a:r>
            <a:r>
              <a:rPr lang="en-US" dirty="0"/>
              <a:t> is </a:t>
            </a:r>
            <a:r>
              <a:rPr lang="en-US" dirty="0">
                <a:solidFill>
                  <a:schemeClr val="accent2"/>
                </a:solidFill>
              </a:rPr>
              <a:t>transferred to </a:t>
            </a:r>
            <a:r>
              <a:rPr lang="en-US" dirty="0"/>
              <a:t>the </a:t>
            </a:r>
            <a:r>
              <a:rPr lang="en-US" dirty="0">
                <a:solidFill>
                  <a:srgbClr val="7030A0"/>
                </a:solidFill>
              </a:rPr>
              <a:t>max</a:t>
            </a:r>
            <a:r>
              <a:rPr lang="en-US" dirty="0"/>
              <a:t> function, and the </a:t>
            </a:r>
            <a:r>
              <a:rPr lang="en-US" dirty="0">
                <a:solidFill>
                  <a:srgbClr val="7030A0"/>
                </a:solidFill>
              </a:rPr>
              <a:t>max</a:t>
            </a:r>
            <a:r>
              <a:rPr lang="en-US" dirty="0"/>
              <a:t> function is </a:t>
            </a:r>
            <a:r>
              <a:rPr lang="en-US" dirty="0">
                <a:solidFill>
                  <a:schemeClr val="accent2"/>
                </a:solidFill>
              </a:rPr>
              <a:t>executed</a:t>
            </a:r>
            <a:r>
              <a:rPr lang="en-US" dirty="0"/>
              <a:t>. </a:t>
            </a:r>
          </a:p>
          <a:p>
            <a:r>
              <a:rPr lang="en-US" dirty="0"/>
              <a:t>When the </a:t>
            </a:r>
            <a:r>
              <a:rPr lang="en-US" dirty="0">
                <a:solidFill>
                  <a:schemeClr val="accent2"/>
                </a:solidFill>
              </a:rPr>
              <a:t>return statement </a:t>
            </a:r>
            <a:r>
              <a:rPr lang="en-US" dirty="0"/>
              <a:t>in the </a:t>
            </a:r>
            <a:r>
              <a:rPr lang="en-US" dirty="0">
                <a:solidFill>
                  <a:srgbClr val="7030A0"/>
                </a:solidFill>
              </a:rPr>
              <a:t>max</a:t>
            </a:r>
            <a:r>
              <a:rPr lang="en-US" dirty="0"/>
              <a:t> function </a:t>
            </a:r>
            <a:r>
              <a:rPr lang="en-US" dirty="0">
                <a:solidFill>
                  <a:schemeClr val="accent2"/>
                </a:solidFill>
              </a:rPr>
              <a:t>is executed</a:t>
            </a:r>
            <a:r>
              <a:rPr lang="en-US" dirty="0"/>
              <a:t>, the </a:t>
            </a:r>
            <a:r>
              <a:rPr lang="en-US" dirty="0">
                <a:solidFill>
                  <a:srgbClr val="7030A0"/>
                </a:solidFill>
              </a:rPr>
              <a:t>max</a:t>
            </a:r>
            <a:r>
              <a:rPr lang="en-US" dirty="0"/>
              <a:t> function </a:t>
            </a:r>
            <a:r>
              <a:rPr lang="en-US" dirty="0">
                <a:solidFill>
                  <a:schemeClr val="accent2"/>
                </a:solidFill>
              </a:rPr>
              <a:t>returns the control to its caller </a:t>
            </a:r>
            <a:r>
              <a:rPr lang="en-US" dirty="0"/>
              <a:t>(in this case the </a:t>
            </a:r>
            <a:r>
              <a:rPr lang="en-US" dirty="0">
                <a:solidFill>
                  <a:schemeClr val="accent2"/>
                </a:solidFill>
              </a:rPr>
              <a:t>caller</a:t>
            </a:r>
            <a:r>
              <a:rPr lang="en-US" dirty="0"/>
              <a:t> is the </a:t>
            </a:r>
            <a:r>
              <a:rPr lang="en-US" dirty="0">
                <a:solidFill>
                  <a:srgbClr val="7030A0"/>
                </a:solidFill>
              </a:rPr>
              <a:t>main</a:t>
            </a:r>
            <a:r>
              <a:rPr lang="en-US" dirty="0"/>
              <a:t> function).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1CCC1E-4E9C-4A07-8AA5-BB98904C2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2</a:t>
            </a:r>
            <a:endParaRPr lang="en-US" dirty="0"/>
          </a:p>
        </p:txBody>
      </p:sp>
      <p:sp>
        <p:nvSpPr>
          <p:cNvPr id="6" name="Slide Number Placeholder 2">
            <a:hlinkClick r:id="rId2" action="ppaction://hlinksldjump"/>
            <a:extLst>
              <a:ext uri="{FF2B5EF4-FFF2-40B4-BE49-F238E27FC236}">
                <a16:creationId xmlns:a16="http://schemas.microsoft.com/office/drawing/2014/main" id="{FAD3C1EA-2E1C-4C77-8489-CEDC79AAF45E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6.3</a:t>
            </a:r>
          </a:p>
        </p:txBody>
      </p:sp>
      <p:pic>
        <p:nvPicPr>
          <p:cNvPr id="7" name="Picture 6">
            <a:hlinkClick r:id="rId3" action="ppaction://hlinksldjump"/>
            <a:extLst>
              <a:ext uri="{FF2B5EF4-FFF2-40B4-BE49-F238E27FC236}">
                <a16:creationId xmlns:a16="http://schemas.microsoft.com/office/drawing/2014/main" id="{C1D3A809-9E51-48D0-82AF-4D45FBBAD86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59746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D7142B-2309-4BED-9D47-70E0D06ADF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 max Function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Discussion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1785BCE-18D5-448D-B5D3-B4880A4C2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43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ABC93E-CD16-4096-AA5B-CD92EE7261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After the </a:t>
            </a:r>
            <a:r>
              <a:rPr lang="en-US" dirty="0">
                <a:solidFill>
                  <a:srgbClr val="7030A0"/>
                </a:solidFill>
              </a:rPr>
              <a:t>max</a:t>
            </a:r>
            <a:r>
              <a:rPr lang="en-US" dirty="0"/>
              <a:t> function is </a:t>
            </a:r>
            <a:r>
              <a:rPr lang="en-US" dirty="0">
                <a:solidFill>
                  <a:schemeClr val="accent2"/>
                </a:solidFill>
              </a:rPr>
              <a:t>finished</a:t>
            </a:r>
            <a:r>
              <a:rPr lang="en-US" dirty="0"/>
              <a:t>, the </a:t>
            </a:r>
            <a:r>
              <a:rPr lang="en-US" dirty="0">
                <a:solidFill>
                  <a:schemeClr val="accent2"/>
                </a:solidFill>
              </a:rPr>
              <a:t>returned value </a:t>
            </a:r>
            <a:r>
              <a:rPr lang="en-US" dirty="0"/>
              <a:t>from the </a:t>
            </a:r>
            <a:r>
              <a:rPr lang="en-US" dirty="0">
                <a:solidFill>
                  <a:srgbClr val="7030A0"/>
                </a:solidFill>
              </a:rPr>
              <a:t>max</a:t>
            </a:r>
            <a:r>
              <a:rPr lang="en-US" dirty="0"/>
              <a:t> function is </a:t>
            </a:r>
            <a:r>
              <a:rPr lang="en-US" dirty="0">
                <a:solidFill>
                  <a:schemeClr val="accent2"/>
                </a:solidFill>
              </a:rPr>
              <a:t>assigned to </a:t>
            </a:r>
            <a:r>
              <a:rPr lang="en-US" dirty="0">
                <a:solidFill>
                  <a:srgbClr val="0070C0"/>
                </a:solidFill>
              </a:rPr>
              <a:t>k</a:t>
            </a:r>
            <a:r>
              <a:rPr lang="en-US" dirty="0"/>
              <a:t> (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line 13</a:t>
            </a:r>
            <a:r>
              <a:rPr lang="en-US" dirty="0"/>
              <a:t>). </a:t>
            </a:r>
          </a:p>
          <a:p>
            <a:r>
              <a:rPr lang="en-US" dirty="0"/>
              <a:t>The </a:t>
            </a:r>
            <a:r>
              <a:rPr lang="en-US" dirty="0">
                <a:solidFill>
                  <a:srgbClr val="7030A0"/>
                </a:solidFill>
              </a:rPr>
              <a:t>main</a:t>
            </a:r>
            <a:r>
              <a:rPr lang="en-US" dirty="0"/>
              <a:t> function prints the result (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line 14</a:t>
            </a:r>
            <a:r>
              <a:rPr lang="en-US" dirty="0"/>
              <a:t>). </a:t>
            </a:r>
          </a:p>
          <a:p>
            <a:r>
              <a:rPr lang="en-US" dirty="0"/>
              <a:t>The </a:t>
            </a:r>
            <a:r>
              <a:rPr lang="en-US" dirty="0">
                <a:solidFill>
                  <a:srgbClr val="7030A0"/>
                </a:solidFill>
              </a:rPr>
              <a:t>main</a:t>
            </a:r>
            <a:r>
              <a:rPr lang="en-US" dirty="0"/>
              <a:t> function is </a:t>
            </a:r>
            <a:r>
              <a:rPr lang="en-US" dirty="0">
                <a:solidFill>
                  <a:schemeClr val="accent2"/>
                </a:solidFill>
              </a:rPr>
              <a:t>now finished</a:t>
            </a:r>
            <a:r>
              <a:rPr lang="en-US" dirty="0"/>
              <a:t>, and it </a:t>
            </a:r>
            <a:r>
              <a:rPr lang="en-US" dirty="0">
                <a:solidFill>
                  <a:schemeClr val="accent2"/>
                </a:solidFill>
              </a:rPr>
              <a:t>returns the control to its caller</a:t>
            </a:r>
            <a:r>
              <a:rPr lang="en-US" dirty="0"/>
              <a:t> (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line 16</a:t>
            </a:r>
            <a:r>
              <a:rPr lang="en-US" dirty="0"/>
              <a:t>). </a:t>
            </a:r>
          </a:p>
          <a:p>
            <a:r>
              <a:rPr lang="en-US" dirty="0"/>
              <a:t>The program is now </a:t>
            </a:r>
            <a:r>
              <a:rPr lang="en-US" dirty="0">
                <a:solidFill>
                  <a:schemeClr val="accent2"/>
                </a:solidFill>
              </a:rPr>
              <a:t>finished</a:t>
            </a:r>
            <a:r>
              <a:rPr lang="en-US" dirty="0"/>
              <a:t>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C515A1-9331-4B88-9DD9-63BE5227A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2</a:t>
            </a:r>
            <a:endParaRPr lang="en-US" dirty="0"/>
          </a:p>
        </p:txBody>
      </p:sp>
      <p:sp>
        <p:nvSpPr>
          <p:cNvPr id="6" name="Slide Number Placeholder 2">
            <a:hlinkClick r:id="rId2" action="ppaction://hlinksldjump"/>
            <a:extLst>
              <a:ext uri="{FF2B5EF4-FFF2-40B4-BE49-F238E27FC236}">
                <a16:creationId xmlns:a16="http://schemas.microsoft.com/office/drawing/2014/main" id="{29DC4FC6-A981-4EF1-B867-7B0FAAC70924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6.3</a:t>
            </a:r>
          </a:p>
        </p:txBody>
      </p:sp>
      <p:pic>
        <p:nvPicPr>
          <p:cNvPr id="7" name="Picture 6">
            <a:hlinkClick r:id="rId3" action="ppaction://hlinksldjump"/>
            <a:extLst>
              <a:ext uri="{FF2B5EF4-FFF2-40B4-BE49-F238E27FC236}">
                <a16:creationId xmlns:a16="http://schemas.microsoft.com/office/drawing/2014/main" id="{B5474212-6451-40AB-AFFE-B1F45574A9A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8669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D1BC9-7D59-4D31-B20F-9AEDCA990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Function Invocation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10A1C42-8E9C-40BB-9DDE-FBE54AD90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44</a:t>
            </a:fld>
            <a:endParaRPr lang="en-US"/>
          </a:p>
        </p:txBody>
      </p:sp>
      <p:sp>
        <p:nvSpPr>
          <p:cNvPr id="5" name="Slide Number Placeholder 2">
            <a:hlinkClick r:id="rId3" action="ppaction://hlinksldjump"/>
            <a:extLst>
              <a:ext uri="{FF2B5EF4-FFF2-40B4-BE49-F238E27FC236}">
                <a16:creationId xmlns:a16="http://schemas.microsoft.com/office/drawing/2014/main" id="{083D1E38-5E1E-4E79-A100-D8733F1DCC66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6.3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D3D3BE4-BFFA-4C6D-AB1F-1041130F112C}"/>
              </a:ext>
            </a:extLst>
          </p:cNvPr>
          <p:cNvGrpSpPr/>
          <p:nvPr/>
        </p:nvGrpSpPr>
        <p:grpSpPr>
          <a:xfrm>
            <a:off x="146303" y="1408171"/>
            <a:ext cx="6396540" cy="4076801"/>
            <a:chOff x="160238" y="3030452"/>
            <a:chExt cx="6396540" cy="3428161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F27195B-4A03-4547-8811-055B32743B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005" y="3030452"/>
              <a:ext cx="5982773" cy="342816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Return the max between two numbers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max(num1, num2):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num1 &gt; num2: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result = num1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else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result = num2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result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k = max(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j)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max function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maximum between"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"and"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j,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"is"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k)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"Start ..."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main function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"... End"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  <a:endParaRPr lang="en-US" altLang="en-US" sz="1400" dirty="0">
                <a:latin typeface="Arial" panose="020B060402020202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5A08992-62AE-41ED-BF33-1E174DDF66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13767" cy="342815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18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6555DE9-11D1-4EC2-8D30-1F78043A964E}"/>
              </a:ext>
            </a:extLst>
          </p:cNvPr>
          <p:cNvGrpSpPr/>
          <p:nvPr/>
        </p:nvGrpSpPr>
        <p:grpSpPr>
          <a:xfrm>
            <a:off x="146304" y="5782169"/>
            <a:ext cx="8851392" cy="551364"/>
            <a:chOff x="4773387" y="5013122"/>
            <a:chExt cx="8851392" cy="551364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9B96D41-E262-4825-BF6D-580E925ED2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119528"/>
              <a:ext cx="8151607" cy="338554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Start ...</a:t>
              </a:r>
            </a:p>
          </p:txBody>
        </p:sp>
        <p:pic>
          <p:nvPicPr>
            <p:cNvPr id="13" name="Picture 12" descr="A flat screen monitor&#10;&#10;Description automatically generated">
              <a:extLst>
                <a:ext uri="{FF2B5EF4-FFF2-40B4-BE49-F238E27FC236}">
                  <a16:creationId xmlns:a16="http://schemas.microsoft.com/office/drawing/2014/main" id="{28AD9F6E-180F-4E0B-BA1B-3F9B8A8F31D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sp>
        <p:nvSpPr>
          <p:cNvPr id="18" name="AutoShape 5">
            <a:extLst>
              <a:ext uri="{FF2B5EF4-FFF2-40B4-BE49-F238E27FC236}">
                <a16:creationId xmlns:a16="http://schemas.microsoft.com/office/drawing/2014/main" id="{F7D6FB8B-D695-48EF-9D93-4D2D26984B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36100" y="4804821"/>
            <a:ext cx="2201662" cy="502466"/>
          </a:xfrm>
          <a:prstGeom prst="wedgeRoundRectCallout">
            <a:avLst>
              <a:gd name="adj1" fmla="val -67026"/>
              <a:gd name="adj2" fmla="val -43053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Print 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D9ECFF"/>
                </a:highlight>
                <a:latin typeface="+mn-lt"/>
              </a:rPr>
              <a:t>Start ...</a:t>
            </a:r>
            <a:endParaRPr lang="en-US" altLang="en-US" sz="1800" dirty="0">
              <a:solidFill>
                <a:srgbClr val="0070C0"/>
              </a:solidFill>
              <a:highlight>
                <a:srgbClr val="D9ECFF"/>
              </a:highlight>
              <a:latin typeface="+mn-lt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D5E969A-8317-43E8-8604-09ECA3185656}"/>
              </a:ext>
            </a:extLst>
          </p:cNvPr>
          <p:cNvSpPr/>
          <p:nvPr/>
        </p:nvSpPr>
        <p:spPr>
          <a:xfrm>
            <a:off x="146302" y="4704453"/>
            <a:ext cx="6309362" cy="251595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0AC6843-BBDB-4952-9B11-A7C9D4E475A5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15" name="Picture 14">
              <a:hlinkClick r:id="rId5" action="ppaction://hlinksldjump"/>
              <a:extLst>
                <a:ext uri="{FF2B5EF4-FFF2-40B4-BE49-F238E27FC236}">
                  <a16:creationId xmlns:a16="http://schemas.microsoft.com/office/drawing/2014/main" id="{3FDFFC7F-E299-40C6-B4BC-5CB238688E5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16" name="Picture 15">
              <a:hlinkClick r:id="rId7" action="ppaction://hlinksldjump"/>
              <a:extLst>
                <a:ext uri="{FF2B5EF4-FFF2-40B4-BE49-F238E27FC236}">
                  <a16:creationId xmlns:a16="http://schemas.microsoft.com/office/drawing/2014/main" id="{D1817231-5723-49C8-92D3-F6B91212421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F0ED0F-0B95-4BED-A165-DA3F06DB01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 of 14</a:t>
            </a:r>
            <a:endParaRPr lang="en-US" dirty="0"/>
          </a:p>
        </p:txBody>
      </p:sp>
      <p:pic>
        <p:nvPicPr>
          <p:cNvPr id="17" name="Picture 16">
            <a:hlinkClick r:id="rId8" action="ppaction://hlinksldjump"/>
            <a:extLst>
              <a:ext uri="{FF2B5EF4-FFF2-40B4-BE49-F238E27FC236}">
                <a16:creationId xmlns:a16="http://schemas.microsoft.com/office/drawing/2014/main" id="{8C3DA691-0186-43FB-8EDB-08459AED95D4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43823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D1BC9-7D59-4D31-B20F-9AEDCA990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Function Invocation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10A1C42-8E9C-40BB-9DDE-FBE54AD90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45</a:t>
            </a:fld>
            <a:endParaRPr lang="en-US"/>
          </a:p>
        </p:txBody>
      </p:sp>
      <p:sp>
        <p:nvSpPr>
          <p:cNvPr id="5" name="Slide Number Placeholder 2">
            <a:hlinkClick r:id="rId3" action="ppaction://hlinksldjump"/>
            <a:extLst>
              <a:ext uri="{FF2B5EF4-FFF2-40B4-BE49-F238E27FC236}">
                <a16:creationId xmlns:a16="http://schemas.microsoft.com/office/drawing/2014/main" id="{083D1E38-5E1E-4E79-A100-D8733F1DCC66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6.3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D3D3BE4-BFFA-4C6D-AB1F-1041130F112C}"/>
              </a:ext>
            </a:extLst>
          </p:cNvPr>
          <p:cNvGrpSpPr/>
          <p:nvPr/>
        </p:nvGrpSpPr>
        <p:grpSpPr>
          <a:xfrm>
            <a:off x="146303" y="1408171"/>
            <a:ext cx="6396540" cy="4076801"/>
            <a:chOff x="160238" y="3030452"/>
            <a:chExt cx="6396540" cy="3428161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F27195B-4A03-4547-8811-055B32743B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005" y="3030452"/>
              <a:ext cx="5982773" cy="342816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Return the max between two numbers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max(num1, num2):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num1 &gt; num2: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result = num1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else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result = num2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result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k = max(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j)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max function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maximum between"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"and"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j,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"is"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k)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"Start ..."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main function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"... End"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  <a:endParaRPr lang="en-US" altLang="en-US" sz="1400" dirty="0">
                <a:latin typeface="Arial" panose="020B060402020202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5A08992-62AE-41ED-BF33-1E174DDF66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13767" cy="342815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18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6555DE9-11D1-4EC2-8D30-1F78043A964E}"/>
              </a:ext>
            </a:extLst>
          </p:cNvPr>
          <p:cNvGrpSpPr/>
          <p:nvPr/>
        </p:nvGrpSpPr>
        <p:grpSpPr>
          <a:xfrm>
            <a:off x="146304" y="5782169"/>
            <a:ext cx="8851392" cy="551364"/>
            <a:chOff x="4773387" y="5013122"/>
            <a:chExt cx="8851392" cy="551364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9B96D41-E262-4825-BF6D-580E925ED2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119528"/>
              <a:ext cx="8151607" cy="338554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Start ...</a:t>
              </a:r>
            </a:p>
          </p:txBody>
        </p:sp>
        <p:pic>
          <p:nvPicPr>
            <p:cNvPr id="13" name="Picture 12" descr="A flat screen monitor&#10;&#10;Description automatically generated">
              <a:extLst>
                <a:ext uri="{FF2B5EF4-FFF2-40B4-BE49-F238E27FC236}">
                  <a16:creationId xmlns:a16="http://schemas.microsoft.com/office/drawing/2014/main" id="{28AD9F6E-180F-4E0B-BA1B-3F9B8A8F31D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sp>
        <p:nvSpPr>
          <p:cNvPr id="18" name="AutoShape 5">
            <a:extLst>
              <a:ext uri="{FF2B5EF4-FFF2-40B4-BE49-F238E27FC236}">
                <a16:creationId xmlns:a16="http://schemas.microsoft.com/office/drawing/2014/main" id="{F7D6FB8B-D695-48EF-9D93-4D2D26984B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36100" y="4804820"/>
            <a:ext cx="2201662" cy="664611"/>
          </a:xfrm>
          <a:prstGeom prst="wedgeRoundRectCallout">
            <a:avLst>
              <a:gd name="adj1" fmla="val -68236"/>
              <a:gd name="adj2" fmla="val -17673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Invoke the </a:t>
            </a:r>
            <a:r>
              <a:rPr lang="en-US" altLang="en-US" sz="1800" dirty="0">
                <a:solidFill>
                  <a:srgbClr val="7030A0"/>
                </a:solidFill>
                <a:latin typeface="+mn-lt"/>
              </a:rPr>
              <a:t>main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function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D5E969A-8317-43E8-8604-09ECA3185656}"/>
              </a:ext>
            </a:extLst>
          </p:cNvPr>
          <p:cNvSpPr/>
          <p:nvPr/>
        </p:nvSpPr>
        <p:spPr>
          <a:xfrm>
            <a:off x="146302" y="4908642"/>
            <a:ext cx="6309362" cy="251595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D1BF40F-95FA-4EAC-A80F-0C6AA978D97B}"/>
              </a:ext>
            </a:extLst>
          </p:cNvPr>
          <p:cNvSpPr txBox="1"/>
          <p:nvPr/>
        </p:nvSpPr>
        <p:spPr>
          <a:xfrm>
            <a:off x="146302" y="992238"/>
            <a:ext cx="8851392" cy="369332"/>
          </a:xfrm>
          <a:prstGeom prst="rect">
            <a:avLst/>
          </a:prstGeom>
          <a:solidFill>
            <a:srgbClr val="FFFFCC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After this line executes, program control go to function </a:t>
            </a:r>
            <a:r>
              <a:rPr lang="en-US" dirty="0">
                <a:solidFill>
                  <a:srgbClr val="7030A0"/>
                </a:solidFill>
              </a:rPr>
              <a:t>main</a:t>
            </a:r>
            <a:r>
              <a:rPr lang="en-US" dirty="0">
                <a:solidFill>
                  <a:srgbClr val="C00000"/>
                </a:solidFill>
              </a:rPr>
              <a:t>.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2324D2B-54FB-47BA-9E5A-F731293A4DF8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15" name="Picture 14">
              <a:hlinkClick r:id="rId5" action="ppaction://hlinksldjump"/>
              <a:extLst>
                <a:ext uri="{FF2B5EF4-FFF2-40B4-BE49-F238E27FC236}">
                  <a16:creationId xmlns:a16="http://schemas.microsoft.com/office/drawing/2014/main" id="{282DEF54-9FB1-46ED-8D17-92417F3175E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16" name="Picture 15">
              <a:hlinkClick r:id="rId7" action="ppaction://hlinksldjump"/>
              <a:extLst>
                <a:ext uri="{FF2B5EF4-FFF2-40B4-BE49-F238E27FC236}">
                  <a16:creationId xmlns:a16="http://schemas.microsoft.com/office/drawing/2014/main" id="{E4720B55-DACB-400A-AADF-74B4517BC19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3A1E16C-C2CD-4D7F-905F-D824503E0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 of 14</a:t>
            </a:r>
          </a:p>
        </p:txBody>
      </p:sp>
      <p:pic>
        <p:nvPicPr>
          <p:cNvPr id="19" name="Picture 18">
            <a:hlinkClick r:id="rId8" action="ppaction://hlinksldjump"/>
            <a:extLst>
              <a:ext uri="{FF2B5EF4-FFF2-40B4-BE49-F238E27FC236}">
                <a16:creationId xmlns:a16="http://schemas.microsoft.com/office/drawing/2014/main" id="{AA8783EA-E9E2-40E7-AA8A-A885C272E6F1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38211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D1BC9-7D59-4D31-B20F-9AEDCA990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Function Invocation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10A1C42-8E9C-40BB-9DDE-FBE54AD90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46</a:t>
            </a:fld>
            <a:endParaRPr lang="en-US"/>
          </a:p>
        </p:txBody>
      </p:sp>
      <p:sp>
        <p:nvSpPr>
          <p:cNvPr id="5" name="Slide Number Placeholder 2">
            <a:hlinkClick r:id="rId3" action="ppaction://hlinksldjump"/>
            <a:extLst>
              <a:ext uri="{FF2B5EF4-FFF2-40B4-BE49-F238E27FC236}">
                <a16:creationId xmlns:a16="http://schemas.microsoft.com/office/drawing/2014/main" id="{083D1E38-5E1E-4E79-A100-D8733F1DCC66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6.3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D3D3BE4-BFFA-4C6D-AB1F-1041130F112C}"/>
              </a:ext>
            </a:extLst>
          </p:cNvPr>
          <p:cNvGrpSpPr/>
          <p:nvPr/>
        </p:nvGrpSpPr>
        <p:grpSpPr>
          <a:xfrm>
            <a:off x="146303" y="1408171"/>
            <a:ext cx="6396540" cy="4076801"/>
            <a:chOff x="160238" y="3030452"/>
            <a:chExt cx="6396540" cy="3428161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F27195B-4A03-4547-8811-055B32743B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005" y="3030452"/>
              <a:ext cx="5982773" cy="342816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Return the max between two numbers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max(num1, num2):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num1 &gt; num2: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result = num1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else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result = num2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result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k = max(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j)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max function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maximum between"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"and"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j,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"is"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k)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"Start ..."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main function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"... End"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  <a:endParaRPr lang="en-US" altLang="en-US" sz="1400" dirty="0">
                <a:latin typeface="Arial" panose="020B060402020202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5A08992-62AE-41ED-BF33-1E174DDF66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13767" cy="342815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18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6555DE9-11D1-4EC2-8D30-1F78043A964E}"/>
              </a:ext>
            </a:extLst>
          </p:cNvPr>
          <p:cNvGrpSpPr/>
          <p:nvPr/>
        </p:nvGrpSpPr>
        <p:grpSpPr>
          <a:xfrm>
            <a:off x="146304" y="5782169"/>
            <a:ext cx="8851392" cy="551364"/>
            <a:chOff x="4773387" y="5013122"/>
            <a:chExt cx="8851392" cy="551364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9B96D41-E262-4825-BF6D-580E925ED2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119528"/>
              <a:ext cx="8151607" cy="338554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Start ...</a:t>
              </a:r>
            </a:p>
          </p:txBody>
        </p:sp>
        <p:pic>
          <p:nvPicPr>
            <p:cNvPr id="13" name="Picture 12" descr="A flat screen monitor&#10;&#10;Description automatically generated">
              <a:extLst>
                <a:ext uri="{FF2B5EF4-FFF2-40B4-BE49-F238E27FC236}">
                  <a16:creationId xmlns:a16="http://schemas.microsoft.com/office/drawing/2014/main" id="{28AD9F6E-180F-4E0B-BA1B-3F9B8A8F31D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3D5E969A-8317-43E8-8604-09ECA3185656}"/>
              </a:ext>
            </a:extLst>
          </p:cNvPr>
          <p:cNvSpPr/>
          <p:nvPr/>
        </p:nvSpPr>
        <p:spPr>
          <a:xfrm>
            <a:off x="146302" y="3417192"/>
            <a:ext cx="6309362" cy="251595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AutoShape 5">
            <a:extLst>
              <a:ext uri="{FF2B5EF4-FFF2-40B4-BE49-F238E27FC236}">
                <a16:creationId xmlns:a16="http://schemas.microsoft.com/office/drawing/2014/main" id="{F7D6FB8B-D695-48EF-9D93-4D2D26984B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4002" y="2438714"/>
            <a:ext cx="2201662" cy="664611"/>
          </a:xfrm>
          <a:prstGeom prst="wedgeRoundRectCallout">
            <a:avLst>
              <a:gd name="adj1" fmla="val -56542"/>
              <a:gd name="adj2" fmla="val 119911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Execute </a:t>
            </a:r>
            <a:r>
              <a:rPr lang="en-US" altLang="en-US" sz="1800" dirty="0">
                <a:solidFill>
                  <a:srgbClr val="7030A0"/>
                </a:solidFill>
                <a:latin typeface="+mn-lt"/>
              </a:rPr>
              <a:t>main()</a:t>
            </a:r>
            <a:endParaRPr lang="en-US" altLang="en-US" sz="18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68F1A12-7A1C-4985-B37D-73CDB7CACD99}"/>
              </a:ext>
            </a:extLst>
          </p:cNvPr>
          <p:cNvGrpSpPr/>
          <p:nvPr/>
        </p:nvGrpSpPr>
        <p:grpSpPr>
          <a:xfrm>
            <a:off x="6667130" y="3681672"/>
            <a:ext cx="2330567" cy="1690428"/>
            <a:chOff x="6667130" y="2758392"/>
            <a:chExt cx="2330567" cy="1690428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FD95BD03-43C0-4E9A-8C29-85A39F85DDBB}"/>
                </a:ext>
              </a:extLst>
            </p:cNvPr>
            <p:cNvSpPr/>
            <p:nvPr/>
          </p:nvSpPr>
          <p:spPr>
            <a:xfrm>
              <a:off x="6667131" y="2758392"/>
              <a:ext cx="2330566" cy="1690428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31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DA65A6CE-9943-474D-A491-3D637185F657}"/>
                </a:ext>
              </a:extLst>
            </p:cNvPr>
            <p:cNvSpPr/>
            <p:nvPr/>
          </p:nvSpPr>
          <p:spPr>
            <a:xfrm rot="10800000" flipV="1">
              <a:off x="6667130" y="2759121"/>
              <a:ext cx="2330566" cy="341647"/>
            </a:xfrm>
            <a:prstGeom prst="rect">
              <a:avLst/>
            </a:prstGeom>
            <a:ln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accent5">
                      <a:lumMod val="20000"/>
                      <a:lumOff val="80000"/>
                    </a:schemeClr>
                  </a:solidFill>
                </a:rPr>
                <a:t>main</a:t>
              </a:r>
              <a:r>
                <a:rPr lang="en-US" b="1" dirty="0">
                  <a:solidFill>
                    <a:schemeClr val="bg1"/>
                  </a:solidFill>
                </a:rPr>
                <a:t> Function Space</a:t>
              </a: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33167CDE-F703-4A23-A457-6742E34D6EF5}"/>
              </a:ext>
            </a:extLst>
          </p:cNvPr>
          <p:cNvSpPr/>
          <p:nvPr/>
        </p:nvSpPr>
        <p:spPr>
          <a:xfrm>
            <a:off x="146302" y="4908642"/>
            <a:ext cx="6309362" cy="251595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CA45BB3-3BCD-4E63-BEFF-72D947798847}"/>
              </a:ext>
            </a:extLst>
          </p:cNvPr>
          <p:cNvSpPr txBox="1"/>
          <p:nvPr/>
        </p:nvSpPr>
        <p:spPr>
          <a:xfrm>
            <a:off x="146302" y="992238"/>
            <a:ext cx="8851392" cy="369332"/>
          </a:xfrm>
          <a:prstGeom prst="rect">
            <a:avLst/>
          </a:prstGeom>
          <a:solidFill>
            <a:srgbClr val="FFFFCC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Program control is now at function </a:t>
            </a:r>
            <a:r>
              <a:rPr lang="en-US" dirty="0">
                <a:solidFill>
                  <a:srgbClr val="7030A0"/>
                </a:solidFill>
              </a:rPr>
              <a:t>main</a:t>
            </a:r>
            <a:r>
              <a:rPr lang="en-US" dirty="0">
                <a:solidFill>
                  <a:srgbClr val="C00000"/>
                </a:solidFill>
              </a:rPr>
              <a:t>.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F6D7A20-47F2-4488-B79D-31701DBB45A3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5" name="Picture 24">
              <a:hlinkClick r:id="rId5" action="ppaction://hlinksldjump"/>
              <a:extLst>
                <a:ext uri="{FF2B5EF4-FFF2-40B4-BE49-F238E27FC236}">
                  <a16:creationId xmlns:a16="http://schemas.microsoft.com/office/drawing/2014/main" id="{A3C737C1-16B6-497A-8A40-D6753774EAF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6" name="Picture 25">
              <a:hlinkClick r:id="rId7" action="ppaction://hlinksldjump"/>
              <a:extLst>
                <a:ext uri="{FF2B5EF4-FFF2-40B4-BE49-F238E27FC236}">
                  <a16:creationId xmlns:a16="http://schemas.microsoft.com/office/drawing/2014/main" id="{14428C12-31F4-43E3-B70F-AFBC324B50C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0DA97F-914E-41CB-B0A4-65B33E754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3 of 14</a:t>
            </a:r>
          </a:p>
        </p:txBody>
      </p:sp>
      <p:pic>
        <p:nvPicPr>
          <p:cNvPr id="27" name="Picture 26">
            <a:hlinkClick r:id="rId8" action="ppaction://hlinksldjump"/>
            <a:extLst>
              <a:ext uri="{FF2B5EF4-FFF2-40B4-BE49-F238E27FC236}">
                <a16:creationId xmlns:a16="http://schemas.microsoft.com/office/drawing/2014/main" id="{9B2BE5D0-5415-407B-A44C-7D126AA76E45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41848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D1BC9-7D59-4D31-B20F-9AEDCA990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Function Invocation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10A1C42-8E9C-40BB-9DDE-FBE54AD90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47</a:t>
            </a:fld>
            <a:endParaRPr lang="en-US"/>
          </a:p>
        </p:txBody>
      </p:sp>
      <p:sp>
        <p:nvSpPr>
          <p:cNvPr id="5" name="Slide Number Placeholder 2">
            <a:hlinkClick r:id="rId3" action="ppaction://hlinksldjump"/>
            <a:extLst>
              <a:ext uri="{FF2B5EF4-FFF2-40B4-BE49-F238E27FC236}">
                <a16:creationId xmlns:a16="http://schemas.microsoft.com/office/drawing/2014/main" id="{083D1E38-5E1E-4E79-A100-D8733F1DCC66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6.3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D3D3BE4-BFFA-4C6D-AB1F-1041130F112C}"/>
              </a:ext>
            </a:extLst>
          </p:cNvPr>
          <p:cNvGrpSpPr/>
          <p:nvPr/>
        </p:nvGrpSpPr>
        <p:grpSpPr>
          <a:xfrm>
            <a:off x="146303" y="1408171"/>
            <a:ext cx="6396540" cy="4076801"/>
            <a:chOff x="160238" y="3030452"/>
            <a:chExt cx="6396540" cy="3428161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F27195B-4A03-4547-8811-055B32743B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005" y="3030452"/>
              <a:ext cx="5982773" cy="342816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Return the max between two numbers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max(num1, num2):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num1 &gt; num2: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result = num1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else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result = num2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result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k = max(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j)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max function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maximum between"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"and"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j,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"is"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k)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"Start ..."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main function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"... End"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  <a:endParaRPr lang="en-US" altLang="en-US" sz="1400" dirty="0">
                <a:latin typeface="Arial" panose="020B060402020202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5A08992-62AE-41ED-BF33-1E174DDF66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13767" cy="342815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18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6555DE9-11D1-4EC2-8D30-1F78043A964E}"/>
              </a:ext>
            </a:extLst>
          </p:cNvPr>
          <p:cNvGrpSpPr/>
          <p:nvPr/>
        </p:nvGrpSpPr>
        <p:grpSpPr>
          <a:xfrm>
            <a:off x="146304" y="5782169"/>
            <a:ext cx="8851392" cy="551364"/>
            <a:chOff x="4773387" y="5013122"/>
            <a:chExt cx="8851392" cy="551364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9B96D41-E262-4825-BF6D-580E925ED2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119528"/>
              <a:ext cx="8151607" cy="338554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Start ...</a:t>
              </a:r>
            </a:p>
          </p:txBody>
        </p:sp>
        <p:pic>
          <p:nvPicPr>
            <p:cNvPr id="13" name="Picture 12" descr="A flat screen monitor&#10;&#10;Description automatically generated">
              <a:extLst>
                <a:ext uri="{FF2B5EF4-FFF2-40B4-BE49-F238E27FC236}">
                  <a16:creationId xmlns:a16="http://schemas.microsoft.com/office/drawing/2014/main" id="{28AD9F6E-180F-4E0B-BA1B-3F9B8A8F31D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3D5E969A-8317-43E8-8604-09ECA3185656}"/>
              </a:ext>
            </a:extLst>
          </p:cNvPr>
          <p:cNvSpPr/>
          <p:nvPr/>
        </p:nvSpPr>
        <p:spPr>
          <a:xfrm>
            <a:off x="146302" y="3630258"/>
            <a:ext cx="6309362" cy="251595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7876142-7A87-4404-AA34-A57008609C64}"/>
              </a:ext>
            </a:extLst>
          </p:cNvPr>
          <p:cNvGrpSpPr/>
          <p:nvPr/>
        </p:nvGrpSpPr>
        <p:grpSpPr>
          <a:xfrm>
            <a:off x="6667130" y="3681672"/>
            <a:ext cx="2330567" cy="1690428"/>
            <a:chOff x="6667130" y="2758392"/>
            <a:chExt cx="2330567" cy="1690428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401E196-0757-48A8-91C9-4871AB87F39B}"/>
                </a:ext>
              </a:extLst>
            </p:cNvPr>
            <p:cNvSpPr/>
            <p:nvPr/>
          </p:nvSpPr>
          <p:spPr>
            <a:xfrm>
              <a:off x="6667131" y="2758392"/>
              <a:ext cx="2330566" cy="1690428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31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C5D3675-250F-4A97-AE37-482D8A389858}"/>
                </a:ext>
              </a:extLst>
            </p:cNvPr>
            <p:cNvSpPr/>
            <p:nvPr/>
          </p:nvSpPr>
          <p:spPr>
            <a:xfrm rot="10800000" flipV="1">
              <a:off x="6667130" y="2759121"/>
              <a:ext cx="2330566" cy="341647"/>
            </a:xfrm>
            <a:prstGeom prst="rect">
              <a:avLst/>
            </a:prstGeom>
            <a:ln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accent5">
                      <a:lumMod val="20000"/>
                      <a:lumOff val="80000"/>
                    </a:schemeClr>
                  </a:solidFill>
                </a:rPr>
                <a:t>main</a:t>
              </a:r>
              <a:r>
                <a:rPr lang="en-US" b="1" dirty="0">
                  <a:solidFill>
                    <a:schemeClr val="bg1"/>
                  </a:solidFill>
                </a:rPr>
                <a:t> Function Space</a:t>
              </a:r>
            </a:p>
          </p:txBody>
        </p:sp>
      </p:grpSp>
      <p:sp>
        <p:nvSpPr>
          <p:cNvPr id="18" name="AutoShape 5">
            <a:extLst>
              <a:ext uri="{FF2B5EF4-FFF2-40B4-BE49-F238E27FC236}">
                <a16:creationId xmlns:a16="http://schemas.microsoft.com/office/drawing/2014/main" id="{F7D6FB8B-D695-48EF-9D93-4D2D26984B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4002" y="2616269"/>
            <a:ext cx="2201662" cy="664611"/>
          </a:xfrm>
          <a:prstGeom prst="wedgeRoundRectCallout">
            <a:avLst>
              <a:gd name="adj1" fmla="val -56542"/>
              <a:gd name="adj2" fmla="val 119911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 err="1">
                <a:solidFill>
                  <a:srgbClr val="0070C0"/>
                </a:solidFill>
                <a:latin typeface="+mn-lt"/>
              </a:rPr>
              <a:t>i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is now </a:t>
            </a:r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5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8DB2BB8-3C83-4910-B695-3DB34ABCDD44}"/>
              </a:ext>
            </a:extLst>
          </p:cNvPr>
          <p:cNvGrpSpPr/>
          <p:nvPr/>
        </p:nvGrpSpPr>
        <p:grpSpPr>
          <a:xfrm>
            <a:off x="6956609" y="4083975"/>
            <a:ext cx="1539236" cy="400110"/>
            <a:chOff x="3537603" y="1220473"/>
            <a:chExt cx="1539236" cy="400110"/>
          </a:xfrm>
        </p:grpSpPr>
        <p:sp>
          <p:nvSpPr>
            <p:cNvPr id="22" name="Rectangle 8">
              <a:extLst>
                <a:ext uri="{FF2B5EF4-FFF2-40B4-BE49-F238E27FC236}">
                  <a16:creationId xmlns:a16="http://schemas.microsoft.com/office/drawing/2014/main" id="{C79C2C4B-37F5-46FA-9B26-6B240135F1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4" y="1255514"/>
              <a:ext cx="904335" cy="34164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b="1" dirty="0">
                  <a:solidFill>
                    <a:srgbClr val="FF0000"/>
                  </a:solidFill>
                </a:rPr>
                <a:t>5</a:t>
              </a:r>
            </a:p>
          </p:txBody>
        </p:sp>
        <p:sp>
          <p:nvSpPr>
            <p:cNvPr id="24" name="Text Box 9">
              <a:extLst>
                <a:ext uri="{FF2B5EF4-FFF2-40B4-BE49-F238E27FC236}">
                  <a16:creationId xmlns:a16="http://schemas.microsoft.com/office/drawing/2014/main" id="{9E0AD888-D4F5-4A9F-A02D-73839441F4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37603" y="1220473"/>
              <a:ext cx="634901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i → </a:t>
              </a:r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52FE5F42-A4E5-40EF-AA8F-B97F02C432DB}"/>
              </a:ext>
            </a:extLst>
          </p:cNvPr>
          <p:cNvSpPr/>
          <p:nvPr/>
        </p:nvSpPr>
        <p:spPr>
          <a:xfrm>
            <a:off x="146302" y="4908642"/>
            <a:ext cx="6309362" cy="251595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5F91FCC-4AB9-4195-8AAC-92D4753AEB32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5" name="Picture 24">
              <a:hlinkClick r:id="rId5" action="ppaction://hlinksldjump"/>
              <a:extLst>
                <a:ext uri="{FF2B5EF4-FFF2-40B4-BE49-F238E27FC236}">
                  <a16:creationId xmlns:a16="http://schemas.microsoft.com/office/drawing/2014/main" id="{80A2A97D-9E1D-4175-9B00-24206C4EFE6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6" name="Picture 25">
              <a:hlinkClick r:id="rId7" action="ppaction://hlinksldjump"/>
              <a:extLst>
                <a:ext uri="{FF2B5EF4-FFF2-40B4-BE49-F238E27FC236}">
                  <a16:creationId xmlns:a16="http://schemas.microsoft.com/office/drawing/2014/main" id="{05C352F4-60A4-4E61-A9D8-E101EF822B1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3C1372-820C-4191-AED8-303A337A82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4 of 14</a:t>
            </a:r>
          </a:p>
        </p:txBody>
      </p:sp>
      <p:pic>
        <p:nvPicPr>
          <p:cNvPr id="27" name="Picture 26">
            <a:hlinkClick r:id="rId8" action="ppaction://hlinksldjump"/>
            <a:extLst>
              <a:ext uri="{FF2B5EF4-FFF2-40B4-BE49-F238E27FC236}">
                <a16:creationId xmlns:a16="http://schemas.microsoft.com/office/drawing/2014/main" id="{097BDAEB-807B-4B72-A379-3BA8A3F27DED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24139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D1BC9-7D59-4D31-B20F-9AEDCA990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Function Invocation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10A1C42-8E9C-40BB-9DDE-FBE54AD90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48</a:t>
            </a:fld>
            <a:endParaRPr lang="en-US"/>
          </a:p>
        </p:txBody>
      </p:sp>
      <p:sp>
        <p:nvSpPr>
          <p:cNvPr id="5" name="Slide Number Placeholder 2">
            <a:hlinkClick r:id="rId3" action="ppaction://hlinksldjump"/>
            <a:extLst>
              <a:ext uri="{FF2B5EF4-FFF2-40B4-BE49-F238E27FC236}">
                <a16:creationId xmlns:a16="http://schemas.microsoft.com/office/drawing/2014/main" id="{083D1E38-5E1E-4E79-A100-D8733F1DCC66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6.3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D3D3BE4-BFFA-4C6D-AB1F-1041130F112C}"/>
              </a:ext>
            </a:extLst>
          </p:cNvPr>
          <p:cNvGrpSpPr/>
          <p:nvPr/>
        </p:nvGrpSpPr>
        <p:grpSpPr>
          <a:xfrm>
            <a:off x="146303" y="1408171"/>
            <a:ext cx="6396540" cy="4076801"/>
            <a:chOff x="160238" y="3030452"/>
            <a:chExt cx="6396540" cy="3428161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F27195B-4A03-4547-8811-055B32743B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005" y="3030452"/>
              <a:ext cx="5982773" cy="342816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Return the max between two numbers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max(num1, num2):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num1 &gt; num2: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result = num1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else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result = num2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result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k = max(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j)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max function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maximum between"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"and"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j,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"is"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k)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"Start ..."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main function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"... End"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  <a:endParaRPr lang="en-US" altLang="en-US" sz="1400" dirty="0">
                <a:latin typeface="Arial" panose="020B060402020202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5A08992-62AE-41ED-BF33-1E174DDF66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13767" cy="342815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18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6555DE9-11D1-4EC2-8D30-1F78043A964E}"/>
              </a:ext>
            </a:extLst>
          </p:cNvPr>
          <p:cNvGrpSpPr/>
          <p:nvPr/>
        </p:nvGrpSpPr>
        <p:grpSpPr>
          <a:xfrm>
            <a:off x="146304" y="5782169"/>
            <a:ext cx="8851392" cy="551364"/>
            <a:chOff x="4773387" y="5013122"/>
            <a:chExt cx="8851392" cy="551364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9B96D41-E262-4825-BF6D-580E925ED2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119528"/>
              <a:ext cx="8151607" cy="338554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Start ...</a:t>
              </a:r>
            </a:p>
          </p:txBody>
        </p:sp>
        <p:pic>
          <p:nvPicPr>
            <p:cNvPr id="13" name="Picture 12" descr="A flat screen monitor&#10;&#10;Description automatically generated">
              <a:extLst>
                <a:ext uri="{FF2B5EF4-FFF2-40B4-BE49-F238E27FC236}">
                  <a16:creationId xmlns:a16="http://schemas.microsoft.com/office/drawing/2014/main" id="{28AD9F6E-180F-4E0B-BA1B-3F9B8A8F31D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3D5E969A-8317-43E8-8604-09ECA3185656}"/>
              </a:ext>
            </a:extLst>
          </p:cNvPr>
          <p:cNvSpPr/>
          <p:nvPr/>
        </p:nvSpPr>
        <p:spPr>
          <a:xfrm>
            <a:off x="146302" y="3843618"/>
            <a:ext cx="6309362" cy="251595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7876142-7A87-4404-AA34-A57008609C64}"/>
              </a:ext>
            </a:extLst>
          </p:cNvPr>
          <p:cNvGrpSpPr/>
          <p:nvPr/>
        </p:nvGrpSpPr>
        <p:grpSpPr>
          <a:xfrm>
            <a:off x="6667130" y="3681672"/>
            <a:ext cx="2330567" cy="1690428"/>
            <a:chOff x="6667130" y="2758392"/>
            <a:chExt cx="2330567" cy="1690428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401E196-0757-48A8-91C9-4871AB87F39B}"/>
                </a:ext>
              </a:extLst>
            </p:cNvPr>
            <p:cNvSpPr/>
            <p:nvPr/>
          </p:nvSpPr>
          <p:spPr>
            <a:xfrm>
              <a:off x="6667131" y="2758392"/>
              <a:ext cx="2330566" cy="1690428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31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C5D3675-250F-4A97-AE37-482D8A389858}"/>
                </a:ext>
              </a:extLst>
            </p:cNvPr>
            <p:cNvSpPr/>
            <p:nvPr/>
          </p:nvSpPr>
          <p:spPr>
            <a:xfrm rot="10800000" flipV="1">
              <a:off x="6667130" y="2759121"/>
              <a:ext cx="2330566" cy="341647"/>
            </a:xfrm>
            <a:prstGeom prst="rect">
              <a:avLst/>
            </a:prstGeom>
            <a:ln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accent5">
                      <a:lumMod val="20000"/>
                      <a:lumOff val="80000"/>
                    </a:schemeClr>
                  </a:solidFill>
                </a:rPr>
                <a:t>main</a:t>
              </a:r>
              <a:r>
                <a:rPr lang="en-US" b="1" dirty="0">
                  <a:solidFill>
                    <a:schemeClr val="bg1"/>
                  </a:solidFill>
                </a:rPr>
                <a:t> Function Space</a:t>
              </a:r>
            </a:p>
          </p:txBody>
        </p:sp>
      </p:grpSp>
      <p:sp>
        <p:nvSpPr>
          <p:cNvPr id="18" name="AutoShape 5">
            <a:extLst>
              <a:ext uri="{FF2B5EF4-FFF2-40B4-BE49-F238E27FC236}">
                <a16:creationId xmlns:a16="http://schemas.microsoft.com/office/drawing/2014/main" id="{F7D6FB8B-D695-48EF-9D93-4D2D26984B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4002" y="2839789"/>
            <a:ext cx="2201662" cy="664611"/>
          </a:xfrm>
          <a:prstGeom prst="wedgeRoundRectCallout">
            <a:avLst>
              <a:gd name="adj1" fmla="val -56542"/>
              <a:gd name="adj2" fmla="val 119911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j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is now </a:t>
            </a:r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2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8DB2BB8-3C83-4910-B695-3DB34ABCDD44}"/>
              </a:ext>
            </a:extLst>
          </p:cNvPr>
          <p:cNvGrpSpPr/>
          <p:nvPr/>
        </p:nvGrpSpPr>
        <p:grpSpPr>
          <a:xfrm>
            <a:off x="6956609" y="4083975"/>
            <a:ext cx="1539236" cy="400110"/>
            <a:chOff x="3537603" y="1220473"/>
            <a:chExt cx="1539236" cy="400110"/>
          </a:xfrm>
        </p:grpSpPr>
        <p:sp>
          <p:nvSpPr>
            <p:cNvPr id="22" name="Rectangle 8">
              <a:extLst>
                <a:ext uri="{FF2B5EF4-FFF2-40B4-BE49-F238E27FC236}">
                  <a16:creationId xmlns:a16="http://schemas.microsoft.com/office/drawing/2014/main" id="{C79C2C4B-37F5-46FA-9B26-6B240135F1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4" y="1255514"/>
              <a:ext cx="904335" cy="34164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b="1" dirty="0">
                  <a:solidFill>
                    <a:srgbClr val="0000FF"/>
                  </a:solidFill>
                </a:rPr>
                <a:t>5</a:t>
              </a:r>
            </a:p>
          </p:txBody>
        </p:sp>
        <p:sp>
          <p:nvSpPr>
            <p:cNvPr id="24" name="Text Box 9">
              <a:extLst>
                <a:ext uri="{FF2B5EF4-FFF2-40B4-BE49-F238E27FC236}">
                  <a16:creationId xmlns:a16="http://schemas.microsoft.com/office/drawing/2014/main" id="{9E0AD888-D4F5-4A9F-A02D-73839441F4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37603" y="1220473"/>
              <a:ext cx="634901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i → 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C8578EB-1C62-4CE6-A8F6-B15D3A39A6ED}"/>
              </a:ext>
            </a:extLst>
          </p:cNvPr>
          <p:cNvGrpSpPr/>
          <p:nvPr/>
        </p:nvGrpSpPr>
        <p:grpSpPr>
          <a:xfrm>
            <a:off x="6956609" y="4498019"/>
            <a:ext cx="1539236" cy="400110"/>
            <a:chOff x="3537603" y="1220473"/>
            <a:chExt cx="1539236" cy="400110"/>
          </a:xfrm>
        </p:grpSpPr>
        <p:sp>
          <p:nvSpPr>
            <p:cNvPr id="20" name="Rectangle 8">
              <a:extLst>
                <a:ext uri="{FF2B5EF4-FFF2-40B4-BE49-F238E27FC236}">
                  <a16:creationId xmlns:a16="http://schemas.microsoft.com/office/drawing/2014/main" id="{2BCEA670-3D7B-4031-AE28-4CCD83652C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4" y="1255514"/>
              <a:ext cx="904335" cy="34164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b="1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25" name="Text Box 9">
              <a:extLst>
                <a:ext uri="{FF2B5EF4-FFF2-40B4-BE49-F238E27FC236}">
                  <a16:creationId xmlns:a16="http://schemas.microsoft.com/office/drawing/2014/main" id="{6535F9DC-DE81-4002-8270-EB9188A863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37603" y="1220473"/>
              <a:ext cx="634901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j → </a:t>
              </a:r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2F14C8EC-149B-413A-8203-EDA071567338}"/>
              </a:ext>
            </a:extLst>
          </p:cNvPr>
          <p:cNvSpPr/>
          <p:nvPr/>
        </p:nvSpPr>
        <p:spPr>
          <a:xfrm>
            <a:off x="146302" y="4908642"/>
            <a:ext cx="6309362" cy="251595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4E23CD58-BAAE-4AA8-9C68-47EEBDCBD741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7" name="Picture 26">
              <a:hlinkClick r:id="rId5" action="ppaction://hlinksldjump"/>
              <a:extLst>
                <a:ext uri="{FF2B5EF4-FFF2-40B4-BE49-F238E27FC236}">
                  <a16:creationId xmlns:a16="http://schemas.microsoft.com/office/drawing/2014/main" id="{018C842C-EDD3-4031-89F7-C79ECF91F00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8" name="Picture 27">
              <a:hlinkClick r:id="rId7" action="ppaction://hlinksldjump"/>
              <a:extLst>
                <a:ext uri="{FF2B5EF4-FFF2-40B4-BE49-F238E27FC236}">
                  <a16:creationId xmlns:a16="http://schemas.microsoft.com/office/drawing/2014/main" id="{5B2E82D5-B034-4E6B-8B73-1C3760B30D0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B3EDCA-5850-456F-A4E5-0CE32A434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5 of 14</a:t>
            </a:r>
          </a:p>
        </p:txBody>
      </p:sp>
      <p:pic>
        <p:nvPicPr>
          <p:cNvPr id="30" name="Picture 29">
            <a:hlinkClick r:id="rId8" action="ppaction://hlinksldjump"/>
            <a:extLst>
              <a:ext uri="{FF2B5EF4-FFF2-40B4-BE49-F238E27FC236}">
                <a16:creationId xmlns:a16="http://schemas.microsoft.com/office/drawing/2014/main" id="{B99AB58F-C8A5-47F8-A16D-E49CAFA89A48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87488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D1BC9-7D59-4D31-B20F-9AEDCA990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Function Invocation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10A1C42-8E9C-40BB-9DDE-FBE54AD90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49</a:t>
            </a:fld>
            <a:endParaRPr lang="en-US"/>
          </a:p>
        </p:txBody>
      </p:sp>
      <p:sp>
        <p:nvSpPr>
          <p:cNvPr id="5" name="Slide Number Placeholder 2">
            <a:hlinkClick r:id="rId3" action="ppaction://hlinksldjump"/>
            <a:extLst>
              <a:ext uri="{FF2B5EF4-FFF2-40B4-BE49-F238E27FC236}">
                <a16:creationId xmlns:a16="http://schemas.microsoft.com/office/drawing/2014/main" id="{083D1E38-5E1E-4E79-A100-D8733F1DCC66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6.3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D3D3BE4-BFFA-4C6D-AB1F-1041130F112C}"/>
              </a:ext>
            </a:extLst>
          </p:cNvPr>
          <p:cNvGrpSpPr/>
          <p:nvPr/>
        </p:nvGrpSpPr>
        <p:grpSpPr>
          <a:xfrm>
            <a:off x="146303" y="1408171"/>
            <a:ext cx="6396540" cy="4076801"/>
            <a:chOff x="160238" y="3030452"/>
            <a:chExt cx="6396540" cy="3428161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F27195B-4A03-4547-8811-055B32743B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005" y="3030452"/>
              <a:ext cx="5982773" cy="342816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Return the max between two numbers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max(num1, num2):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num1 &gt; num2: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result = num1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else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result = num2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result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k = max(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j)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max function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maximum between"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"and"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j,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"is"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k)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"Start ..."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main function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"... End"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  <a:endParaRPr lang="en-US" altLang="en-US" sz="1400" dirty="0">
                <a:latin typeface="Arial" panose="020B060402020202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5A08992-62AE-41ED-BF33-1E174DDF66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13767" cy="342815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18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6555DE9-11D1-4EC2-8D30-1F78043A964E}"/>
              </a:ext>
            </a:extLst>
          </p:cNvPr>
          <p:cNvGrpSpPr/>
          <p:nvPr/>
        </p:nvGrpSpPr>
        <p:grpSpPr>
          <a:xfrm>
            <a:off x="146304" y="5782169"/>
            <a:ext cx="8851392" cy="551364"/>
            <a:chOff x="4773387" y="5013122"/>
            <a:chExt cx="8851392" cy="551364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9B96D41-E262-4825-BF6D-580E925ED2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119528"/>
              <a:ext cx="8151607" cy="338554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Start ...</a:t>
              </a:r>
            </a:p>
          </p:txBody>
        </p:sp>
        <p:pic>
          <p:nvPicPr>
            <p:cNvPr id="13" name="Picture 12" descr="A flat screen monitor&#10;&#10;Description automatically generated">
              <a:extLst>
                <a:ext uri="{FF2B5EF4-FFF2-40B4-BE49-F238E27FC236}">
                  <a16:creationId xmlns:a16="http://schemas.microsoft.com/office/drawing/2014/main" id="{28AD9F6E-180F-4E0B-BA1B-3F9B8A8F31D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3D5E969A-8317-43E8-8604-09ECA3185656}"/>
              </a:ext>
            </a:extLst>
          </p:cNvPr>
          <p:cNvSpPr/>
          <p:nvPr/>
        </p:nvSpPr>
        <p:spPr>
          <a:xfrm>
            <a:off x="146302" y="4046818"/>
            <a:ext cx="6309362" cy="251595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7876142-7A87-4404-AA34-A57008609C64}"/>
              </a:ext>
            </a:extLst>
          </p:cNvPr>
          <p:cNvGrpSpPr/>
          <p:nvPr/>
        </p:nvGrpSpPr>
        <p:grpSpPr>
          <a:xfrm>
            <a:off x="6667130" y="3681672"/>
            <a:ext cx="2330567" cy="1690428"/>
            <a:chOff x="6667130" y="2758392"/>
            <a:chExt cx="2330567" cy="1690428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401E196-0757-48A8-91C9-4871AB87F39B}"/>
                </a:ext>
              </a:extLst>
            </p:cNvPr>
            <p:cNvSpPr/>
            <p:nvPr/>
          </p:nvSpPr>
          <p:spPr>
            <a:xfrm>
              <a:off x="6667131" y="2758392"/>
              <a:ext cx="2330566" cy="1690428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31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C5D3675-250F-4A97-AE37-482D8A389858}"/>
                </a:ext>
              </a:extLst>
            </p:cNvPr>
            <p:cNvSpPr/>
            <p:nvPr/>
          </p:nvSpPr>
          <p:spPr>
            <a:xfrm rot="10800000" flipV="1">
              <a:off x="6667130" y="2759121"/>
              <a:ext cx="2330566" cy="341647"/>
            </a:xfrm>
            <a:prstGeom prst="rect">
              <a:avLst/>
            </a:prstGeom>
            <a:ln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accent5">
                      <a:lumMod val="20000"/>
                      <a:lumOff val="80000"/>
                    </a:schemeClr>
                  </a:solidFill>
                </a:rPr>
                <a:t>main</a:t>
              </a:r>
              <a:r>
                <a:rPr lang="en-US" b="1" dirty="0">
                  <a:solidFill>
                    <a:schemeClr val="bg1"/>
                  </a:solidFill>
                </a:rPr>
                <a:t> Function Space</a:t>
              </a:r>
            </a:p>
          </p:txBody>
        </p:sp>
      </p:grpSp>
      <p:sp>
        <p:nvSpPr>
          <p:cNvPr id="18" name="AutoShape 5">
            <a:extLst>
              <a:ext uri="{FF2B5EF4-FFF2-40B4-BE49-F238E27FC236}">
                <a16:creationId xmlns:a16="http://schemas.microsoft.com/office/drawing/2014/main" id="{F7D6FB8B-D695-48EF-9D93-4D2D26984B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4002" y="2839789"/>
            <a:ext cx="2201662" cy="664611"/>
          </a:xfrm>
          <a:prstGeom prst="wedgeRoundRectCallout">
            <a:avLst>
              <a:gd name="adj1" fmla="val 219"/>
              <a:gd name="adj2" fmla="val 145899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invoke </a:t>
            </a:r>
            <a:r>
              <a:rPr lang="en-US" altLang="en-US" sz="1800" dirty="0">
                <a:solidFill>
                  <a:srgbClr val="7030A0"/>
                </a:solidFill>
                <a:latin typeface="+mn-lt"/>
              </a:rPr>
              <a:t>max(</a:t>
            </a:r>
            <a:r>
              <a:rPr lang="en-US" altLang="en-US" sz="1800" dirty="0" err="1">
                <a:solidFill>
                  <a:srgbClr val="0070C0"/>
                </a:solidFill>
                <a:latin typeface="+mn-lt"/>
              </a:rPr>
              <a:t>i</a:t>
            </a:r>
            <a:r>
              <a:rPr lang="en-US" altLang="en-US" sz="1800" dirty="0">
                <a:solidFill>
                  <a:srgbClr val="7030A0"/>
                </a:solidFill>
                <a:latin typeface="+mn-lt"/>
              </a:rPr>
              <a:t>, </a:t>
            </a: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j</a:t>
            </a:r>
            <a:r>
              <a:rPr lang="en-US" altLang="en-US" sz="1800" dirty="0">
                <a:solidFill>
                  <a:srgbClr val="7030A0"/>
                </a:solidFill>
                <a:latin typeface="+mn-lt"/>
              </a:rPr>
              <a:t>)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8DB2BB8-3C83-4910-B695-3DB34ABCDD44}"/>
              </a:ext>
            </a:extLst>
          </p:cNvPr>
          <p:cNvGrpSpPr/>
          <p:nvPr/>
        </p:nvGrpSpPr>
        <p:grpSpPr>
          <a:xfrm>
            <a:off x="6956609" y="4083975"/>
            <a:ext cx="1539236" cy="400110"/>
            <a:chOff x="3537603" y="1220473"/>
            <a:chExt cx="1539236" cy="400110"/>
          </a:xfrm>
        </p:grpSpPr>
        <p:sp>
          <p:nvSpPr>
            <p:cNvPr id="22" name="Rectangle 8">
              <a:extLst>
                <a:ext uri="{FF2B5EF4-FFF2-40B4-BE49-F238E27FC236}">
                  <a16:creationId xmlns:a16="http://schemas.microsoft.com/office/drawing/2014/main" id="{C79C2C4B-37F5-46FA-9B26-6B240135F1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4" y="1255514"/>
              <a:ext cx="904335" cy="34164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b="1" dirty="0">
                  <a:solidFill>
                    <a:srgbClr val="0000FF"/>
                  </a:solidFill>
                </a:rPr>
                <a:t>5</a:t>
              </a:r>
            </a:p>
          </p:txBody>
        </p:sp>
        <p:sp>
          <p:nvSpPr>
            <p:cNvPr id="24" name="Text Box 9">
              <a:extLst>
                <a:ext uri="{FF2B5EF4-FFF2-40B4-BE49-F238E27FC236}">
                  <a16:creationId xmlns:a16="http://schemas.microsoft.com/office/drawing/2014/main" id="{9E0AD888-D4F5-4A9F-A02D-73839441F4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37603" y="1220473"/>
              <a:ext cx="634901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i → 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C8578EB-1C62-4CE6-A8F6-B15D3A39A6ED}"/>
              </a:ext>
            </a:extLst>
          </p:cNvPr>
          <p:cNvGrpSpPr/>
          <p:nvPr/>
        </p:nvGrpSpPr>
        <p:grpSpPr>
          <a:xfrm>
            <a:off x="6956609" y="4498019"/>
            <a:ext cx="1539236" cy="400110"/>
            <a:chOff x="3537603" y="1220473"/>
            <a:chExt cx="1539236" cy="400110"/>
          </a:xfrm>
        </p:grpSpPr>
        <p:sp>
          <p:nvSpPr>
            <p:cNvPr id="20" name="Rectangle 8">
              <a:extLst>
                <a:ext uri="{FF2B5EF4-FFF2-40B4-BE49-F238E27FC236}">
                  <a16:creationId xmlns:a16="http://schemas.microsoft.com/office/drawing/2014/main" id="{2BCEA670-3D7B-4031-AE28-4CCD83652C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4" y="1255514"/>
              <a:ext cx="904335" cy="34164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b="1" dirty="0">
                  <a:solidFill>
                    <a:srgbClr val="0000FF"/>
                  </a:solidFill>
                </a:rPr>
                <a:t>2</a:t>
              </a:r>
            </a:p>
          </p:txBody>
        </p:sp>
        <p:sp>
          <p:nvSpPr>
            <p:cNvPr id="25" name="Text Box 9">
              <a:extLst>
                <a:ext uri="{FF2B5EF4-FFF2-40B4-BE49-F238E27FC236}">
                  <a16:creationId xmlns:a16="http://schemas.microsoft.com/office/drawing/2014/main" id="{6535F9DC-DE81-4002-8270-EB9188A863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37603" y="1220473"/>
              <a:ext cx="634901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j → </a:t>
              </a:r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305A08F9-D410-4E22-9627-54ABC1B9CE8D}"/>
              </a:ext>
            </a:extLst>
          </p:cNvPr>
          <p:cNvSpPr/>
          <p:nvPr/>
        </p:nvSpPr>
        <p:spPr>
          <a:xfrm>
            <a:off x="146302" y="4908642"/>
            <a:ext cx="6309362" cy="251595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CDABFBC-8B77-4CB5-BFD8-357B574163A0}"/>
              </a:ext>
            </a:extLst>
          </p:cNvPr>
          <p:cNvSpPr txBox="1"/>
          <p:nvPr/>
        </p:nvSpPr>
        <p:spPr>
          <a:xfrm>
            <a:off x="146302" y="992238"/>
            <a:ext cx="8851392" cy="369332"/>
          </a:xfrm>
          <a:prstGeom prst="rect">
            <a:avLst/>
          </a:prstGeom>
          <a:solidFill>
            <a:srgbClr val="FFFFCC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After this line executes, program control go to function </a:t>
            </a:r>
            <a:r>
              <a:rPr lang="en-US" dirty="0">
                <a:solidFill>
                  <a:srgbClr val="7030A0"/>
                </a:solidFill>
              </a:rPr>
              <a:t>max</a:t>
            </a:r>
            <a:r>
              <a:rPr lang="en-US" dirty="0">
                <a:solidFill>
                  <a:srgbClr val="C00000"/>
                </a:solidFill>
              </a:rPr>
              <a:t>.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50D1A5E-7D6C-4EB0-9792-7521036DE7A6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9" name="Picture 28">
              <a:hlinkClick r:id="rId5" action="ppaction://hlinksldjump"/>
              <a:extLst>
                <a:ext uri="{FF2B5EF4-FFF2-40B4-BE49-F238E27FC236}">
                  <a16:creationId xmlns:a16="http://schemas.microsoft.com/office/drawing/2014/main" id="{916EA938-D562-496C-B9CD-BFB22149949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30" name="Picture 29">
              <a:hlinkClick r:id="rId7" action="ppaction://hlinksldjump"/>
              <a:extLst>
                <a:ext uri="{FF2B5EF4-FFF2-40B4-BE49-F238E27FC236}">
                  <a16:creationId xmlns:a16="http://schemas.microsoft.com/office/drawing/2014/main" id="{6255E406-AA2B-44D4-8882-9BCBFD4C7F8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BFE4F9-4336-43FB-808F-33EAC05079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6 of 14</a:t>
            </a:r>
          </a:p>
        </p:txBody>
      </p:sp>
      <p:pic>
        <p:nvPicPr>
          <p:cNvPr id="31" name="Picture 30">
            <a:hlinkClick r:id="rId8" action="ppaction://hlinksldjump"/>
            <a:extLst>
              <a:ext uri="{FF2B5EF4-FFF2-40B4-BE49-F238E27FC236}">
                <a16:creationId xmlns:a16="http://schemas.microsoft.com/office/drawing/2014/main" id="{7872F746-6942-4A10-8F58-F24D934D93BB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9805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>
            <a:extLst>
              <a:ext uri="{FF2B5EF4-FFF2-40B4-BE49-F238E27FC236}">
                <a16:creationId xmlns:a16="http://schemas.microsoft.com/office/drawing/2014/main" id="{FA552517-FBB3-400F-AB9B-88E1FB41690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rmAutofit/>
          </a:bodyPr>
          <a:lstStyle/>
          <a:p>
            <a:r>
              <a:rPr lang="en-US" altLang="en-US" dirty="0"/>
              <a:t>Objectives</a:t>
            </a:r>
            <a:endParaRPr lang="en-US" altLang="en-US" sz="3600" dirty="0"/>
          </a:p>
        </p:txBody>
      </p:sp>
      <p:sp>
        <p:nvSpPr>
          <p:cNvPr id="147459" name="Rectangle 3">
            <a:extLst>
              <a:ext uri="{FF2B5EF4-FFF2-40B4-BE49-F238E27FC236}">
                <a16:creationId xmlns:a16="http://schemas.microsoft.com/office/drawing/2014/main" id="{42A2E356-5F95-4CBE-86B6-27400E43310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altLang="en-US" sz="1800" dirty="0"/>
              <a:t>To define functions with formal parameters (</a:t>
            </a:r>
            <a:r>
              <a:rPr lang="en-US" altLang="en-US" sz="1800" dirty="0">
                <a:hlinkClick r:id="rId2" action="ppaction://hlinksldjump"/>
              </a:rPr>
              <a:t>6.2</a:t>
            </a:r>
            <a:r>
              <a:rPr lang="en-US" altLang="en-US" sz="1800" dirty="0"/>
              <a:t>).</a:t>
            </a:r>
          </a:p>
          <a:p>
            <a:pPr>
              <a:lnSpc>
                <a:spcPct val="100000"/>
              </a:lnSpc>
            </a:pPr>
            <a:r>
              <a:rPr lang="en-US" altLang="en-US" sz="1800" dirty="0"/>
              <a:t>To invoke functions with actual parameters (i.e., arguments) (</a:t>
            </a:r>
            <a:r>
              <a:rPr lang="en-US" altLang="en-US" sz="1800" dirty="0">
                <a:hlinkClick r:id="rId3" action="ppaction://hlinksldjump"/>
              </a:rPr>
              <a:t>6.3</a:t>
            </a:r>
            <a:r>
              <a:rPr lang="en-US" altLang="en-US" sz="1800" dirty="0"/>
              <a:t>).</a:t>
            </a:r>
          </a:p>
          <a:p>
            <a:pPr>
              <a:lnSpc>
                <a:spcPct val="100000"/>
              </a:lnSpc>
            </a:pPr>
            <a:r>
              <a:rPr lang="en-US" altLang="en-US" sz="1800" dirty="0"/>
              <a:t>To distinguish between functions that return and do not return a value (</a:t>
            </a:r>
            <a:r>
              <a:rPr lang="en-US" altLang="en-US" sz="1800" dirty="0">
                <a:hlinkClick r:id="rId4" action="ppaction://hlinksldjump"/>
              </a:rPr>
              <a:t>6.4</a:t>
            </a:r>
            <a:r>
              <a:rPr lang="en-US" altLang="en-US" sz="1800" dirty="0"/>
              <a:t>).</a:t>
            </a:r>
          </a:p>
          <a:p>
            <a:pPr>
              <a:lnSpc>
                <a:spcPct val="100000"/>
              </a:lnSpc>
            </a:pPr>
            <a:r>
              <a:rPr lang="en-US" altLang="en-US" sz="1800" dirty="0"/>
              <a:t>To invoke a function using positional arguments or keyword arguments (</a:t>
            </a:r>
            <a:r>
              <a:rPr lang="en-US" altLang="en-US" sz="1800" dirty="0">
                <a:hlinkClick r:id="rId5" action="ppaction://hlinksldjump"/>
              </a:rPr>
              <a:t>6.5</a:t>
            </a:r>
            <a:r>
              <a:rPr lang="en-US" altLang="en-US" sz="1800" dirty="0"/>
              <a:t>).</a:t>
            </a:r>
          </a:p>
          <a:p>
            <a:pPr>
              <a:lnSpc>
                <a:spcPct val="100000"/>
              </a:lnSpc>
            </a:pPr>
            <a:r>
              <a:rPr lang="en-US" altLang="en-US" sz="1800" dirty="0"/>
              <a:t>To pass arguments by passing their reference values (</a:t>
            </a:r>
            <a:r>
              <a:rPr lang="en-US" altLang="en-US" sz="1800" dirty="0">
                <a:hlinkClick r:id="rId6" action="ppaction://hlinksldjump"/>
              </a:rPr>
              <a:t>6.6</a:t>
            </a:r>
            <a:r>
              <a:rPr lang="en-US" altLang="en-US" sz="1800" dirty="0"/>
              <a:t>).</a:t>
            </a:r>
          </a:p>
          <a:p>
            <a:pPr>
              <a:lnSpc>
                <a:spcPct val="100000"/>
              </a:lnSpc>
            </a:pPr>
            <a:r>
              <a:rPr lang="en-US" altLang="en-US" sz="1800" dirty="0"/>
              <a:t>To develop reusable code that is modular and is easy to read, debug, and maintain (</a:t>
            </a:r>
            <a:r>
              <a:rPr lang="en-US" altLang="en-US" sz="1800" dirty="0">
                <a:hlinkClick r:id="rId7" action="ppaction://hlinksldjump"/>
              </a:rPr>
              <a:t>6.7</a:t>
            </a:r>
            <a:r>
              <a:rPr lang="en-US" altLang="en-US" sz="1800" dirty="0"/>
              <a:t>).</a:t>
            </a:r>
          </a:p>
          <a:p>
            <a:pPr>
              <a:lnSpc>
                <a:spcPct val="100000"/>
              </a:lnSpc>
            </a:pPr>
            <a:r>
              <a:rPr lang="en-US" altLang="en-US" sz="1800" dirty="0"/>
              <a:t>To determine the scope of variables (</a:t>
            </a:r>
            <a:r>
              <a:rPr lang="en-US" altLang="en-US" sz="1800" dirty="0">
                <a:hlinkClick r:id="rId8" action="ppaction://hlinksldjump"/>
              </a:rPr>
              <a:t>6.9</a:t>
            </a:r>
            <a:r>
              <a:rPr lang="en-US" altLang="en-US" sz="1800" dirty="0"/>
              <a:t>).</a:t>
            </a:r>
          </a:p>
          <a:p>
            <a:pPr>
              <a:lnSpc>
                <a:spcPct val="100000"/>
              </a:lnSpc>
            </a:pPr>
            <a:r>
              <a:rPr lang="en-US" altLang="en-US" sz="1800" dirty="0"/>
              <a:t>To define functions with default arguments (</a:t>
            </a:r>
            <a:r>
              <a:rPr lang="en-US" altLang="en-US" sz="1800" dirty="0">
                <a:hlinkClick r:id="rId9" action="ppaction://hlinksldjump"/>
              </a:rPr>
              <a:t>6.10</a:t>
            </a:r>
            <a:r>
              <a:rPr lang="en-US" altLang="en-US" sz="1800" dirty="0"/>
              <a:t>).</a:t>
            </a:r>
          </a:p>
          <a:p>
            <a:pPr>
              <a:lnSpc>
                <a:spcPct val="100000"/>
              </a:lnSpc>
            </a:pPr>
            <a:r>
              <a:rPr lang="en-US" altLang="en-US" sz="1800" dirty="0"/>
              <a:t>To define a function that returns multiple values (</a:t>
            </a:r>
            <a:r>
              <a:rPr lang="en-US" altLang="en-US" sz="1800" dirty="0">
                <a:hlinkClick r:id="rId10" action="ppaction://hlinksldjump"/>
              </a:rPr>
              <a:t>6.11</a:t>
            </a:r>
            <a:r>
              <a:rPr lang="en-US" altLang="en-US" sz="1800" dirty="0"/>
              <a:t>).</a:t>
            </a:r>
          </a:p>
        </p:txBody>
      </p:sp>
      <p:pic>
        <p:nvPicPr>
          <p:cNvPr id="5" name="Picture 4">
            <a:hlinkClick r:id="rId11" action="ppaction://hlinksldjump"/>
            <a:extLst>
              <a:ext uri="{FF2B5EF4-FFF2-40B4-BE49-F238E27FC236}">
                <a16:creationId xmlns:a16="http://schemas.microsoft.com/office/drawing/2014/main" id="{4B1CA8A0-BB58-4709-9B19-80B6144B61B2}"/>
              </a:ext>
            </a:extLst>
          </p:cNvPr>
          <p:cNvPicPr>
            <a:picLocks noChangeAspect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685690-83DF-48B6-AD2B-0E6A83C69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D1BC9-7D59-4D31-B20F-9AEDCA990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Function Invocation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10A1C42-8E9C-40BB-9DDE-FBE54AD90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50</a:t>
            </a:fld>
            <a:endParaRPr lang="en-US"/>
          </a:p>
        </p:txBody>
      </p:sp>
      <p:sp>
        <p:nvSpPr>
          <p:cNvPr id="5" name="Slide Number Placeholder 2">
            <a:hlinkClick r:id="rId3" action="ppaction://hlinksldjump"/>
            <a:extLst>
              <a:ext uri="{FF2B5EF4-FFF2-40B4-BE49-F238E27FC236}">
                <a16:creationId xmlns:a16="http://schemas.microsoft.com/office/drawing/2014/main" id="{083D1E38-5E1E-4E79-A100-D8733F1DCC66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6.3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D3D3BE4-BFFA-4C6D-AB1F-1041130F112C}"/>
              </a:ext>
            </a:extLst>
          </p:cNvPr>
          <p:cNvGrpSpPr/>
          <p:nvPr/>
        </p:nvGrpSpPr>
        <p:grpSpPr>
          <a:xfrm>
            <a:off x="146303" y="1408171"/>
            <a:ext cx="6396540" cy="4076801"/>
            <a:chOff x="160238" y="3030452"/>
            <a:chExt cx="6396540" cy="3428161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F27195B-4A03-4547-8811-055B32743B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005" y="3030452"/>
              <a:ext cx="5982773" cy="342816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Return the max between two numbers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max(num1, num2):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num1 &gt; num2: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result = num1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else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result = num2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result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k = max(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j)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max function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maximum between"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"and"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j,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"is"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k)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"Start ..."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main function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"... End"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  <a:endParaRPr lang="en-US" altLang="en-US" sz="1400" dirty="0">
                <a:latin typeface="Arial" panose="020B060402020202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5A08992-62AE-41ED-BF33-1E174DDF66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13767" cy="342815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18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6555DE9-11D1-4EC2-8D30-1F78043A964E}"/>
              </a:ext>
            </a:extLst>
          </p:cNvPr>
          <p:cNvGrpSpPr/>
          <p:nvPr/>
        </p:nvGrpSpPr>
        <p:grpSpPr>
          <a:xfrm>
            <a:off x="146304" y="5782169"/>
            <a:ext cx="8851392" cy="551364"/>
            <a:chOff x="4773387" y="5013122"/>
            <a:chExt cx="8851392" cy="551364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9B96D41-E262-4825-BF6D-580E925ED2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119528"/>
              <a:ext cx="8151607" cy="338554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Start ...</a:t>
              </a:r>
            </a:p>
          </p:txBody>
        </p:sp>
        <p:pic>
          <p:nvPicPr>
            <p:cNvPr id="13" name="Picture 12" descr="A flat screen monitor&#10;&#10;Description automatically generated">
              <a:extLst>
                <a:ext uri="{FF2B5EF4-FFF2-40B4-BE49-F238E27FC236}">
                  <a16:creationId xmlns:a16="http://schemas.microsoft.com/office/drawing/2014/main" id="{28AD9F6E-180F-4E0B-BA1B-3F9B8A8F31D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3D5E969A-8317-43E8-8604-09ECA3185656}"/>
              </a:ext>
            </a:extLst>
          </p:cNvPr>
          <p:cNvSpPr/>
          <p:nvPr/>
        </p:nvSpPr>
        <p:spPr>
          <a:xfrm>
            <a:off x="146302" y="1703531"/>
            <a:ext cx="6309362" cy="251595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7876142-7A87-4404-AA34-A57008609C64}"/>
              </a:ext>
            </a:extLst>
          </p:cNvPr>
          <p:cNvGrpSpPr/>
          <p:nvPr/>
        </p:nvGrpSpPr>
        <p:grpSpPr>
          <a:xfrm>
            <a:off x="6667130" y="3681672"/>
            <a:ext cx="2330567" cy="1690428"/>
            <a:chOff x="6667130" y="2758392"/>
            <a:chExt cx="2330567" cy="1690428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401E196-0757-48A8-91C9-4871AB87F39B}"/>
                </a:ext>
              </a:extLst>
            </p:cNvPr>
            <p:cNvSpPr/>
            <p:nvPr/>
          </p:nvSpPr>
          <p:spPr>
            <a:xfrm>
              <a:off x="6667131" y="2758392"/>
              <a:ext cx="2330566" cy="1690428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31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C5D3675-250F-4A97-AE37-482D8A389858}"/>
                </a:ext>
              </a:extLst>
            </p:cNvPr>
            <p:cNvSpPr/>
            <p:nvPr/>
          </p:nvSpPr>
          <p:spPr>
            <a:xfrm rot="10800000" flipV="1">
              <a:off x="6667130" y="2759121"/>
              <a:ext cx="2330566" cy="341647"/>
            </a:xfrm>
            <a:prstGeom prst="rect">
              <a:avLst/>
            </a:prstGeom>
            <a:ln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accent5">
                      <a:lumMod val="20000"/>
                      <a:lumOff val="80000"/>
                    </a:schemeClr>
                  </a:solidFill>
                </a:rPr>
                <a:t>main</a:t>
              </a:r>
              <a:r>
                <a:rPr lang="en-US" b="1" dirty="0">
                  <a:solidFill>
                    <a:schemeClr val="bg1"/>
                  </a:solidFill>
                </a:rPr>
                <a:t> Function Space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8DB2BB8-3C83-4910-B695-3DB34ABCDD44}"/>
              </a:ext>
            </a:extLst>
          </p:cNvPr>
          <p:cNvGrpSpPr/>
          <p:nvPr/>
        </p:nvGrpSpPr>
        <p:grpSpPr>
          <a:xfrm>
            <a:off x="6956609" y="4083975"/>
            <a:ext cx="1539236" cy="400110"/>
            <a:chOff x="3537603" y="1220473"/>
            <a:chExt cx="1539236" cy="400110"/>
          </a:xfrm>
        </p:grpSpPr>
        <p:sp>
          <p:nvSpPr>
            <p:cNvPr id="22" name="Rectangle 8">
              <a:extLst>
                <a:ext uri="{FF2B5EF4-FFF2-40B4-BE49-F238E27FC236}">
                  <a16:creationId xmlns:a16="http://schemas.microsoft.com/office/drawing/2014/main" id="{C79C2C4B-37F5-46FA-9B26-6B240135F1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4" y="1255514"/>
              <a:ext cx="904335" cy="34164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b="1" dirty="0">
                  <a:solidFill>
                    <a:srgbClr val="0000FF"/>
                  </a:solidFill>
                </a:rPr>
                <a:t>5</a:t>
              </a:r>
            </a:p>
          </p:txBody>
        </p:sp>
        <p:sp>
          <p:nvSpPr>
            <p:cNvPr id="24" name="Text Box 9">
              <a:extLst>
                <a:ext uri="{FF2B5EF4-FFF2-40B4-BE49-F238E27FC236}">
                  <a16:creationId xmlns:a16="http://schemas.microsoft.com/office/drawing/2014/main" id="{9E0AD888-D4F5-4A9F-A02D-73839441F4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37603" y="1220473"/>
              <a:ext cx="634901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i → 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C8578EB-1C62-4CE6-A8F6-B15D3A39A6ED}"/>
              </a:ext>
            </a:extLst>
          </p:cNvPr>
          <p:cNvGrpSpPr/>
          <p:nvPr/>
        </p:nvGrpSpPr>
        <p:grpSpPr>
          <a:xfrm>
            <a:off x="6956609" y="4498019"/>
            <a:ext cx="1539236" cy="400110"/>
            <a:chOff x="3537603" y="1220473"/>
            <a:chExt cx="1539236" cy="400110"/>
          </a:xfrm>
        </p:grpSpPr>
        <p:sp>
          <p:nvSpPr>
            <p:cNvPr id="20" name="Rectangle 8">
              <a:extLst>
                <a:ext uri="{FF2B5EF4-FFF2-40B4-BE49-F238E27FC236}">
                  <a16:creationId xmlns:a16="http://schemas.microsoft.com/office/drawing/2014/main" id="{2BCEA670-3D7B-4031-AE28-4CCD83652C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4" y="1255514"/>
              <a:ext cx="904335" cy="34164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b="1" dirty="0">
                  <a:solidFill>
                    <a:srgbClr val="0000FF"/>
                  </a:solidFill>
                </a:rPr>
                <a:t>2</a:t>
              </a:r>
            </a:p>
          </p:txBody>
        </p:sp>
        <p:sp>
          <p:nvSpPr>
            <p:cNvPr id="25" name="Text Box 9">
              <a:extLst>
                <a:ext uri="{FF2B5EF4-FFF2-40B4-BE49-F238E27FC236}">
                  <a16:creationId xmlns:a16="http://schemas.microsoft.com/office/drawing/2014/main" id="{6535F9DC-DE81-4002-8270-EB9188A863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37603" y="1220473"/>
              <a:ext cx="634901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j → </a:t>
              </a:r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305A08F9-D410-4E22-9627-54ABC1B9CE8D}"/>
              </a:ext>
            </a:extLst>
          </p:cNvPr>
          <p:cNvSpPr/>
          <p:nvPr/>
        </p:nvSpPr>
        <p:spPr>
          <a:xfrm>
            <a:off x="146302" y="4908642"/>
            <a:ext cx="6309362" cy="251595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9D5BCBF-4499-47C1-9859-ABDC6173C327}"/>
              </a:ext>
            </a:extLst>
          </p:cNvPr>
          <p:cNvGrpSpPr/>
          <p:nvPr/>
        </p:nvGrpSpPr>
        <p:grpSpPr>
          <a:xfrm>
            <a:off x="6667129" y="1667454"/>
            <a:ext cx="2330567" cy="1690428"/>
            <a:chOff x="6667130" y="2758392"/>
            <a:chExt cx="2330567" cy="1690428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9BEDBA3-5368-4E55-A452-53DA72AC9363}"/>
                </a:ext>
              </a:extLst>
            </p:cNvPr>
            <p:cNvSpPr/>
            <p:nvPr/>
          </p:nvSpPr>
          <p:spPr>
            <a:xfrm>
              <a:off x="6667131" y="2758392"/>
              <a:ext cx="2330566" cy="1690428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31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F1B10664-5D9C-44F6-8431-DEF0861A176F}"/>
                </a:ext>
              </a:extLst>
            </p:cNvPr>
            <p:cNvSpPr/>
            <p:nvPr/>
          </p:nvSpPr>
          <p:spPr>
            <a:xfrm rot="10800000" flipV="1">
              <a:off x="6667130" y="2759121"/>
              <a:ext cx="2330566" cy="341647"/>
            </a:xfrm>
            <a:prstGeom prst="rect">
              <a:avLst/>
            </a:prstGeom>
            <a:ln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accent5">
                      <a:lumMod val="20000"/>
                      <a:lumOff val="80000"/>
                    </a:schemeClr>
                  </a:solidFill>
                </a:rPr>
                <a:t>max</a:t>
              </a:r>
              <a:r>
                <a:rPr lang="en-US" b="1" dirty="0">
                  <a:solidFill>
                    <a:schemeClr val="bg1"/>
                  </a:solidFill>
                </a:rPr>
                <a:t> Function Space</a:t>
              </a:r>
            </a:p>
          </p:txBody>
        </p:sp>
      </p:grpSp>
      <p:sp>
        <p:nvSpPr>
          <p:cNvPr id="18" name="AutoShape 5">
            <a:extLst>
              <a:ext uri="{FF2B5EF4-FFF2-40B4-BE49-F238E27FC236}">
                <a16:creationId xmlns:a16="http://schemas.microsoft.com/office/drawing/2014/main" id="{F7D6FB8B-D695-48EF-9D93-4D2D26984B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74720" y="2839789"/>
            <a:ext cx="2980944" cy="907553"/>
          </a:xfrm>
          <a:prstGeom prst="wedgeRoundRectCallout">
            <a:avLst>
              <a:gd name="adj1" fmla="val 7390"/>
              <a:gd name="adj2" fmla="val -167384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Execute </a:t>
            </a:r>
            <a:r>
              <a:rPr lang="en-US" altLang="en-US" sz="1800" dirty="0">
                <a:solidFill>
                  <a:srgbClr val="7030A0"/>
                </a:solidFill>
                <a:latin typeface="+mn-lt"/>
              </a:rPr>
              <a:t>max(</a:t>
            </a:r>
            <a:r>
              <a:rPr lang="en-US" altLang="en-US" sz="1800" dirty="0" err="1">
                <a:solidFill>
                  <a:srgbClr val="0070C0"/>
                </a:solidFill>
                <a:latin typeface="+mn-lt"/>
              </a:rPr>
              <a:t>i</a:t>
            </a:r>
            <a:r>
              <a:rPr lang="en-US" altLang="en-US" sz="1800" dirty="0">
                <a:solidFill>
                  <a:srgbClr val="7030A0"/>
                </a:solidFill>
                <a:latin typeface="+mn-lt"/>
              </a:rPr>
              <a:t>, </a:t>
            </a: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j</a:t>
            </a:r>
            <a:r>
              <a:rPr lang="en-US" altLang="en-US" sz="1800" dirty="0">
                <a:solidFill>
                  <a:srgbClr val="7030A0"/>
                </a:solidFill>
                <a:latin typeface="+mn-lt"/>
              </a:rPr>
              <a:t>)</a:t>
            </a:r>
            <a:endParaRPr lang="en-US" altLang="en-US" sz="1800" dirty="0">
              <a:latin typeface="+mn-lt"/>
            </a:endParaRPr>
          </a:p>
          <a:p>
            <a:pPr algn="ctr">
              <a:spcBef>
                <a:spcPct val="0"/>
              </a:spcBef>
              <a:buClrTx/>
              <a:buSzTx/>
              <a:buNone/>
            </a:pP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Pass the value of </a:t>
            </a:r>
            <a:r>
              <a:rPr lang="en-US" altLang="en-US" sz="1800" dirty="0" err="1">
                <a:solidFill>
                  <a:srgbClr val="0070C0"/>
                </a:solidFill>
                <a:latin typeface="+mn-lt"/>
              </a:rPr>
              <a:t>i</a:t>
            </a:r>
            <a:r>
              <a:rPr lang="en-US" altLang="en-US" sz="1800" dirty="0">
                <a:latin typeface="+mn-lt"/>
              </a:rPr>
              <a:t> 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to</a:t>
            </a:r>
            <a:r>
              <a:rPr lang="en-US" altLang="en-US" sz="1800" dirty="0">
                <a:latin typeface="+mn-lt"/>
              </a:rPr>
              <a:t> </a:t>
            </a: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num1</a:t>
            </a:r>
          </a:p>
          <a:p>
            <a:pPr algn="ctr">
              <a:spcBef>
                <a:spcPct val="0"/>
              </a:spcBef>
              <a:buClrTx/>
              <a:buSzTx/>
              <a:buNone/>
            </a:pP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Pass the value of </a:t>
            </a: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j 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to</a:t>
            </a:r>
            <a:r>
              <a:rPr lang="en-US" altLang="en-US" sz="1800" dirty="0">
                <a:latin typeface="+mn-lt"/>
              </a:rPr>
              <a:t> </a:t>
            </a: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num2</a:t>
            </a:r>
            <a:endParaRPr lang="en-US" altLang="en-US" sz="1800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F74D9CC-5C98-441D-8571-2EEDCD350D97}"/>
              </a:ext>
            </a:extLst>
          </p:cNvPr>
          <p:cNvSpPr/>
          <p:nvPr/>
        </p:nvSpPr>
        <p:spPr>
          <a:xfrm>
            <a:off x="146302" y="4045066"/>
            <a:ext cx="6309362" cy="251595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DA30595-E184-45FD-BABA-D86686BB4EA9}"/>
              </a:ext>
            </a:extLst>
          </p:cNvPr>
          <p:cNvSpPr txBox="1"/>
          <p:nvPr/>
        </p:nvSpPr>
        <p:spPr>
          <a:xfrm>
            <a:off x="146302" y="992238"/>
            <a:ext cx="8851392" cy="369332"/>
          </a:xfrm>
          <a:prstGeom prst="rect">
            <a:avLst/>
          </a:prstGeom>
          <a:solidFill>
            <a:srgbClr val="FFFFCC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Program control is now at function </a:t>
            </a:r>
            <a:r>
              <a:rPr lang="en-US" dirty="0">
                <a:solidFill>
                  <a:srgbClr val="7030A0"/>
                </a:solidFill>
              </a:rPr>
              <a:t>max</a:t>
            </a:r>
            <a:r>
              <a:rPr lang="en-US" dirty="0">
                <a:solidFill>
                  <a:srgbClr val="C00000"/>
                </a:solidFill>
              </a:rPr>
              <a:t>.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FD7F848-B448-45B3-8315-902536D83B8A}"/>
              </a:ext>
            </a:extLst>
          </p:cNvPr>
          <p:cNvGrpSpPr/>
          <p:nvPr/>
        </p:nvGrpSpPr>
        <p:grpSpPr>
          <a:xfrm>
            <a:off x="6687176" y="2076963"/>
            <a:ext cx="2131757" cy="400110"/>
            <a:chOff x="3268170" y="1220473"/>
            <a:chExt cx="2131757" cy="400110"/>
          </a:xfrm>
        </p:grpSpPr>
        <p:sp>
          <p:nvSpPr>
            <p:cNvPr id="33" name="Rectangle 8">
              <a:extLst>
                <a:ext uri="{FF2B5EF4-FFF2-40B4-BE49-F238E27FC236}">
                  <a16:creationId xmlns:a16="http://schemas.microsoft.com/office/drawing/2014/main" id="{F364D037-846C-4441-8788-79263D0718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5592" y="1255514"/>
              <a:ext cx="904335" cy="34164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b="1" dirty="0">
                  <a:solidFill>
                    <a:srgbClr val="FF0000"/>
                  </a:solidFill>
                </a:rPr>
                <a:t>5</a:t>
              </a:r>
            </a:p>
          </p:txBody>
        </p:sp>
        <p:sp>
          <p:nvSpPr>
            <p:cNvPr id="34" name="Text Box 9">
              <a:extLst>
                <a:ext uri="{FF2B5EF4-FFF2-40B4-BE49-F238E27FC236}">
                  <a16:creationId xmlns:a16="http://schemas.microsoft.com/office/drawing/2014/main" id="{3CB72A8D-8E7A-48F6-A939-C66A659A8A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68170" y="1220473"/>
              <a:ext cx="1227421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num1 → 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552FA3D-86DF-4387-9F60-ED0C99872929}"/>
              </a:ext>
            </a:extLst>
          </p:cNvPr>
          <p:cNvGrpSpPr/>
          <p:nvPr/>
        </p:nvGrpSpPr>
        <p:grpSpPr>
          <a:xfrm>
            <a:off x="6766561" y="2491007"/>
            <a:ext cx="2052372" cy="400110"/>
            <a:chOff x="3347555" y="1220473"/>
            <a:chExt cx="2052372" cy="400110"/>
          </a:xfrm>
        </p:grpSpPr>
        <p:sp>
          <p:nvSpPr>
            <p:cNvPr id="36" name="Rectangle 8">
              <a:extLst>
                <a:ext uri="{FF2B5EF4-FFF2-40B4-BE49-F238E27FC236}">
                  <a16:creationId xmlns:a16="http://schemas.microsoft.com/office/drawing/2014/main" id="{568FD5E8-B7BC-4F2E-99F5-C4D9BC1D9B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5592" y="1268495"/>
              <a:ext cx="904335" cy="34164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b="1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37" name="Text Box 9">
              <a:extLst>
                <a:ext uri="{FF2B5EF4-FFF2-40B4-BE49-F238E27FC236}">
                  <a16:creationId xmlns:a16="http://schemas.microsoft.com/office/drawing/2014/main" id="{5777BA48-247C-4A39-A46F-67E85F65E9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47555" y="1220473"/>
              <a:ext cx="1094384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num2 → 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3982767-A88A-42C6-BD05-8071696A1B44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39" name="Picture 38">
              <a:hlinkClick r:id="rId5" action="ppaction://hlinksldjump"/>
              <a:extLst>
                <a:ext uri="{FF2B5EF4-FFF2-40B4-BE49-F238E27FC236}">
                  <a16:creationId xmlns:a16="http://schemas.microsoft.com/office/drawing/2014/main" id="{35BDCDD0-7F4F-41ED-9E7C-13BB93C4C5A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40" name="Picture 39">
              <a:hlinkClick r:id="rId7" action="ppaction://hlinksldjump"/>
              <a:extLst>
                <a:ext uri="{FF2B5EF4-FFF2-40B4-BE49-F238E27FC236}">
                  <a16:creationId xmlns:a16="http://schemas.microsoft.com/office/drawing/2014/main" id="{884B499E-5567-447E-8E67-17F373050A9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AAF04B-E3BF-4C5A-847D-EC9CE4805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7 of 14</a:t>
            </a:r>
          </a:p>
        </p:txBody>
      </p:sp>
      <p:pic>
        <p:nvPicPr>
          <p:cNvPr id="41" name="Picture 40">
            <a:hlinkClick r:id="rId8" action="ppaction://hlinksldjump"/>
            <a:extLst>
              <a:ext uri="{FF2B5EF4-FFF2-40B4-BE49-F238E27FC236}">
                <a16:creationId xmlns:a16="http://schemas.microsoft.com/office/drawing/2014/main" id="{1B836861-8408-4344-875E-C4A1D5ABE708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37947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D1BC9-7D59-4D31-B20F-9AEDCA990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Function Invocation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10A1C42-8E9C-40BB-9DDE-FBE54AD90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51</a:t>
            </a:fld>
            <a:endParaRPr lang="en-US"/>
          </a:p>
        </p:txBody>
      </p:sp>
      <p:sp>
        <p:nvSpPr>
          <p:cNvPr id="5" name="Slide Number Placeholder 2">
            <a:hlinkClick r:id="rId3" action="ppaction://hlinksldjump"/>
            <a:extLst>
              <a:ext uri="{FF2B5EF4-FFF2-40B4-BE49-F238E27FC236}">
                <a16:creationId xmlns:a16="http://schemas.microsoft.com/office/drawing/2014/main" id="{083D1E38-5E1E-4E79-A100-D8733F1DCC66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6.3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D3D3BE4-BFFA-4C6D-AB1F-1041130F112C}"/>
              </a:ext>
            </a:extLst>
          </p:cNvPr>
          <p:cNvGrpSpPr/>
          <p:nvPr/>
        </p:nvGrpSpPr>
        <p:grpSpPr>
          <a:xfrm>
            <a:off x="146303" y="1408171"/>
            <a:ext cx="6396540" cy="4076801"/>
            <a:chOff x="160238" y="3030452"/>
            <a:chExt cx="6396540" cy="3428161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F27195B-4A03-4547-8811-055B32743B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005" y="3030452"/>
              <a:ext cx="5982773" cy="342816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Return the max between two numbers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max(num1, num2):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num1 &gt; num2: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result = num1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else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result = num2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result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k = max(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j)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max function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maximum between"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"and"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j,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"is"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k)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"Start ..."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main function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"... End"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  <a:endParaRPr lang="en-US" altLang="en-US" sz="1400" dirty="0">
                <a:latin typeface="Arial" panose="020B060402020202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5A08992-62AE-41ED-BF33-1E174DDF66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13767" cy="342815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18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6555DE9-11D1-4EC2-8D30-1F78043A964E}"/>
              </a:ext>
            </a:extLst>
          </p:cNvPr>
          <p:cNvGrpSpPr/>
          <p:nvPr/>
        </p:nvGrpSpPr>
        <p:grpSpPr>
          <a:xfrm>
            <a:off x="146304" y="5782169"/>
            <a:ext cx="8851392" cy="551364"/>
            <a:chOff x="4773387" y="5013122"/>
            <a:chExt cx="8851392" cy="551364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9B96D41-E262-4825-BF6D-580E925ED2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119528"/>
              <a:ext cx="8151607" cy="338554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Start ...</a:t>
              </a:r>
            </a:p>
          </p:txBody>
        </p:sp>
        <p:pic>
          <p:nvPicPr>
            <p:cNvPr id="13" name="Picture 12" descr="A flat screen monitor&#10;&#10;Description automatically generated">
              <a:extLst>
                <a:ext uri="{FF2B5EF4-FFF2-40B4-BE49-F238E27FC236}">
                  <a16:creationId xmlns:a16="http://schemas.microsoft.com/office/drawing/2014/main" id="{28AD9F6E-180F-4E0B-BA1B-3F9B8A8F31D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3D5E969A-8317-43E8-8604-09ECA3185656}"/>
              </a:ext>
            </a:extLst>
          </p:cNvPr>
          <p:cNvSpPr/>
          <p:nvPr/>
        </p:nvSpPr>
        <p:spPr>
          <a:xfrm>
            <a:off x="146302" y="1924511"/>
            <a:ext cx="6309362" cy="251595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7876142-7A87-4404-AA34-A57008609C64}"/>
              </a:ext>
            </a:extLst>
          </p:cNvPr>
          <p:cNvGrpSpPr/>
          <p:nvPr/>
        </p:nvGrpSpPr>
        <p:grpSpPr>
          <a:xfrm>
            <a:off x="6667130" y="3681672"/>
            <a:ext cx="2330567" cy="1690428"/>
            <a:chOff x="6667130" y="2758392"/>
            <a:chExt cx="2330567" cy="1690428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401E196-0757-48A8-91C9-4871AB87F39B}"/>
                </a:ext>
              </a:extLst>
            </p:cNvPr>
            <p:cNvSpPr/>
            <p:nvPr/>
          </p:nvSpPr>
          <p:spPr>
            <a:xfrm>
              <a:off x="6667131" y="2758392"/>
              <a:ext cx="2330566" cy="1690428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31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C5D3675-250F-4A97-AE37-482D8A389858}"/>
                </a:ext>
              </a:extLst>
            </p:cNvPr>
            <p:cNvSpPr/>
            <p:nvPr/>
          </p:nvSpPr>
          <p:spPr>
            <a:xfrm rot="10800000" flipV="1">
              <a:off x="6667130" y="2759121"/>
              <a:ext cx="2330566" cy="341647"/>
            </a:xfrm>
            <a:prstGeom prst="rect">
              <a:avLst/>
            </a:prstGeom>
            <a:ln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accent5">
                      <a:lumMod val="20000"/>
                      <a:lumOff val="80000"/>
                    </a:schemeClr>
                  </a:solidFill>
                </a:rPr>
                <a:t>main</a:t>
              </a:r>
              <a:r>
                <a:rPr lang="en-US" b="1" dirty="0">
                  <a:solidFill>
                    <a:schemeClr val="bg1"/>
                  </a:solidFill>
                </a:rPr>
                <a:t> Function Space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8DB2BB8-3C83-4910-B695-3DB34ABCDD44}"/>
              </a:ext>
            </a:extLst>
          </p:cNvPr>
          <p:cNvGrpSpPr/>
          <p:nvPr/>
        </p:nvGrpSpPr>
        <p:grpSpPr>
          <a:xfrm>
            <a:off x="6956609" y="4083975"/>
            <a:ext cx="1539236" cy="400110"/>
            <a:chOff x="3537603" y="1220473"/>
            <a:chExt cx="1539236" cy="400110"/>
          </a:xfrm>
        </p:grpSpPr>
        <p:sp>
          <p:nvSpPr>
            <p:cNvPr id="22" name="Rectangle 8">
              <a:extLst>
                <a:ext uri="{FF2B5EF4-FFF2-40B4-BE49-F238E27FC236}">
                  <a16:creationId xmlns:a16="http://schemas.microsoft.com/office/drawing/2014/main" id="{C79C2C4B-37F5-46FA-9B26-6B240135F1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4" y="1255514"/>
              <a:ext cx="904335" cy="34164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b="1" dirty="0">
                  <a:solidFill>
                    <a:srgbClr val="0000FF"/>
                  </a:solidFill>
                </a:rPr>
                <a:t>5</a:t>
              </a:r>
            </a:p>
          </p:txBody>
        </p:sp>
        <p:sp>
          <p:nvSpPr>
            <p:cNvPr id="24" name="Text Box 9">
              <a:extLst>
                <a:ext uri="{FF2B5EF4-FFF2-40B4-BE49-F238E27FC236}">
                  <a16:creationId xmlns:a16="http://schemas.microsoft.com/office/drawing/2014/main" id="{9E0AD888-D4F5-4A9F-A02D-73839441F4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37603" y="1220473"/>
              <a:ext cx="634901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i → 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C8578EB-1C62-4CE6-A8F6-B15D3A39A6ED}"/>
              </a:ext>
            </a:extLst>
          </p:cNvPr>
          <p:cNvGrpSpPr/>
          <p:nvPr/>
        </p:nvGrpSpPr>
        <p:grpSpPr>
          <a:xfrm>
            <a:off x="6956609" y="4498019"/>
            <a:ext cx="1539236" cy="400110"/>
            <a:chOff x="3537603" y="1220473"/>
            <a:chExt cx="1539236" cy="400110"/>
          </a:xfrm>
        </p:grpSpPr>
        <p:sp>
          <p:nvSpPr>
            <p:cNvPr id="20" name="Rectangle 8">
              <a:extLst>
                <a:ext uri="{FF2B5EF4-FFF2-40B4-BE49-F238E27FC236}">
                  <a16:creationId xmlns:a16="http://schemas.microsoft.com/office/drawing/2014/main" id="{2BCEA670-3D7B-4031-AE28-4CCD83652C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4" y="1255514"/>
              <a:ext cx="904335" cy="34164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b="1" dirty="0">
                  <a:solidFill>
                    <a:srgbClr val="0000FF"/>
                  </a:solidFill>
                </a:rPr>
                <a:t>2</a:t>
              </a:r>
            </a:p>
          </p:txBody>
        </p:sp>
        <p:sp>
          <p:nvSpPr>
            <p:cNvPr id="25" name="Text Box 9">
              <a:extLst>
                <a:ext uri="{FF2B5EF4-FFF2-40B4-BE49-F238E27FC236}">
                  <a16:creationId xmlns:a16="http://schemas.microsoft.com/office/drawing/2014/main" id="{6535F9DC-DE81-4002-8270-EB9188A863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37603" y="1220473"/>
              <a:ext cx="634901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j → </a:t>
              </a:r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305A08F9-D410-4E22-9627-54ABC1B9CE8D}"/>
              </a:ext>
            </a:extLst>
          </p:cNvPr>
          <p:cNvSpPr/>
          <p:nvPr/>
        </p:nvSpPr>
        <p:spPr>
          <a:xfrm>
            <a:off x="146302" y="4908642"/>
            <a:ext cx="6309362" cy="251595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9D5BCBF-4499-47C1-9859-ABDC6173C327}"/>
              </a:ext>
            </a:extLst>
          </p:cNvPr>
          <p:cNvGrpSpPr/>
          <p:nvPr/>
        </p:nvGrpSpPr>
        <p:grpSpPr>
          <a:xfrm>
            <a:off x="6667129" y="1667454"/>
            <a:ext cx="2330567" cy="1690428"/>
            <a:chOff x="6667130" y="2758392"/>
            <a:chExt cx="2330567" cy="1690428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9BEDBA3-5368-4E55-A452-53DA72AC9363}"/>
                </a:ext>
              </a:extLst>
            </p:cNvPr>
            <p:cNvSpPr/>
            <p:nvPr/>
          </p:nvSpPr>
          <p:spPr>
            <a:xfrm>
              <a:off x="6667131" y="2758392"/>
              <a:ext cx="2330566" cy="1690428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31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F1B10664-5D9C-44F6-8431-DEF0861A176F}"/>
                </a:ext>
              </a:extLst>
            </p:cNvPr>
            <p:cNvSpPr/>
            <p:nvPr/>
          </p:nvSpPr>
          <p:spPr>
            <a:xfrm rot="10800000" flipV="1">
              <a:off x="6667130" y="2759121"/>
              <a:ext cx="2330566" cy="341647"/>
            </a:xfrm>
            <a:prstGeom prst="rect">
              <a:avLst/>
            </a:prstGeom>
            <a:ln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accent5">
                      <a:lumMod val="20000"/>
                      <a:lumOff val="80000"/>
                    </a:schemeClr>
                  </a:solidFill>
                </a:rPr>
                <a:t>max</a:t>
              </a:r>
              <a:r>
                <a:rPr lang="en-US" b="1" dirty="0">
                  <a:solidFill>
                    <a:schemeClr val="bg1"/>
                  </a:solidFill>
                </a:rPr>
                <a:t> Function Space</a:t>
              </a:r>
            </a:p>
          </p:txBody>
        </p:sp>
      </p:grpSp>
      <p:sp>
        <p:nvSpPr>
          <p:cNvPr id="18" name="AutoShape 5">
            <a:extLst>
              <a:ext uri="{FF2B5EF4-FFF2-40B4-BE49-F238E27FC236}">
                <a16:creationId xmlns:a16="http://schemas.microsoft.com/office/drawing/2014/main" id="{F7D6FB8B-D695-48EF-9D93-4D2D26984B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60420" y="2839789"/>
            <a:ext cx="3095244" cy="726372"/>
          </a:xfrm>
          <a:prstGeom prst="wedgeRoundRectCallout">
            <a:avLst>
              <a:gd name="adj1" fmla="val 4930"/>
              <a:gd name="adj2" fmla="val -151368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FFFFCC"/>
                </a:highlight>
                <a:latin typeface="+mn-lt"/>
              </a:rPr>
              <a:t>(</a:t>
            </a:r>
            <a:r>
              <a:rPr lang="en-US" altLang="en-US" sz="1800" dirty="0">
                <a:solidFill>
                  <a:srgbClr val="0070C0"/>
                </a:solidFill>
                <a:highlight>
                  <a:srgbClr val="FFFFCC"/>
                </a:highlight>
                <a:latin typeface="+mn-lt"/>
              </a:rPr>
              <a:t>num1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FFFFCC"/>
                </a:highlight>
                <a:latin typeface="+mn-lt"/>
              </a:rPr>
              <a:t> &gt; </a:t>
            </a:r>
            <a:r>
              <a:rPr lang="en-US" altLang="en-US" sz="1800" dirty="0">
                <a:solidFill>
                  <a:srgbClr val="0070C0"/>
                </a:solidFill>
                <a:highlight>
                  <a:srgbClr val="FFFFCC"/>
                </a:highlight>
                <a:latin typeface="+mn-lt"/>
              </a:rPr>
              <a:t>num2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FFFFCC"/>
                </a:highlight>
                <a:latin typeface="+mn-lt"/>
              </a:rPr>
              <a:t>)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is </a:t>
            </a:r>
            <a:r>
              <a:rPr lang="en-US" altLang="en-US" sz="1800" dirty="0">
                <a:solidFill>
                  <a:srgbClr val="008000"/>
                </a:solidFill>
                <a:latin typeface="+mn-lt"/>
              </a:rPr>
              <a:t>True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</a:t>
            </a:r>
            <a:b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</a:b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since </a:t>
            </a: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num1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is </a:t>
            </a:r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5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and </a:t>
            </a: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num2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is </a:t>
            </a:r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2</a:t>
            </a:r>
            <a:endParaRPr lang="en-US" altLang="en-US" sz="1800" b="1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F74D9CC-5C98-441D-8571-2EEDCD350D97}"/>
              </a:ext>
            </a:extLst>
          </p:cNvPr>
          <p:cNvSpPr/>
          <p:nvPr/>
        </p:nvSpPr>
        <p:spPr>
          <a:xfrm>
            <a:off x="146302" y="4045066"/>
            <a:ext cx="6309362" cy="251595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FD7F848-B448-45B3-8315-902536D83B8A}"/>
              </a:ext>
            </a:extLst>
          </p:cNvPr>
          <p:cNvGrpSpPr/>
          <p:nvPr/>
        </p:nvGrpSpPr>
        <p:grpSpPr>
          <a:xfrm>
            <a:off x="6687176" y="2076963"/>
            <a:ext cx="2131757" cy="400110"/>
            <a:chOff x="3268170" y="1220473"/>
            <a:chExt cx="2131757" cy="400110"/>
          </a:xfrm>
        </p:grpSpPr>
        <p:sp>
          <p:nvSpPr>
            <p:cNvPr id="33" name="Rectangle 8">
              <a:extLst>
                <a:ext uri="{FF2B5EF4-FFF2-40B4-BE49-F238E27FC236}">
                  <a16:creationId xmlns:a16="http://schemas.microsoft.com/office/drawing/2014/main" id="{F364D037-846C-4441-8788-79263D0718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5592" y="1255514"/>
              <a:ext cx="904335" cy="34164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b="1" dirty="0">
                  <a:solidFill>
                    <a:srgbClr val="0000FF"/>
                  </a:solidFill>
                </a:rPr>
                <a:t>5</a:t>
              </a:r>
            </a:p>
          </p:txBody>
        </p:sp>
        <p:sp>
          <p:nvSpPr>
            <p:cNvPr id="34" name="Text Box 9">
              <a:extLst>
                <a:ext uri="{FF2B5EF4-FFF2-40B4-BE49-F238E27FC236}">
                  <a16:creationId xmlns:a16="http://schemas.microsoft.com/office/drawing/2014/main" id="{3CB72A8D-8E7A-48F6-A939-C66A659A8A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68170" y="1220473"/>
              <a:ext cx="1227421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num1 → 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552FA3D-86DF-4387-9F60-ED0C99872929}"/>
              </a:ext>
            </a:extLst>
          </p:cNvPr>
          <p:cNvGrpSpPr/>
          <p:nvPr/>
        </p:nvGrpSpPr>
        <p:grpSpPr>
          <a:xfrm>
            <a:off x="6766561" y="2491007"/>
            <a:ext cx="2052372" cy="400110"/>
            <a:chOff x="3347555" y="1220473"/>
            <a:chExt cx="2052372" cy="400110"/>
          </a:xfrm>
        </p:grpSpPr>
        <p:sp>
          <p:nvSpPr>
            <p:cNvPr id="36" name="Rectangle 8">
              <a:extLst>
                <a:ext uri="{FF2B5EF4-FFF2-40B4-BE49-F238E27FC236}">
                  <a16:creationId xmlns:a16="http://schemas.microsoft.com/office/drawing/2014/main" id="{568FD5E8-B7BC-4F2E-99F5-C4D9BC1D9B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5592" y="1268495"/>
              <a:ext cx="904335" cy="34164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b="1" dirty="0">
                  <a:solidFill>
                    <a:srgbClr val="0000FF"/>
                  </a:solidFill>
                </a:rPr>
                <a:t>2</a:t>
              </a:r>
            </a:p>
          </p:txBody>
        </p:sp>
        <p:sp>
          <p:nvSpPr>
            <p:cNvPr id="37" name="Text Box 9">
              <a:extLst>
                <a:ext uri="{FF2B5EF4-FFF2-40B4-BE49-F238E27FC236}">
                  <a16:creationId xmlns:a16="http://schemas.microsoft.com/office/drawing/2014/main" id="{5777BA48-247C-4A39-A46F-67E85F65E9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47555" y="1220473"/>
              <a:ext cx="1094384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num2 → 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ADA97229-7CE9-4D5C-9137-E243373B301D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39" name="Picture 38">
              <a:hlinkClick r:id="rId5" action="ppaction://hlinksldjump"/>
              <a:extLst>
                <a:ext uri="{FF2B5EF4-FFF2-40B4-BE49-F238E27FC236}">
                  <a16:creationId xmlns:a16="http://schemas.microsoft.com/office/drawing/2014/main" id="{4E7F72D1-9163-4270-A979-8FC8AF9111B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40" name="Picture 39">
              <a:hlinkClick r:id="rId7" action="ppaction://hlinksldjump"/>
              <a:extLst>
                <a:ext uri="{FF2B5EF4-FFF2-40B4-BE49-F238E27FC236}">
                  <a16:creationId xmlns:a16="http://schemas.microsoft.com/office/drawing/2014/main" id="{0500A3DB-B449-464E-93EF-24892125145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0C158E-A303-46A1-B117-0042BFFCD9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8 of 14</a:t>
            </a:r>
          </a:p>
        </p:txBody>
      </p:sp>
      <p:pic>
        <p:nvPicPr>
          <p:cNvPr id="41" name="Picture 40">
            <a:hlinkClick r:id="rId8" action="ppaction://hlinksldjump"/>
            <a:extLst>
              <a:ext uri="{FF2B5EF4-FFF2-40B4-BE49-F238E27FC236}">
                <a16:creationId xmlns:a16="http://schemas.microsoft.com/office/drawing/2014/main" id="{9CC6E1F2-236B-4054-99A8-3603D853C013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19444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D1BC9-7D59-4D31-B20F-9AEDCA990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Function Invocation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10A1C42-8E9C-40BB-9DDE-FBE54AD90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52</a:t>
            </a:fld>
            <a:endParaRPr lang="en-US"/>
          </a:p>
        </p:txBody>
      </p:sp>
      <p:sp>
        <p:nvSpPr>
          <p:cNvPr id="5" name="Slide Number Placeholder 2">
            <a:hlinkClick r:id="rId3" action="ppaction://hlinksldjump"/>
            <a:extLst>
              <a:ext uri="{FF2B5EF4-FFF2-40B4-BE49-F238E27FC236}">
                <a16:creationId xmlns:a16="http://schemas.microsoft.com/office/drawing/2014/main" id="{083D1E38-5E1E-4E79-A100-D8733F1DCC66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6.3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D3D3BE4-BFFA-4C6D-AB1F-1041130F112C}"/>
              </a:ext>
            </a:extLst>
          </p:cNvPr>
          <p:cNvGrpSpPr/>
          <p:nvPr/>
        </p:nvGrpSpPr>
        <p:grpSpPr>
          <a:xfrm>
            <a:off x="146303" y="1408171"/>
            <a:ext cx="6396540" cy="4076801"/>
            <a:chOff x="160238" y="3030452"/>
            <a:chExt cx="6396540" cy="3428161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F27195B-4A03-4547-8811-055B32743B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005" y="3030452"/>
              <a:ext cx="5982773" cy="342816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Return the max between two numbers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max(num1, num2):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num1 &gt; num2: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result = num1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else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result = num2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result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k = max(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j)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max function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maximum between"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"and"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j,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"is"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k)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"Start ..."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main function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"... End"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  <a:endParaRPr lang="en-US" altLang="en-US" sz="1400" dirty="0">
                <a:latin typeface="Arial" panose="020B060402020202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5A08992-62AE-41ED-BF33-1E174DDF66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13767" cy="342815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18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6555DE9-11D1-4EC2-8D30-1F78043A964E}"/>
              </a:ext>
            </a:extLst>
          </p:cNvPr>
          <p:cNvGrpSpPr/>
          <p:nvPr/>
        </p:nvGrpSpPr>
        <p:grpSpPr>
          <a:xfrm>
            <a:off x="146304" y="5782169"/>
            <a:ext cx="8851392" cy="551364"/>
            <a:chOff x="4773387" y="5013122"/>
            <a:chExt cx="8851392" cy="551364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9B96D41-E262-4825-BF6D-580E925ED2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119528"/>
              <a:ext cx="8151607" cy="338554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Start ...</a:t>
              </a:r>
            </a:p>
          </p:txBody>
        </p:sp>
        <p:pic>
          <p:nvPicPr>
            <p:cNvPr id="13" name="Picture 12" descr="A flat screen monitor&#10;&#10;Description automatically generated">
              <a:extLst>
                <a:ext uri="{FF2B5EF4-FFF2-40B4-BE49-F238E27FC236}">
                  <a16:creationId xmlns:a16="http://schemas.microsoft.com/office/drawing/2014/main" id="{28AD9F6E-180F-4E0B-BA1B-3F9B8A8F31D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3D5E969A-8317-43E8-8604-09ECA3185656}"/>
              </a:ext>
            </a:extLst>
          </p:cNvPr>
          <p:cNvSpPr/>
          <p:nvPr/>
        </p:nvSpPr>
        <p:spPr>
          <a:xfrm>
            <a:off x="146302" y="2137871"/>
            <a:ext cx="6309362" cy="251595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7876142-7A87-4404-AA34-A57008609C64}"/>
              </a:ext>
            </a:extLst>
          </p:cNvPr>
          <p:cNvGrpSpPr/>
          <p:nvPr/>
        </p:nvGrpSpPr>
        <p:grpSpPr>
          <a:xfrm>
            <a:off x="6667130" y="3681672"/>
            <a:ext cx="2330567" cy="1690428"/>
            <a:chOff x="6667130" y="2758392"/>
            <a:chExt cx="2330567" cy="1690428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401E196-0757-48A8-91C9-4871AB87F39B}"/>
                </a:ext>
              </a:extLst>
            </p:cNvPr>
            <p:cNvSpPr/>
            <p:nvPr/>
          </p:nvSpPr>
          <p:spPr>
            <a:xfrm>
              <a:off x="6667131" y="2758392"/>
              <a:ext cx="2330566" cy="1690428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31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C5D3675-250F-4A97-AE37-482D8A389858}"/>
                </a:ext>
              </a:extLst>
            </p:cNvPr>
            <p:cNvSpPr/>
            <p:nvPr/>
          </p:nvSpPr>
          <p:spPr>
            <a:xfrm rot="10800000" flipV="1">
              <a:off x="6667130" y="2759121"/>
              <a:ext cx="2330566" cy="341647"/>
            </a:xfrm>
            <a:prstGeom prst="rect">
              <a:avLst/>
            </a:prstGeom>
            <a:ln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accent5">
                      <a:lumMod val="20000"/>
                      <a:lumOff val="80000"/>
                    </a:schemeClr>
                  </a:solidFill>
                </a:rPr>
                <a:t>main</a:t>
              </a:r>
              <a:r>
                <a:rPr lang="en-US" b="1" dirty="0">
                  <a:solidFill>
                    <a:schemeClr val="bg1"/>
                  </a:solidFill>
                </a:rPr>
                <a:t> Function Space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8DB2BB8-3C83-4910-B695-3DB34ABCDD44}"/>
              </a:ext>
            </a:extLst>
          </p:cNvPr>
          <p:cNvGrpSpPr/>
          <p:nvPr/>
        </p:nvGrpSpPr>
        <p:grpSpPr>
          <a:xfrm>
            <a:off x="6956609" y="4083975"/>
            <a:ext cx="1539236" cy="400110"/>
            <a:chOff x="3537603" y="1220473"/>
            <a:chExt cx="1539236" cy="400110"/>
          </a:xfrm>
        </p:grpSpPr>
        <p:sp>
          <p:nvSpPr>
            <p:cNvPr id="22" name="Rectangle 8">
              <a:extLst>
                <a:ext uri="{FF2B5EF4-FFF2-40B4-BE49-F238E27FC236}">
                  <a16:creationId xmlns:a16="http://schemas.microsoft.com/office/drawing/2014/main" id="{C79C2C4B-37F5-46FA-9B26-6B240135F1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4" y="1255514"/>
              <a:ext cx="904335" cy="34164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b="1" dirty="0">
                  <a:solidFill>
                    <a:srgbClr val="0000FF"/>
                  </a:solidFill>
                </a:rPr>
                <a:t>5</a:t>
              </a:r>
            </a:p>
          </p:txBody>
        </p:sp>
        <p:sp>
          <p:nvSpPr>
            <p:cNvPr id="24" name="Text Box 9">
              <a:extLst>
                <a:ext uri="{FF2B5EF4-FFF2-40B4-BE49-F238E27FC236}">
                  <a16:creationId xmlns:a16="http://schemas.microsoft.com/office/drawing/2014/main" id="{9E0AD888-D4F5-4A9F-A02D-73839441F4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37603" y="1220473"/>
              <a:ext cx="634901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i → 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C8578EB-1C62-4CE6-A8F6-B15D3A39A6ED}"/>
              </a:ext>
            </a:extLst>
          </p:cNvPr>
          <p:cNvGrpSpPr/>
          <p:nvPr/>
        </p:nvGrpSpPr>
        <p:grpSpPr>
          <a:xfrm>
            <a:off x="6956609" y="4498019"/>
            <a:ext cx="1539236" cy="400110"/>
            <a:chOff x="3537603" y="1220473"/>
            <a:chExt cx="1539236" cy="400110"/>
          </a:xfrm>
        </p:grpSpPr>
        <p:sp>
          <p:nvSpPr>
            <p:cNvPr id="20" name="Rectangle 8">
              <a:extLst>
                <a:ext uri="{FF2B5EF4-FFF2-40B4-BE49-F238E27FC236}">
                  <a16:creationId xmlns:a16="http://schemas.microsoft.com/office/drawing/2014/main" id="{2BCEA670-3D7B-4031-AE28-4CCD83652C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4" y="1255514"/>
              <a:ext cx="904335" cy="34164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b="1" dirty="0">
                  <a:solidFill>
                    <a:srgbClr val="0000FF"/>
                  </a:solidFill>
                </a:rPr>
                <a:t>2</a:t>
              </a:r>
            </a:p>
          </p:txBody>
        </p:sp>
        <p:sp>
          <p:nvSpPr>
            <p:cNvPr id="25" name="Text Box 9">
              <a:extLst>
                <a:ext uri="{FF2B5EF4-FFF2-40B4-BE49-F238E27FC236}">
                  <a16:creationId xmlns:a16="http://schemas.microsoft.com/office/drawing/2014/main" id="{6535F9DC-DE81-4002-8270-EB9188A863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37603" y="1220473"/>
              <a:ext cx="634901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j → </a:t>
              </a:r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305A08F9-D410-4E22-9627-54ABC1B9CE8D}"/>
              </a:ext>
            </a:extLst>
          </p:cNvPr>
          <p:cNvSpPr/>
          <p:nvPr/>
        </p:nvSpPr>
        <p:spPr>
          <a:xfrm>
            <a:off x="146302" y="4908642"/>
            <a:ext cx="6309362" cy="251595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9D5BCBF-4499-47C1-9859-ABDC6173C327}"/>
              </a:ext>
            </a:extLst>
          </p:cNvPr>
          <p:cNvGrpSpPr/>
          <p:nvPr/>
        </p:nvGrpSpPr>
        <p:grpSpPr>
          <a:xfrm>
            <a:off x="6667129" y="1667454"/>
            <a:ext cx="2330567" cy="1690428"/>
            <a:chOff x="6667130" y="2758392"/>
            <a:chExt cx="2330567" cy="1690428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9BEDBA3-5368-4E55-A452-53DA72AC9363}"/>
                </a:ext>
              </a:extLst>
            </p:cNvPr>
            <p:cNvSpPr/>
            <p:nvPr/>
          </p:nvSpPr>
          <p:spPr>
            <a:xfrm>
              <a:off x="6667131" y="2758392"/>
              <a:ext cx="2330566" cy="1690428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31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F1B10664-5D9C-44F6-8431-DEF0861A176F}"/>
                </a:ext>
              </a:extLst>
            </p:cNvPr>
            <p:cNvSpPr/>
            <p:nvPr/>
          </p:nvSpPr>
          <p:spPr>
            <a:xfrm rot="10800000" flipV="1">
              <a:off x="6667130" y="2759121"/>
              <a:ext cx="2330566" cy="341647"/>
            </a:xfrm>
            <a:prstGeom prst="rect">
              <a:avLst/>
            </a:prstGeom>
            <a:ln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accent5">
                      <a:lumMod val="20000"/>
                      <a:lumOff val="80000"/>
                    </a:schemeClr>
                  </a:solidFill>
                </a:rPr>
                <a:t>max</a:t>
              </a:r>
              <a:r>
                <a:rPr lang="en-US" b="1" dirty="0">
                  <a:solidFill>
                    <a:schemeClr val="bg1"/>
                  </a:solidFill>
                </a:rPr>
                <a:t> Function Space</a:t>
              </a:r>
            </a:p>
          </p:txBody>
        </p:sp>
      </p:grpSp>
      <p:sp>
        <p:nvSpPr>
          <p:cNvPr id="18" name="AutoShape 5">
            <a:extLst>
              <a:ext uri="{FF2B5EF4-FFF2-40B4-BE49-F238E27FC236}">
                <a16:creationId xmlns:a16="http://schemas.microsoft.com/office/drawing/2014/main" id="{F7D6FB8B-D695-48EF-9D93-4D2D26984B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5280" y="2839789"/>
            <a:ext cx="2310384" cy="432909"/>
          </a:xfrm>
          <a:prstGeom prst="wedgeRoundRectCallout">
            <a:avLst>
              <a:gd name="adj1" fmla="val -34328"/>
              <a:gd name="adj2" fmla="val -171920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result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is now </a:t>
            </a:r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5</a:t>
            </a:r>
            <a:endParaRPr lang="en-US" altLang="en-US" sz="1800" b="1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F74D9CC-5C98-441D-8571-2EEDCD350D97}"/>
              </a:ext>
            </a:extLst>
          </p:cNvPr>
          <p:cNvSpPr/>
          <p:nvPr/>
        </p:nvSpPr>
        <p:spPr>
          <a:xfrm>
            <a:off x="146302" y="4045066"/>
            <a:ext cx="6309362" cy="251595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FD7F848-B448-45B3-8315-902536D83B8A}"/>
              </a:ext>
            </a:extLst>
          </p:cNvPr>
          <p:cNvGrpSpPr/>
          <p:nvPr/>
        </p:nvGrpSpPr>
        <p:grpSpPr>
          <a:xfrm>
            <a:off x="6687176" y="2076963"/>
            <a:ext cx="2131757" cy="400110"/>
            <a:chOff x="3268170" y="1220473"/>
            <a:chExt cx="2131757" cy="400110"/>
          </a:xfrm>
        </p:grpSpPr>
        <p:sp>
          <p:nvSpPr>
            <p:cNvPr id="33" name="Rectangle 8">
              <a:extLst>
                <a:ext uri="{FF2B5EF4-FFF2-40B4-BE49-F238E27FC236}">
                  <a16:creationId xmlns:a16="http://schemas.microsoft.com/office/drawing/2014/main" id="{F364D037-846C-4441-8788-79263D0718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5592" y="1255514"/>
              <a:ext cx="904335" cy="34164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b="1" dirty="0">
                  <a:solidFill>
                    <a:srgbClr val="0000FF"/>
                  </a:solidFill>
                </a:rPr>
                <a:t>5</a:t>
              </a:r>
            </a:p>
          </p:txBody>
        </p:sp>
        <p:sp>
          <p:nvSpPr>
            <p:cNvPr id="34" name="Text Box 9">
              <a:extLst>
                <a:ext uri="{FF2B5EF4-FFF2-40B4-BE49-F238E27FC236}">
                  <a16:creationId xmlns:a16="http://schemas.microsoft.com/office/drawing/2014/main" id="{3CB72A8D-8E7A-48F6-A939-C66A659A8A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68170" y="1220473"/>
              <a:ext cx="1227421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num1 → 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552FA3D-86DF-4387-9F60-ED0C99872929}"/>
              </a:ext>
            </a:extLst>
          </p:cNvPr>
          <p:cNvGrpSpPr/>
          <p:nvPr/>
        </p:nvGrpSpPr>
        <p:grpSpPr>
          <a:xfrm>
            <a:off x="6766561" y="2491007"/>
            <a:ext cx="2052372" cy="400110"/>
            <a:chOff x="3347555" y="1220473"/>
            <a:chExt cx="2052372" cy="400110"/>
          </a:xfrm>
        </p:grpSpPr>
        <p:sp>
          <p:nvSpPr>
            <p:cNvPr id="36" name="Rectangle 8">
              <a:extLst>
                <a:ext uri="{FF2B5EF4-FFF2-40B4-BE49-F238E27FC236}">
                  <a16:creationId xmlns:a16="http://schemas.microsoft.com/office/drawing/2014/main" id="{568FD5E8-B7BC-4F2E-99F5-C4D9BC1D9B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5592" y="1268495"/>
              <a:ext cx="904335" cy="34164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b="1" dirty="0">
                  <a:solidFill>
                    <a:srgbClr val="0000FF"/>
                  </a:solidFill>
                </a:rPr>
                <a:t>2</a:t>
              </a:r>
            </a:p>
          </p:txBody>
        </p:sp>
        <p:sp>
          <p:nvSpPr>
            <p:cNvPr id="37" name="Text Box 9">
              <a:extLst>
                <a:ext uri="{FF2B5EF4-FFF2-40B4-BE49-F238E27FC236}">
                  <a16:creationId xmlns:a16="http://schemas.microsoft.com/office/drawing/2014/main" id="{5777BA48-247C-4A39-A46F-67E85F65E9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47555" y="1220473"/>
              <a:ext cx="1094384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num2 → 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4363D73-EE78-442B-B793-EB8282EC77E0}"/>
              </a:ext>
            </a:extLst>
          </p:cNvPr>
          <p:cNvGrpSpPr/>
          <p:nvPr/>
        </p:nvGrpSpPr>
        <p:grpSpPr>
          <a:xfrm>
            <a:off x="6766561" y="2903378"/>
            <a:ext cx="2052372" cy="400110"/>
            <a:chOff x="3347555" y="1220473"/>
            <a:chExt cx="2052372" cy="400110"/>
          </a:xfrm>
        </p:grpSpPr>
        <p:sp>
          <p:nvSpPr>
            <p:cNvPr id="39" name="Rectangle 8">
              <a:extLst>
                <a:ext uri="{FF2B5EF4-FFF2-40B4-BE49-F238E27FC236}">
                  <a16:creationId xmlns:a16="http://schemas.microsoft.com/office/drawing/2014/main" id="{338F2444-BCFB-4F4C-96DC-F43563A844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5592" y="1268495"/>
              <a:ext cx="904335" cy="34164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b="1" dirty="0">
                  <a:solidFill>
                    <a:srgbClr val="FF0000"/>
                  </a:solidFill>
                </a:rPr>
                <a:t>5</a:t>
              </a:r>
            </a:p>
          </p:txBody>
        </p:sp>
        <p:sp>
          <p:nvSpPr>
            <p:cNvPr id="40" name="Text Box 9">
              <a:extLst>
                <a:ext uri="{FF2B5EF4-FFF2-40B4-BE49-F238E27FC236}">
                  <a16:creationId xmlns:a16="http://schemas.microsoft.com/office/drawing/2014/main" id="{5F920724-1A69-4AAF-B228-7A252C7F4B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47555" y="1220473"/>
              <a:ext cx="1094384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result → 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0C9FDE3-71AC-4E37-A99E-4864402DDC66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42" name="Picture 41">
              <a:hlinkClick r:id="rId5" action="ppaction://hlinksldjump"/>
              <a:extLst>
                <a:ext uri="{FF2B5EF4-FFF2-40B4-BE49-F238E27FC236}">
                  <a16:creationId xmlns:a16="http://schemas.microsoft.com/office/drawing/2014/main" id="{BA3A6C0D-9A33-4C85-A036-3E7602E4A22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43" name="Picture 42">
              <a:hlinkClick r:id="rId7" action="ppaction://hlinksldjump"/>
              <a:extLst>
                <a:ext uri="{FF2B5EF4-FFF2-40B4-BE49-F238E27FC236}">
                  <a16:creationId xmlns:a16="http://schemas.microsoft.com/office/drawing/2014/main" id="{3F098804-7878-4ADD-8039-4591B6040C1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14E006-05F4-4625-9116-5C407163D5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9 of 14</a:t>
            </a:r>
          </a:p>
        </p:txBody>
      </p:sp>
      <p:pic>
        <p:nvPicPr>
          <p:cNvPr id="44" name="Picture 43">
            <a:hlinkClick r:id="rId8" action="ppaction://hlinksldjump"/>
            <a:extLst>
              <a:ext uri="{FF2B5EF4-FFF2-40B4-BE49-F238E27FC236}">
                <a16:creationId xmlns:a16="http://schemas.microsoft.com/office/drawing/2014/main" id="{286D91F2-12D8-429B-9087-16B1DECC3A6D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70808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D1BC9-7D59-4D31-B20F-9AEDCA990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Function Invocation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10A1C42-8E9C-40BB-9DDE-FBE54AD90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53</a:t>
            </a:fld>
            <a:endParaRPr lang="en-US"/>
          </a:p>
        </p:txBody>
      </p:sp>
      <p:sp>
        <p:nvSpPr>
          <p:cNvPr id="5" name="Slide Number Placeholder 2">
            <a:hlinkClick r:id="rId3" action="ppaction://hlinksldjump"/>
            <a:extLst>
              <a:ext uri="{FF2B5EF4-FFF2-40B4-BE49-F238E27FC236}">
                <a16:creationId xmlns:a16="http://schemas.microsoft.com/office/drawing/2014/main" id="{083D1E38-5E1E-4E79-A100-D8733F1DCC66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6.3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D3D3BE4-BFFA-4C6D-AB1F-1041130F112C}"/>
              </a:ext>
            </a:extLst>
          </p:cNvPr>
          <p:cNvGrpSpPr/>
          <p:nvPr/>
        </p:nvGrpSpPr>
        <p:grpSpPr>
          <a:xfrm>
            <a:off x="146303" y="1408171"/>
            <a:ext cx="6396540" cy="4076801"/>
            <a:chOff x="160238" y="3030452"/>
            <a:chExt cx="6396540" cy="3428161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F27195B-4A03-4547-8811-055B32743B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005" y="3030452"/>
              <a:ext cx="5982773" cy="342816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Return the max between two numbers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max(num1, num2):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num1 &gt; num2: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result = num1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else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result = num2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result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k = max(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j)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max function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maximum between"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"and"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j,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"is"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k)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"Start ..."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main function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"... End"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  <a:endParaRPr lang="en-US" altLang="en-US" sz="1400" dirty="0">
                <a:latin typeface="Arial" panose="020B060402020202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5A08992-62AE-41ED-BF33-1E174DDF66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13767" cy="342815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18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6555DE9-11D1-4EC2-8D30-1F78043A964E}"/>
              </a:ext>
            </a:extLst>
          </p:cNvPr>
          <p:cNvGrpSpPr/>
          <p:nvPr/>
        </p:nvGrpSpPr>
        <p:grpSpPr>
          <a:xfrm>
            <a:off x="146304" y="5782169"/>
            <a:ext cx="8851392" cy="551364"/>
            <a:chOff x="4773387" y="5013122"/>
            <a:chExt cx="8851392" cy="551364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9B96D41-E262-4825-BF6D-580E925ED2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119528"/>
              <a:ext cx="8151607" cy="338554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Start ...</a:t>
              </a:r>
            </a:p>
          </p:txBody>
        </p:sp>
        <p:pic>
          <p:nvPicPr>
            <p:cNvPr id="13" name="Picture 12" descr="A flat screen monitor&#10;&#10;Description automatically generated">
              <a:extLst>
                <a:ext uri="{FF2B5EF4-FFF2-40B4-BE49-F238E27FC236}">
                  <a16:creationId xmlns:a16="http://schemas.microsoft.com/office/drawing/2014/main" id="{28AD9F6E-180F-4E0B-BA1B-3F9B8A8F31D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3D5E969A-8317-43E8-8604-09ECA3185656}"/>
              </a:ext>
            </a:extLst>
          </p:cNvPr>
          <p:cNvSpPr/>
          <p:nvPr/>
        </p:nvSpPr>
        <p:spPr>
          <a:xfrm>
            <a:off x="146302" y="2991311"/>
            <a:ext cx="6309362" cy="251595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7876142-7A87-4404-AA34-A57008609C64}"/>
              </a:ext>
            </a:extLst>
          </p:cNvPr>
          <p:cNvGrpSpPr/>
          <p:nvPr/>
        </p:nvGrpSpPr>
        <p:grpSpPr>
          <a:xfrm>
            <a:off x="6667130" y="3681672"/>
            <a:ext cx="2330567" cy="1690428"/>
            <a:chOff x="6667130" y="2758392"/>
            <a:chExt cx="2330567" cy="1690428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401E196-0757-48A8-91C9-4871AB87F39B}"/>
                </a:ext>
              </a:extLst>
            </p:cNvPr>
            <p:cNvSpPr/>
            <p:nvPr/>
          </p:nvSpPr>
          <p:spPr>
            <a:xfrm>
              <a:off x="6667131" y="2758392"/>
              <a:ext cx="2330566" cy="1690428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31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C5D3675-250F-4A97-AE37-482D8A389858}"/>
                </a:ext>
              </a:extLst>
            </p:cNvPr>
            <p:cNvSpPr/>
            <p:nvPr/>
          </p:nvSpPr>
          <p:spPr>
            <a:xfrm rot="10800000" flipV="1">
              <a:off x="6667130" y="2759121"/>
              <a:ext cx="2330566" cy="341647"/>
            </a:xfrm>
            <a:prstGeom prst="rect">
              <a:avLst/>
            </a:prstGeom>
            <a:ln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accent5">
                      <a:lumMod val="20000"/>
                      <a:lumOff val="80000"/>
                    </a:schemeClr>
                  </a:solidFill>
                </a:rPr>
                <a:t>main</a:t>
              </a:r>
              <a:r>
                <a:rPr lang="en-US" b="1" dirty="0">
                  <a:solidFill>
                    <a:schemeClr val="bg1"/>
                  </a:solidFill>
                </a:rPr>
                <a:t> Function Space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8DB2BB8-3C83-4910-B695-3DB34ABCDD44}"/>
              </a:ext>
            </a:extLst>
          </p:cNvPr>
          <p:cNvGrpSpPr/>
          <p:nvPr/>
        </p:nvGrpSpPr>
        <p:grpSpPr>
          <a:xfrm>
            <a:off x="6956609" y="4083975"/>
            <a:ext cx="1539236" cy="400110"/>
            <a:chOff x="3537603" y="1220473"/>
            <a:chExt cx="1539236" cy="400110"/>
          </a:xfrm>
        </p:grpSpPr>
        <p:sp>
          <p:nvSpPr>
            <p:cNvPr id="22" name="Rectangle 8">
              <a:extLst>
                <a:ext uri="{FF2B5EF4-FFF2-40B4-BE49-F238E27FC236}">
                  <a16:creationId xmlns:a16="http://schemas.microsoft.com/office/drawing/2014/main" id="{C79C2C4B-37F5-46FA-9B26-6B240135F1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4" y="1255514"/>
              <a:ext cx="904335" cy="34164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b="1" dirty="0">
                  <a:solidFill>
                    <a:srgbClr val="0000FF"/>
                  </a:solidFill>
                </a:rPr>
                <a:t>5</a:t>
              </a:r>
            </a:p>
          </p:txBody>
        </p:sp>
        <p:sp>
          <p:nvSpPr>
            <p:cNvPr id="24" name="Text Box 9">
              <a:extLst>
                <a:ext uri="{FF2B5EF4-FFF2-40B4-BE49-F238E27FC236}">
                  <a16:creationId xmlns:a16="http://schemas.microsoft.com/office/drawing/2014/main" id="{9E0AD888-D4F5-4A9F-A02D-73839441F4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37603" y="1220473"/>
              <a:ext cx="634901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i → 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C8578EB-1C62-4CE6-A8F6-B15D3A39A6ED}"/>
              </a:ext>
            </a:extLst>
          </p:cNvPr>
          <p:cNvGrpSpPr/>
          <p:nvPr/>
        </p:nvGrpSpPr>
        <p:grpSpPr>
          <a:xfrm>
            <a:off x="6956609" y="4498019"/>
            <a:ext cx="1539236" cy="400110"/>
            <a:chOff x="3537603" y="1220473"/>
            <a:chExt cx="1539236" cy="400110"/>
          </a:xfrm>
        </p:grpSpPr>
        <p:sp>
          <p:nvSpPr>
            <p:cNvPr id="20" name="Rectangle 8">
              <a:extLst>
                <a:ext uri="{FF2B5EF4-FFF2-40B4-BE49-F238E27FC236}">
                  <a16:creationId xmlns:a16="http://schemas.microsoft.com/office/drawing/2014/main" id="{2BCEA670-3D7B-4031-AE28-4CCD83652C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4" y="1255514"/>
              <a:ext cx="904335" cy="34164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b="1" dirty="0">
                  <a:solidFill>
                    <a:srgbClr val="0000FF"/>
                  </a:solidFill>
                </a:rPr>
                <a:t>2</a:t>
              </a:r>
            </a:p>
          </p:txBody>
        </p:sp>
        <p:sp>
          <p:nvSpPr>
            <p:cNvPr id="25" name="Text Box 9">
              <a:extLst>
                <a:ext uri="{FF2B5EF4-FFF2-40B4-BE49-F238E27FC236}">
                  <a16:creationId xmlns:a16="http://schemas.microsoft.com/office/drawing/2014/main" id="{6535F9DC-DE81-4002-8270-EB9188A863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37603" y="1220473"/>
              <a:ext cx="634901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j → </a:t>
              </a:r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305A08F9-D410-4E22-9627-54ABC1B9CE8D}"/>
              </a:ext>
            </a:extLst>
          </p:cNvPr>
          <p:cNvSpPr/>
          <p:nvPr/>
        </p:nvSpPr>
        <p:spPr>
          <a:xfrm>
            <a:off x="146302" y="4908642"/>
            <a:ext cx="6309362" cy="251595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9D5BCBF-4499-47C1-9859-ABDC6173C327}"/>
              </a:ext>
            </a:extLst>
          </p:cNvPr>
          <p:cNvGrpSpPr/>
          <p:nvPr/>
        </p:nvGrpSpPr>
        <p:grpSpPr>
          <a:xfrm>
            <a:off x="6667129" y="1667454"/>
            <a:ext cx="2330567" cy="1690428"/>
            <a:chOff x="6667130" y="2758392"/>
            <a:chExt cx="2330567" cy="1690428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9BEDBA3-5368-4E55-A452-53DA72AC9363}"/>
                </a:ext>
              </a:extLst>
            </p:cNvPr>
            <p:cNvSpPr/>
            <p:nvPr/>
          </p:nvSpPr>
          <p:spPr>
            <a:xfrm>
              <a:off x="6667131" y="2758392"/>
              <a:ext cx="2330566" cy="1690428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31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F1B10664-5D9C-44F6-8431-DEF0861A176F}"/>
                </a:ext>
              </a:extLst>
            </p:cNvPr>
            <p:cNvSpPr/>
            <p:nvPr/>
          </p:nvSpPr>
          <p:spPr>
            <a:xfrm rot="10800000" flipV="1">
              <a:off x="6667130" y="2759121"/>
              <a:ext cx="2330566" cy="341647"/>
            </a:xfrm>
            <a:prstGeom prst="rect">
              <a:avLst/>
            </a:prstGeom>
            <a:ln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accent5">
                      <a:lumMod val="20000"/>
                      <a:lumOff val="80000"/>
                    </a:schemeClr>
                  </a:solidFill>
                </a:rPr>
                <a:t>max</a:t>
              </a:r>
              <a:r>
                <a:rPr lang="en-US" b="1" dirty="0">
                  <a:solidFill>
                    <a:schemeClr val="bg1"/>
                  </a:solidFill>
                </a:rPr>
                <a:t> Function Space</a:t>
              </a:r>
            </a:p>
          </p:txBody>
        </p:sp>
      </p:grpSp>
      <p:sp>
        <p:nvSpPr>
          <p:cNvPr id="18" name="AutoShape 5">
            <a:extLst>
              <a:ext uri="{FF2B5EF4-FFF2-40B4-BE49-F238E27FC236}">
                <a16:creationId xmlns:a16="http://schemas.microsoft.com/office/drawing/2014/main" id="{F7D6FB8B-D695-48EF-9D93-4D2D26984B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31920" y="2314009"/>
            <a:ext cx="2523744" cy="432909"/>
          </a:xfrm>
          <a:prstGeom prst="wedgeRoundRectCallout">
            <a:avLst>
              <a:gd name="adj1" fmla="val -33998"/>
              <a:gd name="adj2" fmla="val 134352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Return</a:t>
            </a:r>
            <a:r>
              <a:rPr lang="en-US" altLang="en-US" sz="1800" dirty="0">
                <a:latin typeface="+mn-lt"/>
              </a:rPr>
              <a:t> </a:t>
            </a: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result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,</a:t>
            </a:r>
            <a:r>
              <a:rPr lang="en-US" altLang="en-US" sz="1800" dirty="0">
                <a:latin typeface="+mn-lt"/>
              </a:rPr>
              <a:t> 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which is </a:t>
            </a:r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5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F74D9CC-5C98-441D-8571-2EEDCD350D97}"/>
              </a:ext>
            </a:extLst>
          </p:cNvPr>
          <p:cNvSpPr/>
          <p:nvPr/>
        </p:nvSpPr>
        <p:spPr>
          <a:xfrm>
            <a:off x="146302" y="4045066"/>
            <a:ext cx="6309362" cy="251595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FD7F848-B448-45B3-8315-902536D83B8A}"/>
              </a:ext>
            </a:extLst>
          </p:cNvPr>
          <p:cNvGrpSpPr/>
          <p:nvPr/>
        </p:nvGrpSpPr>
        <p:grpSpPr>
          <a:xfrm>
            <a:off x="6687176" y="2076963"/>
            <a:ext cx="2131757" cy="400110"/>
            <a:chOff x="3268170" y="1220473"/>
            <a:chExt cx="2131757" cy="400110"/>
          </a:xfrm>
        </p:grpSpPr>
        <p:sp>
          <p:nvSpPr>
            <p:cNvPr id="33" name="Rectangle 8">
              <a:extLst>
                <a:ext uri="{FF2B5EF4-FFF2-40B4-BE49-F238E27FC236}">
                  <a16:creationId xmlns:a16="http://schemas.microsoft.com/office/drawing/2014/main" id="{F364D037-846C-4441-8788-79263D0718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5592" y="1255514"/>
              <a:ext cx="904335" cy="34164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b="1" dirty="0">
                  <a:solidFill>
                    <a:srgbClr val="0000FF"/>
                  </a:solidFill>
                </a:rPr>
                <a:t>5</a:t>
              </a:r>
            </a:p>
          </p:txBody>
        </p:sp>
        <p:sp>
          <p:nvSpPr>
            <p:cNvPr id="34" name="Text Box 9">
              <a:extLst>
                <a:ext uri="{FF2B5EF4-FFF2-40B4-BE49-F238E27FC236}">
                  <a16:creationId xmlns:a16="http://schemas.microsoft.com/office/drawing/2014/main" id="{3CB72A8D-8E7A-48F6-A939-C66A659A8A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68170" y="1220473"/>
              <a:ext cx="1227421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num1 → 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552FA3D-86DF-4387-9F60-ED0C99872929}"/>
              </a:ext>
            </a:extLst>
          </p:cNvPr>
          <p:cNvGrpSpPr/>
          <p:nvPr/>
        </p:nvGrpSpPr>
        <p:grpSpPr>
          <a:xfrm>
            <a:off x="6766561" y="2491007"/>
            <a:ext cx="2052372" cy="400110"/>
            <a:chOff x="3347555" y="1220473"/>
            <a:chExt cx="2052372" cy="400110"/>
          </a:xfrm>
        </p:grpSpPr>
        <p:sp>
          <p:nvSpPr>
            <p:cNvPr id="36" name="Rectangle 8">
              <a:extLst>
                <a:ext uri="{FF2B5EF4-FFF2-40B4-BE49-F238E27FC236}">
                  <a16:creationId xmlns:a16="http://schemas.microsoft.com/office/drawing/2014/main" id="{568FD5E8-B7BC-4F2E-99F5-C4D9BC1D9B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5592" y="1268495"/>
              <a:ext cx="904335" cy="34164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b="1" dirty="0">
                  <a:solidFill>
                    <a:srgbClr val="0000FF"/>
                  </a:solidFill>
                </a:rPr>
                <a:t>2</a:t>
              </a:r>
            </a:p>
          </p:txBody>
        </p:sp>
        <p:sp>
          <p:nvSpPr>
            <p:cNvPr id="37" name="Text Box 9">
              <a:extLst>
                <a:ext uri="{FF2B5EF4-FFF2-40B4-BE49-F238E27FC236}">
                  <a16:creationId xmlns:a16="http://schemas.microsoft.com/office/drawing/2014/main" id="{5777BA48-247C-4A39-A46F-67E85F65E9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47555" y="1220473"/>
              <a:ext cx="1094384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num2 → 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4363D73-EE78-442B-B793-EB8282EC77E0}"/>
              </a:ext>
            </a:extLst>
          </p:cNvPr>
          <p:cNvGrpSpPr/>
          <p:nvPr/>
        </p:nvGrpSpPr>
        <p:grpSpPr>
          <a:xfrm>
            <a:off x="6766561" y="2903378"/>
            <a:ext cx="2052372" cy="400110"/>
            <a:chOff x="3347555" y="1220473"/>
            <a:chExt cx="2052372" cy="400110"/>
          </a:xfrm>
        </p:grpSpPr>
        <p:sp>
          <p:nvSpPr>
            <p:cNvPr id="39" name="Rectangle 8">
              <a:extLst>
                <a:ext uri="{FF2B5EF4-FFF2-40B4-BE49-F238E27FC236}">
                  <a16:creationId xmlns:a16="http://schemas.microsoft.com/office/drawing/2014/main" id="{338F2444-BCFB-4F4C-96DC-F43563A844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5592" y="1268495"/>
              <a:ext cx="904335" cy="34164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b="1" dirty="0">
                  <a:solidFill>
                    <a:srgbClr val="0000FF"/>
                  </a:solidFill>
                </a:rPr>
                <a:t>5</a:t>
              </a:r>
            </a:p>
          </p:txBody>
        </p:sp>
        <p:sp>
          <p:nvSpPr>
            <p:cNvPr id="40" name="Text Box 9">
              <a:extLst>
                <a:ext uri="{FF2B5EF4-FFF2-40B4-BE49-F238E27FC236}">
                  <a16:creationId xmlns:a16="http://schemas.microsoft.com/office/drawing/2014/main" id="{5F920724-1A69-4AAF-B228-7A252C7F4B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47555" y="1220473"/>
              <a:ext cx="1094384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result → </a:t>
              </a:r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98277BFE-1272-402C-B3BB-BD2704ADB3AC}"/>
              </a:ext>
            </a:extLst>
          </p:cNvPr>
          <p:cNvSpPr txBox="1"/>
          <p:nvPr/>
        </p:nvSpPr>
        <p:spPr>
          <a:xfrm>
            <a:off x="146302" y="992238"/>
            <a:ext cx="8851392" cy="369332"/>
          </a:xfrm>
          <a:prstGeom prst="rect">
            <a:avLst/>
          </a:prstGeom>
          <a:solidFill>
            <a:srgbClr val="FFFFCC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Now, the maximum value is returned. Program control returns to </a:t>
            </a:r>
            <a:r>
              <a:rPr lang="en-US" dirty="0">
                <a:solidFill>
                  <a:srgbClr val="7030A0"/>
                </a:solidFill>
              </a:rPr>
              <a:t>main</a:t>
            </a:r>
            <a:r>
              <a:rPr lang="en-US" dirty="0">
                <a:solidFill>
                  <a:srgbClr val="C00000"/>
                </a:solidFill>
              </a:rPr>
              <a:t>.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7E4ADC70-8C5D-49C3-8F80-A3822F06E0CA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43" name="Picture 42">
              <a:hlinkClick r:id="rId5" action="ppaction://hlinksldjump"/>
              <a:extLst>
                <a:ext uri="{FF2B5EF4-FFF2-40B4-BE49-F238E27FC236}">
                  <a16:creationId xmlns:a16="http://schemas.microsoft.com/office/drawing/2014/main" id="{CC6B985E-CDF3-4FF1-977D-5F70139180A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44" name="Picture 43">
              <a:hlinkClick r:id="rId7" action="ppaction://hlinksldjump"/>
              <a:extLst>
                <a:ext uri="{FF2B5EF4-FFF2-40B4-BE49-F238E27FC236}">
                  <a16:creationId xmlns:a16="http://schemas.microsoft.com/office/drawing/2014/main" id="{0A7E6ADC-C6FA-4EBB-B69A-DCA24B2D59A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A95F4C-BAD7-4971-914C-15A326400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10 of 14</a:t>
            </a:r>
          </a:p>
        </p:txBody>
      </p:sp>
      <p:pic>
        <p:nvPicPr>
          <p:cNvPr id="45" name="Picture 44">
            <a:hlinkClick r:id="rId8" action="ppaction://hlinksldjump"/>
            <a:extLst>
              <a:ext uri="{FF2B5EF4-FFF2-40B4-BE49-F238E27FC236}">
                <a16:creationId xmlns:a16="http://schemas.microsoft.com/office/drawing/2014/main" id="{8AB5834E-3541-4F4E-A799-6AABAF2CDD04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79627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D1BC9-7D59-4D31-B20F-9AEDCA990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Function Invocation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10A1C42-8E9C-40BB-9DDE-FBE54AD90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54</a:t>
            </a:fld>
            <a:endParaRPr lang="en-US"/>
          </a:p>
        </p:txBody>
      </p:sp>
      <p:sp>
        <p:nvSpPr>
          <p:cNvPr id="5" name="Slide Number Placeholder 2">
            <a:hlinkClick r:id="rId3" action="ppaction://hlinksldjump"/>
            <a:extLst>
              <a:ext uri="{FF2B5EF4-FFF2-40B4-BE49-F238E27FC236}">
                <a16:creationId xmlns:a16="http://schemas.microsoft.com/office/drawing/2014/main" id="{083D1E38-5E1E-4E79-A100-D8733F1DCC66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6.3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D3D3BE4-BFFA-4C6D-AB1F-1041130F112C}"/>
              </a:ext>
            </a:extLst>
          </p:cNvPr>
          <p:cNvGrpSpPr/>
          <p:nvPr/>
        </p:nvGrpSpPr>
        <p:grpSpPr>
          <a:xfrm>
            <a:off x="146303" y="1408171"/>
            <a:ext cx="6396540" cy="4076801"/>
            <a:chOff x="160238" y="3030452"/>
            <a:chExt cx="6396540" cy="3428161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F27195B-4A03-4547-8811-055B32743B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005" y="3030452"/>
              <a:ext cx="5982773" cy="342816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Return the max between two numbers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max(num1, num2):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num1 &gt; num2: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result = num1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else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result = num2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result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k = max(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j)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max function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maximum between"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"and"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j,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"is"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k)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"Start ..."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main function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"... End"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  <a:endParaRPr lang="en-US" altLang="en-US" sz="1400" dirty="0">
                <a:latin typeface="Arial" panose="020B060402020202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5A08992-62AE-41ED-BF33-1E174DDF66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13767" cy="342815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18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6555DE9-11D1-4EC2-8D30-1F78043A964E}"/>
              </a:ext>
            </a:extLst>
          </p:cNvPr>
          <p:cNvGrpSpPr/>
          <p:nvPr/>
        </p:nvGrpSpPr>
        <p:grpSpPr>
          <a:xfrm>
            <a:off x="146304" y="5782169"/>
            <a:ext cx="8851392" cy="551364"/>
            <a:chOff x="4773387" y="5013122"/>
            <a:chExt cx="8851392" cy="551364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9B96D41-E262-4825-BF6D-580E925ED2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119528"/>
              <a:ext cx="8151607" cy="338554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Start ...</a:t>
              </a:r>
            </a:p>
          </p:txBody>
        </p:sp>
        <p:pic>
          <p:nvPicPr>
            <p:cNvPr id="13" name="Picture 12" descr="A flat screen monitor&#10;&#10;Description automatically generated">
              <a:extLst>
                <a:ext uri="{FF2B5EF4-FFF2-40B4-BE49-F238E27FC236}">
                  <a16:creationId xmlns:a16="http://schemas.microsoft.com/office/drawing/2014/main" id="{28AD9F6E-180F-4E0B-BA1B-3F9B8A8F31D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7876142-7A87-4404-AA34-A57008609C64}"/>
              </a:ext>
            </a:extLst>
          </p:cNvPr>
          <p:cNvGrpSpPr/>
          <p:nvPr/>
        </p:nvGrpSpPr>
        <p:grpSpPr>
          <a:xfrm>
            <a:off x="6667130" y="3681672"/>
            <a:ext cx="2330567" cy="1690428"/>
            <a:chOff x="6667130" y="2758392"/>
            <a:chExt cx="2330567" cy="1690428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401E196-0757-48A8-91C9-4871AB87F39B}"/>
                </a:ext>
              </a:extLst>
            </p:cNvPr>
            <p:cNvSpPr/>
            <p:nvPr/>
          </p:nvSpPr>
          <p:spPr>
            <a:xfrm>
              <a:off x="6667131" y="2758392"/>
              <a:ext cx="2330566" cy="1690428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31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C5D3675-250F-4A97-AE37-482D8A389858}"/>
                </a:ext>
              </a:extLst>
            </p:cNvPr>
            <p:cNvSpPr/>
            <p:nvPr/>
          </p:nvSpPr>
          <p:spPr>
            <a:xfrm rot="10800000" flipV="1">
              <a:off x="6667130" y="2759121"/>
              <a:ext cx="2330566" cy="341647"/>
            </a:xfrm>
            <a:prstGeom prst="rect">
              <a:avLst/>
            </a:prstGeom>
            <a:ln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accent5">
                      <a:lumMod val="20000"/>
                      <a:lumOff val="80000"/>
                    </a:schemeClr>
                  </a:solidFill>
                </a:rPr>
                <a:t>main</a:t>
              </a:r>
              <a:r>
                <a:rPr lang="en-US" b="1" dirty="0">
                  <a:solidFill>
                    <a:schemeClr val="bg1"/>
                  </a:solidFill>
                </a:rPr>
                <a:t> Function Space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8DB2BB8-3C83-4910-B695-3DB34ABCDD44}"/>
              </a:ext>
            </a:extLst>
          </p:cNvPr>
          <p:cNvGrpSpPr/>
          <p:nvPr/>
        </p:nvGrpSpPr>
        <p:grpSpPr>
          <a:xfrm>
            <a:off x="6956609" y="4083975"/>
            <a:ext cx="1539236" cy="400110"/>
            <a:chOff x="3537603" y="1220473"/>
            <a:chExt cx="1539236" cy="400110"/>
          </a:xfrm>
        </p:grpSpPr>
        <p:sp>
          <p:nvSpPr>
            <p:cNvPr id="22" name="Rectangle 8">
              <a:extLst>
                <a:ext uri="{FF2B5EF4-FFF2-40B4-BE49-F238E27FC236}">
                  <a16:creationId xmlns:a16="http://schemas.microsoft.com/office/drawing/2014/main" id="{C79C2C4B-37F5-46FA-9B26-6B240135F1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4" y="1255514"/>
              <a:ext cx="904335" cy="34164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b="1" dirty="0">
                  <a:solidFill>
                    <a:srgbClr val="0000FF"/>
                  </a:solidFill>
                </a:rPr>
                <a:t>5</a:t>
              </a:r>
            </a:p>
          </p:txBody>
        </p:sp>
        <p:sp>
          <p:nvSpPr>
            <p:cNvPr id="24" name="Text Box 9">
              <a:extLst>
                <a:ext uri="{FF2B5EF4-FFF2-40B4-BE49-F238E27FC236}">
                  <a16:creationId xmlns:a16="http://schemas.microsoft.com/office/drawing/2014/main" id="{9E0AD888-D4F5-4A9F-A02D-73839441F4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37603" y="1220473"/>
              <a:ext cx="634901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i → 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C8578EB-1C62-4CE6-A8F6-B15D3A39A6ED}"/>
              </a:ext>
            </a:extLst>
          </p:cNvPr>
          <p:cNvGrpSpPr/>
          <p:nvPr/>
        </p:nvGrpSpPr>
        <p:grpSpPr>
          <a:xfrm>
            <a:off x="6956609" y="4498019"/>
            <a:ext cx="1539236" cy="400110"/>
            <a:chOff x="3537603" y="1220473"/>
            <a:chExt cx="1539236" cy="400110"/>
          </a:xfrm>
        </p:grpSpPr>
        <p:sp>
          <p:nvSpPr>
            <p:cNvPr id="20" name="Rectangle 8">
              <a:extLst>
                <a:ext uri="{FF2B5EF4-FFF2-40B4-BE49-F238E27FC236}">
                  <a16:creationId xmlns:a16="http://schemas.microsoft.com/office/drawing/2014/main" id="{2BCEA670-3D7B-4031-AE28-4CCD83652C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4" y="1255514"/>
              <a:ext cx="904335" cy="34164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b="1" dirty="0">
                  <a:solidFill>
                    <a:srgbClr val="0000FF"/>
                  </a:solidFill>
                </a:rPr>
                <a:t>2</a:t>
              </a:r>
            </a:p>
          </p:txBody>
        </p:sp>
        <p:sp>
          <p:nvSpPr>
            <p:cNvPr id="25" name="Text Box 9">
              <a:extLst>
                <a:ext uri="{FF2B5EF4-FFF2-40B4-BE49-F238E27FC236}">
                  <a16:creationId xmlns:a16="http://schemas.microsoft.com/office/drawing/2014/main" id="{6535F9DC-DE81-4002-8270-EB9188A863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37603" y="1220473"/>
              <a:ext cx="634901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j → </a:t>
              </a:r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305A08F9-D410-4E22-9627-54ABC1B9CE8D}"/>
              </a:ext>
            </a:extLst>
          </p:cNvPr>
          <p:cNvSpPr/>
          <p:nvPr/>
        </p:nvSpPr>
        <p:spPr>
          <a:xfrm>
            <a:off x="146302" y="4908642"/>
            <a:ext cx="6309362" cy="251595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9D5BCBF-4499-47C1-9859-ABDC6173C327}"/>
              </a:ext>
            </a:extLst>
          </p:cNvPr>
          <p:cNvGrpSpPr/>
          <p:nvPr/>
        </p:nvGrpSpPr>
        <p:grpSpPr>
          <a:xfrm>
            <a:off x="6667129" y="1667454"/>
            <a:ext cx="2330567" cy="1690428"/>
            <a:chOff x="6667130" y="2758392"/>
            <a:chExt cx="2330567" cy="1690428"/>
          </a:xfrm>
          <a:solidFill>
            <a:schemeClr val="bg1">
              <a:lumMod val="95000"/>
            </a:schemeClr>
          </a:solidFill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9BEDBA3-5368-4E55-A452-53DA72AC9363}"/>
                </a:ext>
              </a:extLst>
            </p:cNvPr>
            <p:cNvSpPr/>
            <p:nvPr/>
          </p:nvSpPr>
          <p:spPr>
            <a:xfrm>
              <a:off x="6667131" y="2758392"/>
              <a:ext cx="2330566" cy="1690428"/>
            </a:xfrm>
            <a:prstGeom prst="rect">
              <a:avLst/>
            </a:pr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F1B10664-5D9C-44F6-8431-DEF0861A176F}"/>
                </a:ext>
              </a:extLst>
            </p:cNvPr>
            <p:cNvSpPr/>
            <p:nvPr/>
          </p:nvSpPr>
          <p:spPr>
            <a:xfrm rot="10800000" flipV="1">
              <a:off x="6667130" y="2759121"/>
              <a:ext cx="2330566" cy="341647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max Function Space</a:t>
              </a:r>
            </a:p>
          </p:txBody>
        </p:sp>
      </p:grpSp>
      <p:sp>
        <p:nvSpPr>
          <p:cNvPr id="18" name="AutoShape 5">
            <a:extLst>
              <a:ext uri="{FF2B5EF4-FFF2-40B4-BE49-F238E27FC236}">
                <a16:creationId xmlns:a16="http://schemas.microsoft.com/office/drawing/2014/main" id="{F7D6FB8B-D695-48EF-9D93-4D2D26984B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68980" y="3119041"/>
            <a:ext cx="3186684" cy="633718"/>
          </a:xfrm>
          <a:prstGeom prst="wedgeRoundRectCallout">
            <a:avLst>
              <a:gd name="adj1" fmla="val 16562"/>
              <a:gd name="adj2" fmla="val 110673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Return</a:t>
            </a:r>
            <a:r>
              <a:rPr lang="en-US" altLang="en-US" sz="1800" dirty="0">
                <a:latin typeface="+mn-lt"/>
              </a:rPr>
              <a:t> </a:t>
            </a:r>
            <a:r>
              <a:rPr lang="en-US" altLang="en-US" sz="1800" dirty="0">
                <a:solidFill>
                  <a:srgbClr val="7030A0"/>
                </a:solidFill>
                <a:latin typeface="+mn-lt"/>
              </a:rPr>
              <a:t>max(</a:t>
            </a:r>
            <a:r>
              <a:rPr lang="en-US" altLang="en-US" sz="1800" dirty="0" err="1">
                <a:solidFill>
                  <a:srgbClr val="0070C0"/>
                </a:solidFill>
                <a:latin typeface="+mn-lt"/>
              </a:rPr>
              <a:t>i</a:t>
            </a:r>
            <a:r>
              <a:rPr lang="en-US" altLang="en-US" sz="1800" dirty="0">
                <a:solidFill>
                  <a:srgbClr val="7030A0"/>
                </a:solidFill>
                <a:latin typeface="+mn-lt"/>
              </a:rPr>
              <a:t>, j) 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and assign the </a:t>
            </a:r>
            <a:r>
              <a:rPr lang="en-US" altLang="en-US" sz="1800" dirty="0">
                <a:solidFill>
                  <a:schemeClr val="accent2"/>
                </a:solidFill>
                <a:latin typeface="+mn-lt"/>
              </a:rPr>
              <a:t>return value (</a:t>
            </a:r>
            <a:r>
              <a:rPr lang="en-US" altLang="en-US" sz="1800" b="1" dirty="0">
                <a:solidFill>
                  <a:schemeClr val="accent2"/>
                </a:solidFill>
                <a:latin typeface="+mn-lt"/>
              </a:rPr>
              <a:t>5</a:t>
            </a:r>
            <a:r>
              <a:rPr lang="en-US" altLang="en-US" sz="1800" dirty="0">
                <a:solidFill>
                  <a:schemeClr val="accent2"/>
                </a:solidFill>
                <a:latin typeface="+mn-lt"/>
              </a:rPr>
              <a:t>) 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to</a:t>
            </a:r>
            <a:r>
              <a:rPr lang="en-US" altLang="en-US" sz="1800" dirty="0">
                <a:latin typeface="+mn-lt"/>
              </a:rPr>
              <a:t> </a:t>
            </a: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k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F74D9CC-5C98-441D-8571-2EEDCD350D97}"/>
              </a:ext>
            </a:extLst>
          </p:cNvPr>
          <p:cNvSpPr/>
          <p:nvPr/>
        </p:nvSpPr>
        <p:spPr>
          <a:xfrm>
            <a:off x="146302" y="4045066"/>
            <a:ext cx="6309362" cy="251595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FD7F848-B448-45B3-8315-902536D83B8A}"/>
              </a:ext>
            </a:extLst>
          </p:cNvPr>
          <p:cNvGrpSpPr/>
          <p:nvPr/>
        </p:nvGrpSpPr>
        <p:grpSpPr>
          <a:xfrm>
            <a:off x="6687176" y="2076963"/>
            <a:ext cx="2131757" cy="400110"/>
            <a:chOff x="3268170" y="1220473"/>
            <a:chExt cx="2131757" cy="400110"/>
          </a:xfrm>
        </p:grpSpPr>
        <p:sp>
          <p:nvSpPr>
            <p:cNvPr id="33" name="Rectangle 8">
              <a:extLst>
                <a:ext uri="{FF2B5EF4-FFF2-40B4-BE49-F238E27FC236}">
                  <a16:creationId xmlns:a16="http://schemas.microsoft.com/office/drawing/2014/main" id="{F364D037-846C-4441-8788-79263D0718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5592" y="1255514"/>
              <a:ext cx="904335" cy="34164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b="1" dirty="0">
                  <a:solidFill>
                    <a:schemeClr val="bg1">
                      <a:lumMod val="50000"/>
                    </a:schemeClr>
                  </a:solidFill>
                </a:rPr>
                <a:t>5</a:t>
              </a:r>
            </a:p>
          </p:txBody>
        </p:sp>
        <p:sp>
          <p:nvSpPr>
            <p:cNvPr id="34" name="Text Box 9">
              <a:extLst>
                <a:ext uri="{FF2B5EF4-FFF2-40B4-BE49-F238E27FC236}">
                  <a16:creationId xmlns:a16="http://schemas.microsoft.com/office/drawing/2014/main" id="{3CB72A8D-8E7A-48F6-A939-C66A659A8A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68170" y="1220473"/>
              <a:ext cx="1227421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>
                  <a:solidFill>
                    <a:schemeClr val="bg1">
                      <a:lumMod val="50000"/>
                    </a:schemeClr>
                  </a:solidFill>
                </a:rPr>
                <a:t>num1 → 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552FA3D-86DF-4387-9F60-ED0C99872929}"/>
              </a:ext>
            </a:extLst>
          </p:cNvPr>
          <p:cNvGrpSpPr/>
          <p:nvPr/>
        </p:nvGrpSpPr>
        <p:grpSpPr>
          <a:xfrm>
            <a:off x="6766561" y="2491007"/>
            <a:ext cx="2052372" cy="400110"/>
            <a:chOff x="3347555" y="1220473"/>
            <a:chExt cx="2052372" cy="400110"/>
          </a:xfrm>
        </p:grpSpPr>
        <p:sp>
          <p:nvSpPr>
            <p:cNvPr id="36" name="Rectangle 8">
              <a:extLst>
                <a:ext uri="{FF2B5EF4-FFF2-40B4-BE49-F238E27FC236}">
                  <a16:creationId xmlns:a16="http://schemas.microsoft.com/office/drawing/2014/main" id="{568FD5E8-B7BC-4F2E-99F5-C4D9BC1D9B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5592" y="1268495"/>
              <a:ext cx="904335" cy="34164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b="1" dirty="0">
                  <a:solidFill>
                    <a:schemeClr val="bg1">
                      <a:lumMod val="50000"/>
                    </a:schemeClr>
                  </a:solidFill>
                </a:rPr>
                <a:t>2</a:t>
              </a:r>
            </a:p>
          </p:txBody>
        </p:sp>
        <p:sp>
          <p:nvSpPr>
            <p:cNvPr id="37" name="Text Box 9">
              <a:extLst>
                <a:ext uri="{FF2B5EF4-FFF2-40B4-BE49-F238E27FC236}">
                  <a16:creationId xmlns:a16="http://schemas.microsoft.com/office/drawing/2014/main" id="{5777BA48-247C-4A39-A46F-67E85F65E9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47555" y="1220473"/>
              <a:ext cx="1094384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>
                  <a:solidFill>
                    <a:schemeClr val="bg1">
                      <a:lumMod val="50000"/>
                    </a:schemeClr>
                  </a:solidFill>
                </a:rPr>
                <a:t>num2 → 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4363D73-EE78-442B-B793-EB8282EC77E0}"/>
              </a:ext>
            </a:extLst>
          </p:cNvPr>
          <p:cNvGrpSpPr/>
          <p:nvPr/>
        </p:nvGrpSpPr>
        <p:grpSpPr>
          <a:xfrm>
            <a:off x="6766561" y="2903378"/>
            <a:ext cx="2052372" cy="400110"/>
            <a:chOff x="3347555" y="1220473"/>
            <a:chExt cx="2052372" cy="400110"/>
          </a:xfrm>
        </p:grpSpPr>
        <p:sp>
          <p:nvSpPr>
            <p:cNvPr id="39" name="Rectangle 8">
              <a:extLst>
                <a:ext uri="{FF2B5EF4-FFF2-40B4-BE49-F238E27FC236}">
                  <a16:creationId xmlns:a16="http://schemas.microsoft.com/office/drawing/2014/main" id="{338F2444-BCFB-4F4C-96DC-F43563A844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5592" y="1268495"/>
              <a:ext cx="904335" cy="34164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b="1" dirty="0">
                  <a:solidFill>
                    <a:schemeClr val="bg1">
                      <a:lumMod val="50000"/>
                    </a:schemeClr>
                  </a:solidFill>
                </a:rPr>
                <a:t>5</a:t>
              </a:r>
            </a:p>
          </p:txBody>
        </p:sp>
        <p:sp>
          <p:nvSpPr>
            <p:cNvPr id="40" name="Text Box 9">
              <a:extLst>
                <a:ext uri="{FF2B5EF4-FFF2-40B4-BE49-F238E27FC236}">
                  <a16:creationId xmlns:a16="http://schemas.microsoft.com/office/drawing/2014/main" id="{5F920724-1A69-4AAF-B228-7A252C7F4B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47555" y="1220473"/>
              <a:ext cx="1094384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>
                  <a:solidFill>
                    <a:schemeClr val="bg1">
                      <a:lumMod val="50000"/>
                    </a:schemeClr>
                  </a:solidFill>
                </a:rPr>
                <a:t>result → 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8D06386B-56EF-4C45-8D1D-D3081A2F0E72}"/>
              </a:ext>
            </a:extLst>
          </p:cNvPr>
          <p:cNvGrpSpPr/>
          <p:nvPr/>
        </p:nvGrpSpPr>
        <p:grpSpPr>
          <a:xfrm>
            <a:off x="6956609" y="4910814"/>
            <a:ext cx="1539236" cy="400110"/>
            <a:chOff x="3537603" y="1220473"/>
            <a:chExt cx="1539236" cy="400110"/>
          </a:xfrm>
        </p:grpSpPr>
        <p:sp>
          <p:nvSpPr>
            <p:cNvPr id="43" name="Rectangle 8">
              <a:extLst>
                <a:ext uri="{FF2B5EF4-FFF2-40B4-BE49-F238E27FC236}">
                  <a16:creationId xmlns:a16="http://schemas.microsoft.com/office/drawing/2014/main" id="{F50E2982-B05B-4580-A011-B1D68362D2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4" y="1255514"/>
              <a:ext cx="904335" cy="34164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b="1" dirty="0">
                  <a:solidFill>
                    <a:srgbClr val="FF0000"/>
                  </a:solidFill>
                </a:rPr>
                <a:t>5</a:t>
              </a:r>
            </a:p>
          </p:txBody>
        </p:sp>
        <p:sp>
          <p:nvSpPr>
            <p:cNvPr id="44" name="Text Box 9">
              <a:extLst>
                <a:ext uri="{FF2B5EF4-FFF2-40B4-BE49-F238E27FC236}">
                  <a16:creationId xmlns:a16="http://schemas.microsoft.com/office/drawing/2014/main" id="{98805C4F-01D0-4133-836F-D1B2D84C22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37603" y="1220473"/>
              <a:ext cx="634901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k → 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426F3D95-7FC6-41C8-B930-8B0436CBAF75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47" name="Picture 46">
              <a:hlinkClick r:id="rId5" action="ppaction://hlinksldjump"/>
              <a:extLst>
                <a:ext uri="{FF2B5EF4-FFF2-40B4-BE49-F238E27FC236}">
                  <a16:creationId xmlns:a16="http://schemas.microsoft.com/office/drawing/2014/main" id="{EC2D3912-1AB3-44A9-A458-2CCDFCBDE0B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48" name="Picture 47">
              <a:hlinkClick r:id="rId7" action="ppaction://hlinksldjump"/>
              <a:extLst>
                <a:ext uri="{FF2B5EF4-FFF2-40B4-BE49-F238E27FC236}">
                  <a16:creationId xmlns:a16="http://schemas.microsoft.com/office/drawing/2014/main" id="{A893B3BD-238A-4E8C-8B39-F3B181934A4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CE8758-20C5-4139-9B2C-68E74DF9A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11 of 14</a:t>
            </a:r>
          </a:p>
        </p:txBody>
      </p:sp>
      <p:pic>
        <p:nvPicPr>
          <p:cNvPr id="45" name="Picture 44">
            <a:hlinkClick r:id="rId8" action="ppaction://hlinksldjump"/>
            <a:extLst>
              <a:ext uri="{FF2B5EF4-FFF2-40B4-BE49-F238E27FC236}">
                <a16:creationId xmlns:a16="http://schemas.microsoft.com/office/drawing/2014/main" id="{875D13A0-DD04-4F88-951E-064FE59B9708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21985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D1BC9-7D59-4D31-B20F-9AEDCA990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Function Invocation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10A1C42-8E9C-40BB-9DDE-FBE54AD90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55</a:t>
            </a:fld>
            <a:endParaRPr lang="en-US"/>
          </a:p>
        </p:txBody>
      </p:sp>
      <p:sp>
        <p:nvSpPr>
          <p:cNvPr id="5" name="Slide Number Placeholder 2">
            <a:hlinkClick r:id="rId3" action="ppaction://hlinksldjump"/>
            <a:extLst>
              <a:ext uri="{FF2B5EF4-FFF2-40B4-BE49-F238E27FC236}">
                <a16:creationId xmlns:a16="http://schemas.microsoft.com/office/drawing/2014/main" id="{083D1E38-5E1E-4E79-A100-D8733F1DCC66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6.3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D3D3BE4-BFFA-4C6D-AB1F-1041130F112C}"/>
              </a:ext>
            </a:extLst>
          </p:cNvPr>
          <p:cNvGrpSpPr/>
          <p:nvPr/>
        </p:nvGrpSpPr>
        <p:grpSpPr>
          <a:xfrm>
            <a:off x="146303" y="1408171"/>
            <a:ext cx="6396540" cy="4076801"/>
            <a:chOff x="160238" y="3030452"/>
            <a:chExt cx="6396540" cy="3428161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F27195B-4A03-4547-8811-055B32743B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005" y="3030452"/>
              <a:ext cx="5982773" cy="342816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Return the max between two numbers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max(num1, num2):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num1 &gt; num2: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result = num1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else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result = num2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result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k = max(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j)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max function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maximum between"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"and"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j,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"is"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k)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"Start ..."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main function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"... End"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  <a:endParaRPr lang="en-US" altLang="en-US" sz="1400" dirty="0">
                <a:latin typeface="Arial" panose="020B060402020202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5A08992-62AE-41ED-BF33-1E174DDF66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13767" cy="342815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18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6555DE9-11D1-4EC2-8D30-1F78043A964E}"/>
              </a:ext>
            </a:extLst>
          </p:cNvPr>
          <p:cNvGrpSpPr/>
          <p:nvPr/>
        </p:nvGrpSpPr>
        <p:grpSpPr>
          <a:xfrm>
            <a:off x="146304" y="5765465"/>
            <a:ext cx="8851392" cy="584775"/>
            <a:chOff x="4773387" y="4996418"/>
            <a:chExt cx="8851392" cy="584775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9B96D41-E262-4825-BF6D-580E925ED2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996418"/>
              <a:ext cx="8151607" cy="584775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Start ...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The maximum between 5 and 2 is 5</a:t>
              </a:r>
            </a:p>
          </p:txBody>
        </p:sp>
        <p:pic>
          <p:nvPicPr>
            <p:cNvPr id="13" name="Picture 12" descr="A flat screen monitor&#10;&#10;Description automatically generated">
              <a:extLst>
                <a:ext uri="{FF2B5EF4-FFF2-40B4-BE49-F238E27FC236}">
                  <a16:creationId xmlns:a16="http://schemas.microsoft.com/office/drawing/2014/main" id="{28AD9F6E-180F-4E0B-BA1B-3F9B8A8F31D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7876142-7A87-4404-AA34-A57008609C64}"/>
              </a:ext>
            </a:extLst>
          </p:cNvPr>
          <p:cNvGrpSpPr/>
          <p:nvPr/>
        </p:nvGrpSpPr>
        <p:grpSpPr>
          <a:xfrm>
            <a:off x="6667130" y="3681672"/>
            <a:ext cx="2330567" cy="1690428"/>
            <a:chOff x="6667130" y="2758392"/>
            <a:chExt cx="2330567" cy="1690428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401E196-0757-48A8-91C9-4871AB87F39B}"/>
                </a:ext>
              </a:extLst>
            </p:cNvPr>
            <p:cNvSpPr/>
            <p:nvPr/>
          </p:nvSpPr>
          <p:spPr>
            <a:xfrm>
              <a:off x="6667131" y="2758392"/>
              <a:ext cx="2330566" cy="1690428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31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C5D3675-250F-4A97-AE37-482D8A389858}"/>
                </a:ext>
              </a:extLst>
            </p:cNvPr>
            <p:cNvSpPr/>
            <p:nvPr/>
          </p:nvSpPr>
          <p:spPr>
            <a:xfrm rot="10800000" flipV="1">
              <a:off x="6667130" y="2759121"/>
              <a:ext cx="2330566" cy="341647"/>
            </a:xfrm>
            <a:prstGeom prst="rect">
              <a:avLst/>
            </a:prstGeom>
            <a:ln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accent5">
                      <a:lumMod val="20000"/>
                      <a:lumOff val="80000"/>
                    </a:schemeClr>
                  </a:solidFill>
                </a:rPr>
                <a:t>main</a:t>
              </a:r>
              <a:r>
                <a:rPr lang="en-US" b="1" dirty="0">
                  <a:solidFill>
                    <a:schemeClr val="bg1"/>
                  </a:solidFill>
                </a:rPr>
                <a:t> Function Space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8DB2BB8-3C83-4910-B695-3DB34ABCDD44}"/>
              </a:ext>
            </a:extLst>
          </p:cNvPr>
          <p:cNvGrpSpPr/>
          <p:nvPr/>
        </p:nvGrpSpPr>
        <p:grpSpPr>
          <a:xfrm>
            <a:off x="6956609" y="4083975"/>
            <a:ext cx="1539236" cy="400110"/>
            <a:chOff x="3537603" y="1220473"/>
            <a:chExt cx="1539236" cy="400110"/>
          </a:xfrm>
        </p:grpSpPr>
        <p:sp>
          <p:nvSpPr>
            <p:cNvPr id="22" name="Rectangle 8">
              <a:extLst>
                <a:ext uri="{FF2B5EF4-FFF2-40B4-BE49-F238E27FC236}">
                  <a16:creationId xmlns:a16="http://schemas.microsoft.com/office/drawing/2014/main" id="{C79C2C4B-37F5-46FA-9B26-6B240135F1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4" y="1255514"/>
              <a:ext cx="904335" cy="34164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b="1" dirty="0">
                  <a:solidFill>
                    <a:srgbClr val="0000FF"/>
                  </a:solidFill>
                </a:rPr>
                <a:t>5</a:t>
              </a:r>
            </a:p>
          </p:txBody>
        </p:sp>
        <p:sp>
          <p:nvSpPr>
            <p:cNvPr id="24" name="Text Box 9">
              <a:extLst>
                <a:ext uri="{FF2B5EF4-FFF2-40B4-BE49-F238E27FC236}">
                  <a16:creationId xmlns:a16="http://schemas.microsoft.com/office/drawing/2014/main" id="{9E0AD888-D4F5-4A9F-A02D-73839441F4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37603" y="1220473"/>
              <a:ext cx="634901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i → 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C8578EB-1C62-4CE6-A8F6-B15D3A39A6ED}"/>
              </a:ext>
            </a:extLst>
          </p:cNvPr>
          <p:cNvGrpSpPr/>
          <p:nvPr/>
        </p:nvGrpSpPr>
        <p:grpSpPr>
          <a:xfrm>
            <a:off x="6956609" y="4498019"/>
            <a:ext cx="1539236" cy="400110"/>
            <a:chOff x="3537603" y="1220473"/>
            <a:chExt cx="1539236" cy="400110"/>
          </a:xfrm>
        </p:grpSpPr>
        <p:sp>
          <p:nvSpPr>
            <p:cNvPr id="20" name="Rectangle 8">
              <a:extLst>
                <a:ext uri="{FF2B5EF4-FFF2-40B4-BE49-F238E27FC236}">
                  <a16:creationId xmlns:a16="http://schemas.microsoft.com/office/drawing/2014/main" id="{2BCEA670-3D7B-4031-AE28-4CCD83652C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4" y="1255514"/>
              <a:ext cx="904335" cy="34164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b="1" dirty="0">
                  <a:solidFill>
                    <a:srgbClr val="0000FF"/>
                  </a:solidFill>
                </a:rPr>
                <a:t>2</a:t>
              </a:r>
            </a:p>
          </p:txBody>
        </p:sp>
        <p:sp>
          <p:nvSpPr>
            <p:cNvPr id="25" name="Text Box 9">
              <a:extLst>
                <a:ext uri="{FF2B5EF4-FFF2-40B4-BE49-F238E27FC236}">
                  <a16:creationId xmlns:a16="http://schemas.microsoft.com/office/drawing/2014/main" id="{6535F9DC-DE81-4002-8270-EB9188A863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37603" y="1220473"/>
              <a:ext cx="634901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j → </a:t>
              </a:r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305A08F9-D410-4E22-9627-54ABC1B9CE8D}"/>
              </a:ext>
            </a:extLst>
          </p:cNvPr>
          <p:cNvSpPr/>
          <p:nvPr/>
        </p:nvSpPr>
        <p:spPr>
          <a:xfrm>
            <a:off x="146302" y="4908642"/>
            <a:ext cx="6309362" cy="251595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9D5BCBF-4499-47C1-9859-ABDC6173C327}"/>
              </a:ext>
            </a:extLst>
          </p:cNvPr>
          <p:cNvGrpSpPr/>
          <p:nvPr/>
        </p:nvGrpSpPr>
        <p:grpSpPr>
          <a:xfrm>
            <a:off x="6667129" y="1667454"/>
            <a:ext cx="2330567" cy="1690428"/>
            <a:chOff x="6667130" y="2758392"/>
            <a:chExt cx="2330567" cy="1690428"/>
          </a:xfrm>
          <a:solidFill>
            <a:schemeClr val="bg1">
              <a:lumMod val="95000"/>
            </a:schemeClr>
          </a:solidFill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9BEDBA3-5368-4E55-A452-53DA72AC9363}"/>
                </a:ext>
              </a:extLst>
            </p:cNvPr>
            <p:cNvSpPr/>
            <p:nvPr/>
          </p:nvSpPr>
          <p:spPr>
            <a:xfrm>
              <a:off x="6667131" y="2758392"/>
              <a:ext cx="2330566" cy="1690428"/>
            </a:xfrm>
            <a:prstGeom prst="rect">
              <a:avLst/>
            </a:pr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F1B10664-5D9C-44F6-8431-DEF0861A176F}"/>
                </a:ext>
              </a:extLst>
            </p:cNvPr>
            <p:cNvSpPr/>
            <p:nvPr/>
          </p:nvSpPr>
          <p:spPr>
            <a:xfrm rot="10800000" flipV="1">
              <a:off x="6667130" y="2759121"/>
              <a:ext cx="2330566" cy="341647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max Function Space</a:t>
              </a:r>
            </a:p>
          </p:txBody>
        </p:sp>
      </p:grpSp>
      <p:sp>
        <p:nvSpPr>
          <p:cNvPr id="18" name="AutoShape 5">
            <a:extLst>
              <a:ext uri="{FF2B5EF4-FFF2-40B4-BE49-F238E27FC236}">
                <a16:creationId xmlns:a16="http://schemas.microsoft.com/office/drawing/2014/main" id="{F7D6FB8B-D695-48EF-9D93-4D2D26984B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68980" y="3119041"/>
            <a:ext cx="3186684" cy="633718"/>
          </a:xfrm>
          <a:prstGeom prst="wedgeRoundRectCallout">
            <a:avLst>
              <a:gd name="adj1" fmla="val 17676"/>
              <a:gd name="adj2" fmla="val 141493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Execute the print statement.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F74D9CC-5C98-441D-8571-2EEDCD350D97}"/>
              </a:ext>
            </a:extLst>
          </p:cNvPr>
          <p:cNvSpPr/>
          <p:nvPr/>
        </p:nvSpPr>
        <p:spPr>
          <a:xfrm>
            <a:off x="146302" y="4284765"/>
            <a:ext cx="6309362" cy="251595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FD7F848-B448-45B3-8315-902536D83B8A}"/>
              </a:ext>
            </a:extLst>
          </p:cNvPr>
          <p:cNvGrpSpPr/>
          <p:nvPr/>
        </p:nvGrpSpPr>
        <p:grpSpPr>
          <a:xfrm>
            <a:off x="6687176" y="2076963"/>
            <a:ext cx="2131757" cy="400110"/>
            <a:chOff x="3268170" y="1220473"/>
            <a:chExt cx="2131757" cy="400110"/>
          </a:xfrm>
        </p:grpSpPr>
        <p:sp>
          <p:nvSpPr>
            <p:cNvPr id="33" name="Rectangle 8">
              <a:extLst>
                <a:ext uri="{FF2B5EF4-FFF2-40B4-BE49-F238E27FC236}">
                  <a16:creationId xmlns:a16="http://schemas.microsoft.com/office/drawing/2014/main" id="{F364D037-846C-4441-8788-79263D0718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5592" y="1255514"/>
              <a:ext cx="904335" cy="34164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b="1" dirty="0">
                  <a:solidFill>
                    <a:schemeClr val="bg1">
                      <a:lumMod val="50000"/>
                    </a:schemeClr>
                  </a:solidFill>
                </a:rPr>
                <a:t>5</a:t>
              </a:r>
            </a:p>
          </p:txBody>
        </p:sp>
        <p:sp>
          <p:nvSpPr>
            <p:cNvPr id="34" name="Text Box 9">
              <a:extLst>
                <a:ext uri="{FF2B5EF4-FFF2-40B4-BE49-F238E27FC236}">
                  <a16:creationId xmlns:a16="http://schemas.microsoft.com/office/drawing/2014/main" id="{3CB72A8D-8E7A-48F6-A939-C66A659A8A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68170" y="1220473"/>
              <a:ext cx="1227421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>
                  <a:solidFill>
                    <a:schemeClr val="bg1">
                      <a:lumMod val="50000"/>
                    </a:schemeClr>
                  </a:solidFill>
                </a:rPr>
                <a:t>num1 → 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552FA3D-86DF-4387-9F60-ED0C99872929}"/>
              </a:ext>
            </a:extLst>
          </p:cNvPr>
          <p:cNvGrpSpPr/>
          <p:nvPr/>
        </p:nvGrpSpPr>
        <p:grpSpPr>
          <a:xfrm>
            <a:off x="6766561" y="2491007"/>
            <a:ext cx="2052372" cy="400110"/>
            <a:chOff x="3347555" y="1220473"/>
            <a:chExt cx="2052372" cy="400110"/>
          </a:xfrm>
        </p:grpSpPr>
        <p:sp>
          <p:nvSpPr>
            <p:cNvPr id="36" name="Rectangle 8">
              <a:extLst>
                <a:ext uri="{FF2B5EF4-FFF2-40B4-BE49-F238E27FC236}">
                  <a16:creationId xmlns:a16="http://schemas.microsoft.com/office/drawing/2014/main" id="{568FD5E8-B7BC-4F2E-99F5-C4D9BC1D9B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5592" y="1268495"/>
              <a:ext cx="904335" cy="34164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b="1" dirty="0">
                  <a:solidFill>
                    <a:schemeClr val="bg1">
                      <a:lumMod val="50000"/>
                    </a:schemeClr>
                  </a:solidFill>
                </a:rPr>
                <a:t>2</a:t>
              </a:r>
            </a:p>
          </p:txBody>
        </p:sp>
        <p:sp>
          <p:nvSpPr>
            <p:cNvPr id="37" name="Text Box 9">
              <a:extLst>
                <a:ext uri="{FF2B5EF4-FFF2-40B4-BE49-F238E27FC236}">
                  <a16:creationId xmlns:a16="http://schemas.microsoft.com/office/drawing/2014/main" id="{5777BA48-247C-4A39-A46F-67E85F65E9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47555" y="1220473"/>
              <a:ext cx="1094384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>
                  <a:solidFill>
                    <a:schemeClr val="bg1">
                      <a:lumMod val="50000"/>
                    </a:schemeClr>
                  </a:solidFill>
                </a:rPr>
                <a:t>num2 → 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4363D73-EE78-442B-B793-EB8282EC77E0}"/>
              </a:ext>
            </a:extLst>
          </p:cNvPr>
          <p:cNvGrpSpPr/>
          <p:nvPr/>
        </p:nvGrpSpPr>
        <p:grpSpPr>
          <a:xfrm>
            <a:off x="6766561" y="2903378"/>
            <a:ext cx="2052372" cy="400110"/>
            <a:chOff x="3347555" y="1220473"/>
            <a:chExt cx="2052372" cy="400110"/>
          </a:xfrm>
        </p:grpSpPr>
        <p:sp>
          <p:nvSpPr>
            <p:cNvPr id="39" name="Rectangle 8">
              <a:extLst>
                <a:ext uri="{FF2B5EF4-FFF2-40B4-BE49-F238E27FC236}">
                  <a16:creationId xmlns:a16="http://schemas.microsoft.com/office/drawing/2014/main" id="{338F2444-BCFB-4F4C-96DC-F43563A844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5592" y="1268495"/>
              <a:ext cx="904335" cy="34164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b="1" dirty="0">
                  <a:solidFill>
                    <a:schemeClr val="bg1">
                      <a:lumMod val="50000"/>
                    </a:schemeClr>
                  </a:solidFill>
                </a:rPr>
                <a:t>5</a:t>
              </a:r>
            </a:p>
          </p:txBody>
        </p:sp>
        <p:sp>
          <p:nvSpPr>
            <p:cNvPr id="40" name="Text Box 9">
              <a:extLst>
                <a:ext uri="{FF2B5EF4-FFF2-40B4-BE49-F238E27FC236}">
                  <a16:creationId xmlns:a16="http://schemas.microsoft.com/office/drawing/2014/main" id="{5F920724-1A69-4AAF-B228-7A252C7F4B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47555" y="1220473"/>
              <a:ext cx="1094384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>
                  <a:solidFill>
                    <a:schemeClr val="bg1">
                      <a:lumMod val="50000"/>
                    </a:schemeClr>
                  </a:solidFill>
                </a:rPr>
                <a:t>result → 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8D06386B-56EF-4C45-8D1D-D3081A2F0E72}"/>
              </a:ext>
            </a:extLst>
          </p:cNvPr>
          <p:cNvGrpSpPr/>
          <p:nvPr/>
        </p:nvGrpSpPr>
        <p:grpSpPr>
          <a:xfrm>
            <a:off x="6956609" y="4910814"/>
            <a:ext cx="1539236" cy="400110"/>
            <a:chOff x="3537603" y="1220473"/>
            <a:chExt cx="1539236" cy="400110"/>
          </a:xfrm>
        </p:grpSpPr>
        <p:sp>
          <p:nvSpPr>
            <p:cNvPr id="43" name="Rectangle 8">
              <a:extLst>
                <a:ext uri="{FF2B5EF4-FFF2-40B4-BE49-F238E27FC236}">
                  <a16:creationId xmlns:a16="http://schemas.microsoft.com/office/drawing/2014/main" id="{F50E2982-B05B-4580-A011-B1D68362D2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4" y="1255514"/>
              <a:ext cx="904335" cy="34164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b="1" dirty="0">
                  <a:solidFill>
                    <a:srgbClr val="0000FF"/>
                  </a:solidFill>
                </a:rPr>
                <a:t>5</a:t>
              </a:r>
            </a:p>
          </p:txBody>
        </p:sp>
        <p:sp>
          <p:nvSpPr>
            <p:cNvPr id="44" name="Text Box 9">
              <a:extLst>
                <a:ext uri="{FF2B5EF4-FFF2-40B4-BE49-F238E27FC236}">
                  <a16:creationId xmlns:a16="http://schemas.microsoft.com/office/drawing/2014/main" id="{98805C4F-01D0-4133-836F-D1B2D84C22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37603" y="1220473"/>
              <a:ext cx="634901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k → </a:t>
              </a:r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A25685BD-BB66-4964-83DD-3EEE67FF0B7B}"/>
              </a:ext>
            </a:extLst>
          </p:cNvPr>
          <p:cNvSpPr txBox="1"/>
          <p:nvPr/>
        </p:nvSpPr>
        <p:spPr>
          <a:xfrm>
            <a:off x="146302" y="992238"/>
            <a:ext cx="8851392" cy="369332"/>
          </a:xfrm>
          <a:prstGeom prst="rect">
            <a:avLst/>
          </a:prstGeom>
          <a:solidFill>
            <a:srgbClr val="FFFFCC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After this line executes, program control returns to the script.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6714E7B9-D33A-419B-A1A5-62543F756EB4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46" name="Picture 45">
              <a:hlinkClick r:id="rId5" action="ppaction://hlinksldjump"/>
              <a:extLst>
                <a:ext uri="{FF2B5EF4-FFF2-40B4-BE49-F238E27FC236}">
                  <a16:creationId xmlns:a16="http://schemas.microsoft.com/office/drawing/2014/main" id="{DDA31B2F-5686-4FBE-8A0C-6CF4E60EF4B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47" name="Picture 46">
              <a:hlinkClick r:id="rId7" action="ppaction://hlinksldjump"/>
              <a:extLst>
                <a:ext uri="{FF2B5EF4-FFF2-40B4-BE49-F238E27FC236}">
                  <a16:creationId xmlns:a16="http://schemas.microsoft.com/office/drawing/2014/main" id="{1264F126-9337-4300-AE39-C6541C064D2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D63BAD-D9AC-4CEB-9A44-82AADDFD3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12 of 14</a:t>
            </a:r>
          </a:p>
        </p:txBody>
      </p:sp>
      <p:pic>
        <p:nvPicPr>
          <p:cNvPr id="48" name="Picture 47">
            <a:hlinkClick r:id="rId8" action="ppaction://hlinksldjump"/>
            <a:extLst>
              <a:ext uri="{FF2B5EF4-FFF2-40B4-BE49-F238E27FC236}">
                <a16:creationId xmlns:a16="http://schemas.microsoft.com/office/drawing/2014/main" id="{D08DCF03-239F-47AD-9069-3FCA6734ACBB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27183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D1BC9-7D59-4D31-B20F-9AEDCA990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Function Invocation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10A1C42-8E9C-40BB-9DDE-FBE54AD90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56</a:t>
            </a:fld>
            <a:endParaRPr lang="en-US"/>
          </a:p>
        </p:txBody>
      </p:sp>
      <p:sp>
        <p:nvSpPr>
          <p:cNvPr id="5" name="Slide Number Placeholder 2">
            <a:hlinkClick r:id="rId3" action="ppaction://hlinksldjump"/>
            <a:extLst>
              <a:ext uri="{FF2B5EF4-FFF2-40B4-BE49-F238E27FC236}">
                <a16:creationId xmlns:a16="http://schemas.microsoft.com/office/drawing/2014/main" id="{083D1E38-5E1E-4E79-A100-D8733F1DCC66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6.3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D3D3BE4-BFFA-4C6D-AB1F-1041130F112C}"/>
              </a:ext>
            </a:extLst>
          </p:cNvPr>
          <p:cNvGrpSpPr/>
          <p:nvPr/>
        </p:nvGrpSpPr>
        <p:grpSpPr>
          <a:xfrm>
            <a:off x="146303" y="1408171"/>
            <a:ext cx="6396540" cy="4076801"/>
            <a:chOff x="160238" y="3030452"/>
            <a:chExt cx="6396540" cy="3428161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F27195B-4A03-4547-8811-055B32743B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005" y="3030452"/>
              <a:ext cx="5982773" cy="342816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Return the max between two numbers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max(num1, num2):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num1 &gt; num2: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result = num1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else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result = num2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result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k = max(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j)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max function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maximum between"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"and"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j,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"is"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k)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"Start ..."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main function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"... End"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  <a:endParaRPr lang="en-US" altLang="en-US" sz="1400" dirty="0">
                <a:latin typeface="Arial" panose="020B060402020202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5A08992-62AE-41ED-BF33-1E174DDF66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13767" cy="342815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18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6555DE9-11D1-4EC2-8D30-1F78043A964E}"/>
              </a:ext>
            </a:extLst>
          </p:cNvPr>
          <p:cNvGrpSpPr/>
          <p:nvPr/>
        </p:nvGrpSpPr>
        <p:grpSpPr>
          <a:xfrm>
            <a:off x="146304" y="5765465"/>
            <a:ext cx="8851392" cy="584775"/>
            <a:chOff x="4773387" y="4996418"/>
            <a:chExt cx="8851392" cy="584775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9B96D41-E262-4825-BF6D-580E925ED2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996418"/>
              <a:ext cx="8151607" cy="584775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Start ...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The maximum between 5 and 2 is 5</a:t>
              </a:r>
            </a:p>
          </p:txBody>
        </p:sp>
        <p:pic>
          <p:nvPicPr>
            <p:cNvPr id="13" name="Picture 12" descr="A flat screen monitor&#10;&#10;Description automatically generated">
              <a:extLst>
                <a:ext uri="{FF2B5EF4-FFF2-40B4-BE49-F238E27FC236}">
                  <a16:creationId xmlns:a16="http://schemas.microsoft.com/office/drawing/2014/main" id="{28AD9F6E-180F-4E0B-BA1B-3F9B8A8F31D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7876142-7A87-4404-AA34-A57008609C64}"/>
              </a:ext>
            </a:extLst>
          </p:cNvPr>
          <p:cNvGrpSpPr/>
          <p:nvPr/>
        </p:nvGrpSpPr>
        <p:grpSpPr>
          <a:xfrm>
            <a:off x="6667130" y="3681672"/>
            <a:ext cx="2330567" cy="1690428"/>
            <a:chOff x="6667130" y="2758392"/>
            <a:chExt cx="2330567" cy="1690428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401E196-0757-48A8-91C9-4871AB87F39B}"/>
                </a:ext>
              </a:extLst>
            </p:cNvPr>
            <p:cNvSpPr/>
            <p:nvPr/>
          </p:nvSpPr>
          <p:spPr>
            <a:xfrm>
              <a:off x="6667131" y="2758392"/>
              <a:ext cx="2330566" cy="169042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C5D3675-250F-4A97-AE37-482D8A389858}"/>
                </a:ext>
              </a:extLst>
            </p:cNvPr>
            <p:cNvSpPr/>
            <p:nvPr/>
          </p:nvSpPr>
          <p:spPr>
            <a:xfrm rot="10800000" flipV="1">
              <a:off x="6667130" y="2759121"/>
              <a:ext cx="2330566" cy="34164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main Function Space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8DB2BB8-3C83-4910-B695-3DB34ABCDD44}"/>
              </a:ext>
            </a:extLst>
          </p:cNvPr>
          <p:cNvGrpSpPr/>
          <p:nvPr/>
        </p:nvGrpSpPr>
        <p:grpSpPr>
          <a:xfrm>
            <a:off x="6956609" y="4083975"/>
            <a:ext cx="1539236" cy="400110"/>
            <a:chOff x="3537603" y="1220473"/>
            <a:chExt cx="1539236" cy="400110"/>
          </a:xfrm>
        </p:grpSpPr>
        <p:sp>
          <p:nvSpPr>
            <p:cNvPr id="22" name="Rectangle 8">
              <a:extLst>
                <a:ext uri="{FF2B5EF4-FFF2-40B4-BE49-F238E27FC236}">
                  <a16:creationId xmlns:a16="http://schemas.microsoft.com/office/drawing/2014/main" id="{C79C2C4B-37F5-46FA-9B26-6B240135F1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4" y="1255514"/>
              <a:ext cx="904335" cy="34164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</a:t>
              </a:r>
            </a:p>
          </p:txBody>
        </p:sp>
        <p:sp>
          <p:nvSpPr>
            <p:cNvPr id="24" name="Text Box 9">
              <a:extLst>
                <a:ext uri="{FF2B5EF4-FFF2-40B4-BE49-F238E27FC236}">
                  <a16:creationId xmlns:a16="http://schemas.microsoft.com/office/drawing/2014/main" id="{9E0AD888-D4F5-4A9F-A02D-73839441F4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37603" y="1220473"/>
              <a:ext cx="634901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 → 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C8578EB-1C62-4CE6-A8F6-B15D3A39A6ED}"/>
              </a:ext>
            </a:extLst>
          </p:cNvPr>
          <p:cNvGrpSpPr/>
          <p:nvPr/>
        </p:nvGrpSpPr>
        <p:grpSpPr>
          <a:xfrm>
            <a:off x="6956609" y="4498019"/>
            <a:ext cx="1539236" cy="400110"/>
            <a:chOff x="3537603" y="1220473"/>
            <a:chExt cx="1539236" cy="400110"/>
          </a:xfrm>
        </p:grpSpPr>
        <p:sp>
          <p:nvSpPr>
            <p:cNvPr id="20" name="Rectangle 8">
              <a:extLst>
                <a:ext uri="{FF2B5EF4-FFF2-40B4-BE49-F238E27FC236}">
                  <a16:creationId xmlns:a16="http://schemas.microsoft.com/office/drawing/2014/main" id="{2BCEA670-3D7B-4031-AE28-4CCD83652C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4" y="1255514"/>
              <a:ext cx="904335" cy="34164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</a:t>
              </a:r>
            </a:p>
          </p:txBody>
        </p:sp>
        <p:sp>
          <p:nvSpPr>
            <p:cNvPr id="25" name="Text Box 9">
              <a:extLst>
                <a:ext uri="{FF2B5EF4-FFF2-40B4-BE49-F238E27FC236}">
                  <a16:creationId xmlns:a16="http://schemas.microsoft.com/office/drawing/2014/main" id="{6535F9DC-DE81-4002-8270-EB9188A863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37603" y="1220473"/>
              <a:ext cx="634901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j → </a:t>
              </a:r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305A08F9-D410-4E22-9627-54ABC1B9CE8D}"/>
              </a:ext>
            </a:extLst>
          </p:cNvPr>
          <p:cNvSpPr/>
          <p:nvPr/>
        </p:nvSpPr>
        <p:spPr>
          <a:xfrm>
            <a:off x="146302" y="4908642"/>
            <a:ext cx="6309362" cy="251595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9D5BCBF-4499-47C1-9859-ABDC6173C327}"/>
              </a:ext>
            </a:extLst>
          </p:cNvPr>
          <p:cNvGrpSpPr/>
          <p:nvPr/>
        </p:nvGrpSpPr>
        <p:grpSpPr>
          <a:xfrm>
            <a:off x="6667129" y="1667454"/>
            <a:ext cx="2330567" cy="1690428"/>
            <a:chOff x="6667130" y="2758392"/>
            <a:chExt cx="2330567" cy="1690428"/>
          </a:xfrm>
          <a:solidFill>
            <a:schemeClr val="bg1">
              <a:lumMod val="95000"/>
            </a:schemeClr>
          </a:solidFill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9BEDBA3-5368-4E55-A452-53DA72AC9363}"/>
                </a:ext>
              </a:extLst>
            </p:cNvPr>
            <p:cNvSpPr/>
            <p:nvPr/>
          </p:nvSpPr>
          <p:spPr>
            <a:xfrm>
              <a:off x="6667131" y="2758392"/>
              <a:ext cx="2330566" cy="1690428"/>
            </a:xfrm>
            <a:prstGeom prst="rect">
              <a:avLst/>
            </a:pr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F1B10664-5D9C-44F6-8431-DEF0861A176F}"/>
                </a:ext>
              </a:extLst>
            </p:cNvPr>
            <p:cNvSpPr/>
            <p:nvPr/>
          </p:nvSpPr>
          <p:spPr>
            <a:xfrm rot="10800000" flipV="1">
              <a:off x="6667130" y="2759121"/>
              <a:ext cx="2330566" cy="34164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max Function Space</a:t>
              </a:r>
            </a:p>
          </p:txBody>
        </p:sp>
      </p:grpSp>
      <p:sp>
        <p:nvSpPr>
          <p:cNvPr id="18" name="AutoShape 5">
            <a:extLst>
              <a:ext uri="{FF2B5EF4-FFF2-40B4-BE49-F238E27FC236}">
                <a16:creationId xmlns:a16="http://schemas.microsoft.com/office/drawing/2014/main" id="{F7D6FB8B-D695-48EF-9D93-4D2D26984B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63619" y="5525279"/>
            <a:ext cx="3245744" cy="633718"/>
          </a:xfrm>
          <a:prstGeom prst="wedgeRoundRectCallout">
            <a:avLst>
              <a:gd name="adj1" fmla="val -35755"/>
              <a:gd name="adj2" fmla="val -113468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rgbClr val="7030A0"/>
                </a:solidFill>
                <a:latin typeface="+mn-lt"/>
              </a:rPr>
              <a:t>main() 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returns nothing (</a:t>
            </a:r>
            <a:r>
              <a:rPr lang="en-US" altLang="en-US" sz="1800" dirty="0">
                <a:solidFill>
                  <a:srgbClr val="0000FF"/>
                </a:solidFill>
                <a:latin typeface="+mn-lt"/>
              </a:rPr>
              <a:t>None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)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FD7F848-B448-45B3-8315-902536D83B8A}"/>
              </a:ext>
            </a:extLst>
          </p:cNvPr>
          <p:cNvGrpSpPr/>
          <p:nvPr/>
        </p:nvGrpSpPr>
        <p:grpSpPr>
          <a:xfrm>
            <a:off x="6687176" y="2076963"/>
            <a:ext cx="2131757" cy="400110"/>
            <a:chOff x="3268170" y="1220473"/>
            <a:chExt cx="2131757" cy="400110"/>
          </a:xfrm>
        </p:grpSpPr>
        <p:sp>
          <p:nvSpPr>
            <p:cNvPr id="33" name="Rectangle 8">
              <a:extLst>
                <a:ext uri="{FF2B5EF4-FFF2-40B4-BE49-F238E27FC236}">
                  <a16:creationId xmlns:a16="http://schemas.microsoft.com/office/drawing/2014/main" id="{F364D037-846C-4441-8788-79263D0718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5592" y="1255514"/>
              <a:ext cx="904335" cy="34164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b="1" dirty="0">
                  <a:solidFill>
                    <a:schemeClr val="bg1">
                      <a:lumMod val="50000"/>
                    </a:schemeClr>
                  </a:solidFill>
                </a:rPr>
                <a:t>5</a:t>
              </a:r>
            </a:p>
          </p:txBody>
        </p:sp>
        <p:sp>
          <p:nvSpPr>
            <p:cNvPr id="34" name="Text Box 9">
              <a:extLst>
                <a:ext uri="{FF2B5EF4-FFF2-40B4-BE49-F238E27FC236}">
                  <a16:creationId xmlns:a16="http://schemas.microsoft.com/office/drawing/2014/main" id="{3CB72A8D-8E7A-48F6-A939-C66A659A8A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68170" y="1220473"/>
              <a:ext cx="1227421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>
                  <a:solidFill>
                    <a:schemeClr val="bg1">
                      <a:lumMod val="50000"/>
                    </a:schemeClr>
                  </a:solidFill>
                </a:rPr>
                <a:t>num1 → 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552FA3D-86DF-4387-9F60-ED0C99872929}"/>
              </a:ext>
            </a:extLst>
          </p:cNvPr>
          <p:cNvGrpSpPr/>
          <p:nvPr/>
        </p:nvGrpSpPr>
        <p:grpSpPr>
          <a:xfrm>
            <a:off x="6766561" y="2491007"/>
            <a:ext cx="2052372" cy="400110"/>
            <a:chOff x="3347555" y="1220473"/>
            <a:chExt cx="2052372" cy="400110"/>
          </a:xfrm>
        </p:grpSpPr>
        <p:sp>
          <p:nvSpPr>
            <p:cNvPr id="36" name="Rectangle 8">
              <a:extLst>
                <a:ext uri="{FF2B5EF4-FFF2-40B4-BE49-F238E27FC236}">
                  <a16:creationId xmlns:a16="http://schemas.microsoft.com/office/drawing/2014/main" id="{568FD5E8-B7BC-4F2E-99F5-C4D9BC1D9B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5592" y="1268495"/>
              <a:ext cx="904335" cy="34164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b="1" dirty="0">
                  <a:solidFill>
                    <a:schemeClr val="bg1">
                      <a:lumMod val="50000"/>
                    </a:schemeClr>
                  </a:solidFill>
                </a:rPr>
                <a:t>2</a:t>
              </a:r>
            </a:p>
          </p:txBody>
        </p:sp>
        <p:sp>
          <p:nvSpPr>
            <p:cNvPr id="37" name="Text Box 9">
              <a:extLst>
                <a:ext uri="{FF2B5EF4-FFF2-40B4-BE49-F238E27FC236}">
                  <a16:creationId xmlns:a16="http://schemas.microsoft.com/office/drawing/2014/main" id="{5777BA48-247C-4A39-A46F-67E85F65E9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47555" y="1220473"/>
              <a:ext cx="1094384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>
                  <a:solidFill>
                    <a:schemeClr val="bg1">
                      <a:lumMod val="50000"/>
                    </a:schemeClr>
                  </a:solidFill>
                </a:rPr>
                <a:t>num2 → 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4363D73-EE78-442B-B793-EB8282EC77E0}"/>
              </a:ext>
            </a:extLst>
          </p:cNvPr>
          <p:cNvGrpSpPr/>
          <p:nvPr/>
        </p:nvGrpSpPr>
        <p:grpSpPr>
          <a:xfrm>
            <a:off x="6766561" y="2903378"/>
            <a:ext cx="2052372" cy="400110"/>
            <a:chOff x="3347555" y="1220473"/>
            <a:chExt cx="2052372" cy="400110"/>
          </a:xfrm>
        </p:grpSpPr>
        <p:sp>
          <p:nvSpPr>
            <p:cNvPr id="39" name="Rectangle 8">
              <a:extLst>
                <a:ext uri="{FF2B5EF4-FFF2-40B4-BE49-F238E27FC236}">
                  <a16:creationId xmlns:a16="http://schemas.microsoft.com/office/drawing/2014/main" id="{338F2444-BCFB-4F4C-96DC-F43563A844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5592" y="1268495"/>
              <a:ext cx="904335" cy="34164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b="1" dirty="0">
                  <a:solidFill>
                    <a:schemeClr val="bg1">
                      <a:lumMod val="50000"/>
                    </a:schemeClr>
                  </a:solidFill>
                </a:rPr>
                <a:t>5</a:t>
              </a:r>
            </a:p>
          </p:txBody>
        </p:sp>
        <p:sp>
          <p:nvSpPr>
            <p:cNvPr id="40" name="Text Box 9">
              <a:extLst>
                <a:ext uri="{FF2B5EF4-FFF2-40B4-BE49-F238E27FC236}">
                  <a16:creationId xmlns:a16="http://schemas.microsoft.com/office/drawing/2014/main" id="{5F920724-1A69-4AAF-B228-7A252C7F4B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47555" y="1220473"/>
              <a:ext cx="1094384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>
                  <a:solidFill>
                    <a:schemeClr val="bg1">
                      <a:lumMod val="50000"/>
                    </a:schemeClr>
                  </a:solidFill>
                </a:rPr>
                <a:t>result → 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8D06386B-56EF-4C45-8D1D-D3081A2F0E72}"/>
              </a:ext>
            </a:extLst>
          </p:cNvPr>
          <p:cNvGrpSpPr/>
          <p:nvPr/>
        </p:nvGrpSpPr>
        <p:grpSpPr>
          <a:xfrm>
            <a:off x="6956609" y="4910814"/>
            <a:ext cx="1539236" cy="400110"/>
            <a:chOff x="3537603" y="1220473"/>
            <a:chExt cx="1539236" cy="400110"/>
          </a:xfrm>
        </p:grpSpPr>
        <p:sp>
          <p:nvSpPr>
            <p:cNvPr id="43" name="Rectangle 8">
              <a:extLst>
                <a:ext uri="{FF2B5EF4-FFF2-40B4-BE49-F238E27FC236}">
                  <a16:creationId xmlns:a16="http://schemas.microsoft.com/office/drawing/2014/main" id="{F50E2982-B05B-4580-A011-B1D68362D2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4" y="1255514"/>
              <a:ext cx="904335" cy="34164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</a:t>
              </a:r>
            </a:p>
          </p:txBody>
        </p:sp>
        <p:sp>
          <p:nvSpPr>
            <p:cNvPr id="44" name="Text Box 9">
              <a:extLst>
                <a:ext uri="{FF2B5EF4-FFF2-40B4-BE49-F238E27FC236}">
                  <a16:creationId xmlns:a16="http://schemas.microsoft.com/office/drawing/2014/main" id="{98805C4F-01D0-4133-836F-D1B2D84C22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37603" y="1220473"/>
              <a:ext cx="634901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k → 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28BCDD8-D006-456F-87B7-B4D7CEC14E95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46" name="Picture 45">
              <a:hlinkClick r:id="rId5" action="ppaction://hlinksldjump"/>
              <a:extLst>
                <a:ext uri="{FF2B5EF4-FFF2-40B4-BE49-F238E27FC236}">
                  <a16:creationId xmlns:a16="http://schemas.microsoft.com/office/drawing/2014/main" id="{33EF0F40-ED2E-4A1A-89ED-5DDADBCE88E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47" name="Picture 46">
              <a:hlinkClick r:id="rId7" action="ppaction://hlinksldjump"/>
              <a:extLst>
                <a:ext uri="{FF2B5EF4-FFF2-40B4-BE49-F238E27FC236}">
                  <a16:creationId xmlns:a16="http://schemas.microsoft.com/office/drawing/2014/main" id="{AD396BFB-0E2C-459C-814E-2D4F0DC82BF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9E49AD-9E3C-4104-A655-A4C2CD64D0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13 of 14</a:t>
            </a:r>
          </a:p>
        </p:txBody>
      </p:sp>
      <p:pic>
        <p:nvPicPr>
          <p:cNvPr id="41" name="Picture 40">
            <a:hlinkClick r:id="rId8" action="ppaction://hlinksldjump"/>
            <a:extLst>
              <a:ext uri="{FF2B5EF4-FFF2-40B4-BE49-F238E27FC236}">
                <a16:creationId xmlns:a16="http://schemas.microsoft.com/office/drawing/2014/main" id="{535F1113-1D85-4754-9E8F-0962B20B79A5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97081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D1BC9-7D59-4D31-B20F-9AEDCA990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Function Invocation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10A1C42-8E9C-40BB-9DDE-FBE54AD90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57</a:t>
            </a:fld>
            <a:endParaRPr lang="en-US"/>
          </a:p>
        </p:txBody>
      </p:sp>
      <p:sp>
        <p:nvSpPr>
          <p:cNvPr id="5" name="Slide Number Placeholder 2">
            <a:hlinkClick r:id="rId3" action="ppaction://hlinksldjump"/>
            <a:extLst>
              <a:ext uri="{FF2B5EF4-FFF2-40B4-BE49-F238E27FC236}">
                <a16:creationId xmlns:a16="http://schemas.microsoft.com/office/drawing/2014/main" id="{083D1E38-5E1E-4E79-A100-D8733F1DCC66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6.3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D3D3BE4-BFFA-4C6D-AB1F-1041130F112C}"/>
              </a:ext>
            </a:extLst>
          </p:cNvPr>
          <p:cNvGrpSpPr/>
          <p:nvPr/>
        </p:nvGrpSpPr>
        <p:grpSpPr>
          <a:xfrm>
            <a:off x="146303" y="1408171"/>
            <a:ext cx="6396540" cy="4076801"/>
            <a:chOff x="160238" y="3030452"/>
            <a:chExt cx="6396540" cy="3428161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F27195B-4A03-4547-8811-055B32743B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005" y="3030452"/>
              <a:ext cx="5982773" cy="342816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Return the max between two numbers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max(num1, num2):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num1 &gt; num2: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result = num1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else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result = num2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result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k = max(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j)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max function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maximum between"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"and"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j,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"is"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k)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"Start ..."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main function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"... End"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  <a:endParaRPr lang="en-US" altLang="en-US" sz="1400" dirty="0">
                <a:latin typeface="Arial" panose="020B060402020202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5A08992-62AE-41ED-BF33-1E174DDF66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13767" cy="342815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18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6555DE9-11D1-4EC2-8D30-1F78043A964E}"/>
              </a:ext>
            </a:extLst>
          </p:cNvPr>
          <p:cNvGrpSpPr/>
          <p:nvPr/>
        </p:nvGrpSpPr>
        <p:grpSpPr>
          <a:xfrm>
            <a:off x="146304" y="5642354"/>
            <a:ext cx="8851392" cy="830997"/>
            <a:chOff x="4773387" y="4873307"/>
            <a:chExt cx="8851392" cy="830997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9B96D41-E262-4825-BF6D-580E925ED2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873307"/>
              <a:ext cx="8151607" cy="830997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Start ...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The maximum between 5 and 2 is 5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... End</a:t>
              </a:r>
            </a:p>
          </p:txBody>
        </p:sp>
        <p:pic>
          <p:nvPicPr>
            <p:cNvPr id="13" name="Picture 12" descr="A flat screen monitor&#10;&#10;Description automatically generated">
              <a:extLst>
                <a:ext uri="{FF2B5EF4-FFF2-40B4-BE49-F238E27FC236}">
                  <a16:creationId xmlns:a16="http://schemas.microsoft.com/office/drawing/2014/main" id="{28AD9F6E-180F-4E0B-BA1B-3F9B8A8F31D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7876142-7A87-4404-AA34-A57008609C64}"/>
              </a:ext>
            </a:extLst>
          </p:cNvPr>
          <p:cNvGrpSpPr/>
          <p:nvPr/>
        </p:nvGrpSpPr>
        <p:grpSpPr>
          <a:xfrm>
            <a:off x="6667130" y="3681672"/>
            <a:ext cx="2330567" cy="1690428"/>
            <a:chOff x="6667130" y="2758392"/>
            <a:chExt cx="2330567" cy="1690428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401E196-0757-48A8-91C9-4871AB87F39B}"/>
                </a:ext>
              </a:extLst>
            </p:cNvPr>
            <p:cNvSpPr/>
            <p:nvPr/>
          </p:nvSpPr>
          <p:spPr>
            <a:xfrm>
              <a:off x="6667131" y="2758392"/>
              <a:ext cx="2330566" cy="169042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C5D3675-250F-4A97-AE37-482D8A389858}"/>
                </a:ext>
              </a:extLst>
            </p:cNvPr>
            <p:cNvSpPr/>
            <p:nvPr/>
          </p:nvSpPr>
          <p:spPr>
            <a:xfrm rot="10800000" flipV="1">
              <a:off x="6667130" y="2759121"/>
              <a:ext cx="2330566" cy="34164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main Function Space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8DB2BB8-3C83-4910-B695-3DB34ABCDD44}"/>
              </a:ext>
            </a:extLst>
          </p:cNvPr>
          <p:cNvGrpSpPr/>
          <p:nvPr/>
        </p:nvGrpSpPr>
        <p:grpSpPr>
          <a:xfrm>
            <a:off x="6956609" y="4083975"/>
            <a:ext cx="1539236" cy="400110"/>
            <a:chOff x="3537603" y="1220473"/>
            <a:chExt cx="1539236" cy="400110"/>
          </a:xfrm>
        </p:grpSpPr>
        <p:sp>
          <p:nvSpPr>
            <p:cNvPr id="22" name="Rectangle 8">
              <a:extLst>
                <a:ext uri="{FF2B5EF4-FFF2-40B4-BE49-F238E27FC236}">
                  <a16:creationId xmlns:a16="http://schemas.microsoft.com/office/drawing/2014/main" id="{C79C2C4B-37F5-46FA-9B26-6B240135F1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4" y="1255514"/>
              <a:ext cx="904335" cy="34164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</a:t>
              </a:r>
            </a:p>
          </p:txBody>
        </p:sp>
        <p:sp>
          <p:nvSpPr>
            <p:cNvPr id="24" name="Text Box 9">
              <a:extLst>
                <a:ext uri="{FF2B5EF4-FFF2-40B4-BE49-F238E27FC236}">
                  <a16:creationId xmlns:a16="http://schemas.microsoft.com/office/drawing/2014/main" id="{9E0AD888-D4F5-4A9F-A02D-73839441F4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37603" y="1220473"/>
              <a:ext cx="634901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 → 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C8578EB-1C62-4CE6-A8F6-B15D3A39A6ED}"/>
              </a:ext>
            </a:extLst>
          </p:cNvPr>
          <p:cNvGrpSpPr/>
          <p:nvPr/>
        </p:nvGrpSpPr>
        <p:grpSpPr>
          <a:xfrm>
            <a:off x="6956609" y="4498019"/>
            <a:ext cx="1539236" cy="400110"/>
            <a:chOff x="3537603" y="1220473"/>
            <a:chExt cx="1539236" cy="400110"/>
          </a:xfrm>
        </p:grpSpPr>
        <p:sp>
          <p:nvSpPr>
            <p:cNvPr id="20" name="Rectangle 8">
              <a:extLst>
                <a:ext uri="{FF2B5EF4-FFF2-40B4-BE49-F238E27FC236}">
                  <a16:creationId xmlns:a16="http://schemas.microsoft.com/office/drawing/2014/main" id="{2BCEA670-3D7B-4031-AE28-4CCD83652C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4" y="1255514"/>
              <a:ext cx="904335" cy="34164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</a:t>
              </a:r>
            </a:p>
          </p:txBody>
        </p:sp>
        <p:sp>
          <p:nvSpPr>
            <p:cNvPr id="25" name="Text Box 9">
              <a:extLst>
                <a:ext uri="{FF2B5EF4-FFF2-40B4-BE49-F238E27FC236}">
                  <a16:creationId xmlns:a16="http://schemas.microsoft.com/office/drawing/2014/main" id="{6535F9DC-DE81-4002-8270-EB9188A863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37603" y="1220473"/>
              <a:ext cx="634901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j → </a:t>
              </a:r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305A08F9-D410-4E22-9627-54ABC1B9CE8D}"/>
              </a:ext>
            </a:extLst>
          </p:cNvPr>
          <p:cNvSpPr/>
          <p:nvPr/>
        </p:nvSpPr>
        <p:spPr>
          <a:xfrm>
            <a:off x="146302" y="5130586"/>
            <a:ext cx="6309362" cy="251595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9D5BCBF-4499-47C1-9859-ABDC6173C327}"/>
              </a:ext>
            </a:extLst>
          </p:cNvPr>
          <p:cNvGrpSpPr/>
          <p:nvPr/>
        </p:nvGrpSpPr>
        <p:grpSpPr>
          <a:xfrm>
            <a:off x="6667129" y="1667454"/>
            <a:ext cx="2330567" cy="1690428"/>
            <a:chOff x="6667130" y="2758392"/>
            <a:chExt cx="2330567" cy="1690428"/>
          </a:xfrm>
          <a:solidFill>
            <a:schemeClr val="bg1">
              <a:lumMod val="95000"/>
            </a:schemeClr>
          </a:solidFill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9BEDBA3-5368-4E55-A452-53DA72AC9363}"/>
                </a:ext>
              </a:extLst>
            </p:cNvPr>
            <p:cNvSpPr/>
            <p:nvPr/>
          </p:nvSpPr>
          <p:spPr>
            <a:xfrm>
              <a:off x="6667131" y="2758392"/>
              <a:ext cx="2330566" cy="1690428"/>
            </a:xfrm>
            <a:prstGeom prst="rect">
              <a:avLst/>
            </a:pr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F1B10664-5D9C-44F6-8431-DEF0861A176F}"/>
                </a:ext>
              </a:extLst>
            </p:cNvPr>
            <p:cNvSpPr/>
            <p:nvPr/>
          </p:nvSpPr>
          <p:spPr>
            <a:xfrm rot="10800000" flipV="1">
              <a:off x="6667130" y="2759121"/>
              <a:ext cx="2330566" cy="34164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max Function Space</a:t>
              </a:r>
            </a:p>
          </p:txBody>
        </p:sp>
      </p:grpSp>
      <p:sp>
        <p:nvSpPr>
          <p:cNvPr id="18" name="AutoShape 5">
            <a:extLst>
              <a:ext uri="{FF2B5EF4-FFF2-40B4-BE49-F238E27FC236}">
                <a16:creationId xmlns:a16="http://schemas.microsoft.com/office/drawing/2014/main" id="{F7D6FB8B-D695-48EF-9D93-4D2D26984B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6250" y="5595753"/>
            <a:ext cx="2940718" cy="488891"/>
          </a:xfrm>
          <a:prstGeom prst="wedgeRoundRectCallout">
            <a:avLst>
              <a:gd name="adj1" fmla="val -33020"/>
              <a:gd name="adj2" fmla="val -103662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Execute the print statement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FD7F848-B448-45B3-8315-902536D83B8A}"/>
              </a:ext>
            </a:extLst>
          </p:cNvPr>
          <p:cNvGrpSpPr/>
          <p:nvPr/>
        </p:nvGrpSpPr>
        <p:grpSpPr>
          <a:xfrm>
            <a:off x="6687176" y="2076963"/>
            <a:ext cx="2131757" cy="400110"/>
            <a:chOff x="3268170" y="1220473"/>
            <a:chExt cx="2131757" cy="400110"/>
          </a:xfrm>
        </p:grpSpPr>
        <p:sp>
          <p:nvSpPr>
            <p:cNvPr id="33" name="Rectangle 8">
              <a:extLst>
                <a:ext uri="{FF2B5EF4-FFF2-40B4-BE49-F238E27FC236}">
                  <a16:creationId xmlns:a16="http://schemas.microsoft.com/office/drawing/2014/main" id="{F364D037-846C-4441-8788-79263D0718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5592" y="1255514"/>
              <a:ext cx="904335" cy="34164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b="1" dirty="0">
                  <a:solidFill>
                    <a:schemeClr val="bg1">
                      <a:lumMod val="50000"/>
                    </a:schemeClr>
                  </a:solidFill>
                </a:rPr>
                <a:t>5</a:t>
              </a:r>
            </a:p>
          </p:txBody>
        </p:sp>
        <p:sp>
          <p:nvSpPr>
            <p:cNvPr id="34" name="Text Box 9">
              <a:extLst>
                <a:ext uri="{FF2B5EF4-FFF2-40B4-BE49-F238E27FC236}">
                  <a16:creationId xmlns:a16="http://schemas.microsoft.com/office/drawing/2014/main" id="{3CB72A8D-8E7A-48F6-A939-C66A659A8A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68170" y="1220473"/>
              <a:ext cx="1227421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>
                  <a:solidFill>
                    <a:schemeClr val="bg1">
                      <a:lumMod val="50000"/>
                    </a:schemeClr>
                  </a:solidFill>
                </a:rPr>
                <a:t>num1 → 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552FA3D-86DF-4387-9F60-ED0C99872929}"/>
              </a:ext>
            </a:extLst>
          </p:cNvPr>
          <p:cNvGrpSpPr/>
          <p:nvPr/>
        </p:nvGrpSpPr>
        <p:grpSpPr>
          <a:xfrm>
            <a:off x="6766561" y="2491007"/>
            <a:ext cx="2052372" cy="400110"/>
            <a:chOff x="3347555" y="1220473"/>
            <a:chExt cx="2052372" cy="400110"/>
          </a:xfrm>
        </p:grpSpPr>
        <p:sp>
          <p:nvSpPr>
            <p:cNvPr id="36" name="Rectangle 8">
              <a:extLst>
                <a:ext uri="{FF2B5EF4-FFF2-40B4-BE49-F238E27FC236}">
                  <a16:creationId xmlns:a16="http://schemas.microsoft.com/office/drawing/2014/main" id="{568FD5E8-B7BC-4F2E-99F5-C4D9BC1D9B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5592" y="1268495"/>
              <a:ext cx="904335" cy="34164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b="1" dirty="0">
                  <a:solidFill>
                    <a:schemeClr val="bg1">
                      <a:lumMod val="50000"/>
                    </a:schemeClr>
                  </a:solidFill>
                </a:rPr>
                <a:t>2</a:t>
              </a:r>
            </a:p>
          </p:txBody>
        </p:sp>
        <p:sp>
          <p:nvSpPr>
            <p:cNvPr id="37" name="Text Box 9">
              <a:extLst>
                <a:ext uri="{FF2B5EF4-FFF2-40B4-BE49-F238E27FC236}">
                  <a16:creationId xmlns:a16="http://schemas.microsoft.com/office/drawing/2014/main" id="{5777BA48-247C-4A39-A46F-67E85F65E9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47555" y="1220473"/>
              <a:ext cx="1094384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>
                  <a:solidFill>
                    <a:schemeClr val="bg1">
                      <a:lumMod val="50000"/>
                    </a:schemeClr>
                  </a:solidFill>
                </a:rPr>
                <a:t>num2 → 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4363D73-EE78-442B-B793-EB8282EC77E0}"/>
              </a:ext>
            </a:extLst>
          </p:cNvPr>
          <p:cNvGrpSpPr/>
          <p:nvPr/>
        </p:nvGrpSpPr>
        <p:grpSpPr>
          <a:xfrm>
            <a:off x="6766561" y="2903378"/>
            <a:ext cx="2052372" cy="400110"/>
            <a:chOff x="3347555" y="1220473"/>
            <a:chExt cx="2052372" cy="400110"/>
          </a:xfrm>
        </p:grpSpPr>
        <p:sp>
          <p:nvSpPr>
            <p:cNvPr id="39" name="Rectangle 8">
              <a:extLst>
                <a:ext uri="{FF2B5EF4-FFF2-40B4-BE49-F238E27FC236}">
                  <a16:creationId xmlns:a16="http://schemas.microsoft.com/office/drawing/2014/main" id="{338F2444-BCFB-4F4C-96DC-F43563A844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5592" y="1268495"/>
              <a:ext cx="904335" cy="34164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b="1" dirty="0">
                  <a:solidFill>
                    <a:schemeClr val="bg1">
                      <a:lumMod val="50000"/>
                    </a:schemeClr>
                  </a:solidFill>
                </a:rPr>
                <a:t>5</a:t>
              </a:r>
            </a:p>
          </p:txBody>
        </p:sp>
        <p:sp>
          <p:nvSpPr>
            <p:cNvPr id="40" name="Text Box 9">
              <a:extLst>
                <a:ext uri="{FF2B5EF4-FFF2-40B4-BE49-F238E27FC236}">
                  <a16:creationId xmlns:a16="http://schemas.microsoft.com/office/drawing/2014/main" id="{5F920724-1A69-4AAF-B228-7A252C7F4B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47555" y="1220473"/>
              <a:ext cx="1094384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>
                  <a:solidFill>
                    <a:schemeClr val="bg1">
                      <a:lumMod val="50000"/>
                    </a:schemeClr>
                  </a:solidFill>
                </a:rPr>
                <a:t>result → 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8D06386B-56EF-4C45-8D1D-D3081A2F0E72}"/>
              </a:ext>
            </a:extLst>
          </p:cNvPr>
          <p:cNvGrpSpPr/>
          <p:nvPr/>
        </p:nvGrpSpPr>
        <p:grpSpPr>
          <a:xfrm>
            <a:off x="6956609" y="4910814"/>
            <a:ext cx="1539236" cy="400110"/>
            <a:chOff x="3537603" y="1220473"/>
            <a:chExt cx="1539236" cy="400110"/>
          </a:xfrm>
        </p:grpSpPr>
        <p:sp>
          <p:nvSpPr>
            <p:cNvPr id="43" name="Rectangle 8">
              <a:extLst>
                <a:ext uri="{FF2B5EF4-FFF2-40B4-BE49-F238E27FC236}">
                  <a16:creationId xmlns:a16="http://schemas.microsoft.com/office/drawing/2014/main" id="{F50E2982-B05B-4580-A011-B1D68362D2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4" y="1255514"/>
              <a:ext cx="904335" cy="34164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</a:t>
              </a:r>
            </a:p>
          </p:txBody>
        </p:sp>
        <p:sp>
          <p:nvSpPr>
            <p:cNvPr id="44" name="Text Box 9">
              <a:extLst>
                <a:ext uri="{FF2B5EF4-FFF2-40B4-BE49-F238E27FC236}">
                  <a16:creationId xmlns:a16="http://schemas.microsoft.com/office/drawing/2014/main" id="{98805C4F-01D0-4133-836F-D1B2D84C22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37603" y="1220473"/>
              <a:ext cx="634901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k → 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37B26AB-47F8-422B-8BEF-E67733816B13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46" name="Picture 45">
              <a:hlinkClick r:id="rId5" action="ppaction://hlinksldjump"/>
              <a:extLst>
                <a:ext uri="{FF2B5EF4-FFF2-40B4-BE49-F238E27FC236}">
                  <a16:creationId xmlns:a16="http://schemas.microsoft.com/office/drawing/2014/main" id="{3C8C3D21-A793-46EC-BCB3-2B8F5A3806D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47" name="Picture 46">
              <a:hlinkClick r:id="rId7" action="ppaction://hlinksldjump"/>
              <a:extLst>
                <a:ext uri="{FF2B5EF4-FFF2-40B4-BE49-F238E27FC236}">
                  <a16:creationId xmlns:a16="http://schemas.microsoft.com/office/drawing/2014/main" id="{C61EDF25-EAA4-425A-9C77-D65BF37BA57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2BCE91D7-745D-46E3-9F8C-A7A37C2F5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14 of 14</a:t>
            </a:r>
          </a:p>
        </p:txBody>
      </p:sp>
      <p:pic>
        <p:nvPicPr>
          <p:cNvPr id="41" name="Picture 40">
            <a:hlinkClick r:id="rId8" action="ppaction://hlinksldjump"/>
            <a:extLst>
              <a:ext uri="{FF2B5EF4-FFF2-40B4-BE49-F238E27FC236}">
                <a16:creationId xmlns:a16="http://schemas.microsoft.com/office/drawing/2014/main" id="{171CA12F-6608-4595-82FC-E149ADE91A29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96399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AC544-024F-4634-8CE8-D6E6F7C85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7A848E7-019A-4229-8A35-D2AAE8338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58</a:t>
            </a:fld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467B785-6E5B-4FF0-B1D5-8FBFA6AF9F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the preceding example, </a:t>
            </a:r>
            <a:r>
              <a:rPr lang="en-US" dirty="0">
                <a:solidFill>
                  <a:srgbClr val="7030A0"/>
                </a:solidFill>
              </a:rPr>
              <a:t>main</a:t>
            </a:r>
            <a:r>
              <a:rPr lang="en-US" dirty="0"/>
              <a:t> is </a:t>
            </a:r>
            <a:r>
              <a:rPr lang="en-US" dirty="0">
                <a:solidFill>
                  <a:schemeClr val="accent2"/>
                </a:solidFill>
              </a:rPr>
              <a:t>defined after </a:t>
            </a:r>
            <a:r>
              <a:rPr lang="en-US" dirty="0">
                <a:solidFill>
                  <a:srgbClr val="7030A0"/>
                </a:solidFill>
              </a:rPr>
              <a:t>max</a:t>
            </a:r>
            <a:r>
              <a:rPr lang="en-US" dirty="0"/>
              <a:t>. </a:t>
            </a:r>
          </a:p>
          <a:p>
            <a:r>
              <a:rPr lang="en-US" dirty="0"/>
              <a:t>In Python, functions can be defined in </a:t>
            </a:r>
            <a:r>
              <a:rPr lang="en-US" dirty="0">
                <a:solidFill>
                  <a:schemeClr val="accent2"/>
                </a:solidFill>
              </a:rPr>
              <a:t>any order </a:t>
            </a:r>
            <a:r>
              <a:rPr lang="en-US" dirty="0"/>
              <a:t>in a </a:t>
            </a:r>
            <a:r>
              <a:rPr lang="en-US" dirty="0">
                <a:solidFill>
                  <a:schemeClr val="accent2"/>
                </a:solidFill>
              </a:rPr>
              <a:t>script file </a:t>
            </a:r>
            <a:r>
              <a:rPr lang="en-US" dirty="0"/>
              <a:t>as long as the </a:t>
            </a:r>
            <a:r>
              <a:rPr lang="en-US" dirty="0">
                <a:solidFill>
                  <a:schemeClr val="accent2"/>
                </a:solidFill>
              </a:rPr>
              <a:t>function</a:t>
            </a:r>
            <a:r>
              <a:rPr lang="en-US" dirty="0"/>
              <a:t> is </a:t>
            </a:r>
            <a:r>
              <a:rPr lang="en-US" dirty="0">
                <a:solidFill>
                  <a:schemeClr val="accent2"/>
                </a:solidFill>
              </a:rPr>
              <a:t>in</a:t>
            </a:r>
            <a:r>
              <a:rPr lang="en-US" dirty="0"/>
              <a:t> the </a:t>
            </a:r>
            <a:r>
              <a:rPr lang="en-US" dirty="0">
                <a:solidFill>
                  <a:schemeClr val="accent2"/>
                </a:solidFill>
              </a:rPr>
              <a:t>memory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when</a:t>
            </a:r>
            <a:r>
              <a:rPr lang="en-US" dirty="0"/>
              <a:t> it is </a:t>
            </a:r>
            <a:r>
              <a:rPr lang="en-US" dirty="0">
                <a:solidFill>
                  <a:schemeClr val="accent2"/>
                </a:solidFill>
              </a:rPr>
              <a:t>called</a:t>
            </a:r>
            <a:r>
              <a:rPr lang="en-US" dirty="0"/>
              <a:t>. </a:t>
            </a:r>
          </a:p>
          <a:p>
            <a:r>
              <a:rPr lang="en-US" dirty="0"/>
              <a:t>You </a:t>
            </a:r>
            <a:r>
              <a:rPr lang="en-US" dirty="0">
                <a:solidFill>
                  <a:schemeClr val="accent2"/>
                </a:solidFill>
              </a:rPr>
              <a:t>can</a:t>
            </a:r>
            <a:r>
              <a:rPr lang="en-US" dirty="0"/>
              <a:t> also </a:t>
            </a:r>
            <a:r>
              <a:rPr lang="en-US" dirty="0">
                <a:solidFill>
                  <a:schemeClr val="accent2"/>
                </a:solidFill>
              </a:rPr>
              <a:t>define</a:t>
            </a:r>
            <a:r>
              <a:rPr lang="en-US" dirty="0"/>
              <a:t> </a:t>
            </a:r>
            <a:r>
              <a:rPr lang="en-US" dirty="0">
                <a:solidFill>
                  <a:srgbClr val="7030A0"/>
                </a:solidFill>
              </a:rPr>
              <a:t>main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before</a:t>
            </a:r>
            <a:r>
              <a:rPr lang="en-US" dirty="0"/>
              <a:t> </a:t>
            </a:r>
            <a:r>
              <a:rPr lang="en-US" dirty="0">
                <a:solidFill>
                  <a:srgbClr val="7030A0"/>
                </a:solidFill>
              </a:rPr>
              <a:t>max</a:t>
            </a:r>
            <a:r>
              <a:rPr lang="en-US" dirty="0"/>
              <a:t>.</a:t>
            </a:r>
          </a:p>
        </p:txBody>
      </p:sp>
      <p:sp>
        <p:nvSpPr>
          <p:cNvPr id="6" name="Slide Number Placeholder 2">
            <a:hlinkClick r:id="rId2" action="ppaction://hlinksldjump"/>
            <a:extLst>
              <a:ext uri="{FF2B5EF4-FFF2-40B4-BE49-F238E27FC236}">
                <a16:creationId xmlns:a16="http://schemas.microsoft.com/office/drawing/2014/main" id="{8BC87F49-3C05-43D3-9C2E-866FAC25EC84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6.3</a:t>
            </a:r>
          </a:p>
        </p:txBody>
      </p:sp>
      <p:pic>
        <p:nvPicPr>
          <p:cNvPr id="7" name="Picture 6">
            <a:hlinkClick r:id="rId3" action="ppaction://hlinksldjump"/>
            <a:extLst>
              <a:ext uri="{FF2B5EF4-FFF2-40B4-BE49-F238E27FC236}">
                <a16:creationId xmlns:a16="http://schemas.microsoft.com/office/drawing/2014/main" id="{E8716396-B563-4BC2-9597-46A9E22E3CD7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26797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3EDD9B7-490C-443E-8A7A-09A2D66AF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Activation Record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F3EBC2F-E294-4CD5-ABA8-A32C285823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59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1866DA1-2B36-4282-B424-573C34718F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/>
                </a:solidFill>
              </a:rPr>
              <a:t>Each time </a:t>
            </a:r>
            <a:r>
              <a:rPr lang="en-US" dirty="0">
                <a:solidFill>
                  <a:schemeClr val="accent2"/>
                </a:solidFill>
              </a:rPr>
              <a:t>a function </a:t>
            </a:r>
            <a:r>
              <a:rPr lang="en-US" dirty="0"/>
              <a:t>is </a:t>
            </a:r>
            <a:r>
              <a:rPr lang="en-US" dirty="0">
                <a:solidFill>
                  <a:schemeClr val="accent2"/>
                </a:solidFill>
              </a:rPr>
              <a:t>called</a:t>
            </a:r>
            <a:r>
              <a:rPr lang="en-US" dirty="0"/>
              <a:t>, the system </a:t>
            </a:r>
            <a:r>
              <a:rPr lang="en-US" dirty="0">
                <a:solidFill>
                  <a:schemeClr val="accent2"/>
                </a:solidFill>
              </a:rPr>
              <a:t>creates</a:t>
            </a:r>
            <a:r>
              <a:rPr lang="en-US" dirty="0"/>
              <a:t> an </a:t>
            </a:r>
            <a:r>
              <a:rPr lang="en-US" dirty="0">
                <a:solidFill>
                  <a:schemeClr val="accent2"/>
                </a:solidFill>
              </a:rPr>
              <a:t>activation record</a:t>
            </a:r>
            <a:r>
              <a:rPr lang="en-US" dirty="0"/>
              <a:t>.</a:t>
            </a:r>
          </a:p>
          <a:p>
            <a:r>
              <a:rPr lang="en-US" dirty="0"/>
              <a:t>The </a:t>
            </a:r>
            <a:r>
              <a:rPr lang="en-US" dirty="0">
                <a:solidFill>
                  <a:schemeClr val="accent2"/>
                </a:solidFill>
              </a:rPr>
              <a:t>activation record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stores</a:t>
            </a:r>
            <a:r>
              <a:rPr lang="en-US" dirty="0"/>
              <a:t> all </a:t>
            </a:r>
            <a:r>
              <a:rPr lang="en-US" dirty="0">
                <a:solidFill>
                  <a:schemeClr val="accent2"/>
                </a:solidFill>
              </a:rPr>
              <a:t>parameters</a:t>
            </a:r>
            <a:r>
              <a:rPr lang="en-US" dirty="0"/>
              <a:t> and </a:t>
            </a:r>
            <a:r>
              <a:rPr lang="en-US" dirty="0">
                <a:solidFill>
                  <a:schemeClr val="accent2"/>
                </a:solidFill>
              </a:rPr>
              <a:t>variables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for the function</a:t>
            </a:r>
            <a:r>
              <a:rPr lang="en-US" dirty="0"/>
              <a:t>.</a:t>
            </a:r>
          </a:p>
          <a:p>
            <a:r>
              <a:rPr lang="en-US" dirty="0"/>
              <a:t>The activation record is then placed in a </a:t>
            </a:r>
            <a:r>
              <a:rPr lang="en-US" dirty="0">
                <a:solidFill>
                  <a:schemeClr val="accent2"/>
                </a:solidFill>
              </a:rPr>
              <a:t>specific area of memory</a:t>
            </a:r>
            <a:r>
              <a:rPr lang="en-US" dirty="0"/>
              <a:t> known as a </a:t>
            </a:r>
            <a:r>
              <a:rPr lang="en-US" dirty="0">
                <a:solidFill>
                  <a:schemeClr val="accent2"/>
                </a:solidFill>
              </a:rPr>
              <a:t>call stack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Also known as "execution stack", "machine stack" or just "the stack".</a:t>
            </a:r>
          </a:p>
          <a:p>
            <a:r>
              <a:rPr lang="en-US" dirty="0"/>
              <a:t>A </a:t>
            </a:r>
            <a:r>
              <a:rPr lang="en-US" dirty="0">
                <a:solidFill>
                  <a:schemeClr val="accent2"/>
                </a:solidFill>
              </a:rPr>
              <a:t>call stack </a:t>
            </a:r>
            <a:r>
              <a:rPr lang="en-US" dirty="0"/>
              <a:t>stores the </a:t>
            </a:r>
            <a:r>
              <a:rPr lang="en-US" dirty="0">
                <a:solidFill>
                  <a:schemeClr val="accent2"/>
                </a:solidFill>
              </a:rPr>
              <a:t>activation records </a:t>
            </a:r>
            <a:r>
              <a:rPr lang="en-US" dirty="0"/>
              <a:t>in a </a:t>
            </a:r>
            <a:r>
              <a:rPr lang="en-US" dirty="0">
                <a:solidFill>
                  <a:schemeClr val="accent2"/>
                </a:solidFill>
              </a:rPr>
              <a:t>last-in</a:t>
            </a:r>
            <a:r>
              <a:rPr lang="en-US" dirty="0"/>
              <a:t>, </a:t>
            </a:r>
            <a:r>
              <a:rPr lang="en-US" dirty="0">
                <a:solidFill>
                  <a:schemeClr val="accent2"/>
                </a:solidFill>
              </a:rPr>
              <a:t>first-out</a:t>
            </a:r>
            <a:r>
              <a:rPr lang="en-US" dirty="0"/>
              <a:t> fashion.</a:t>
            </a:r>
          </a:p>
        </p:txBody>
      </p:sp>
      <p:sp>
        <p:nvSpPr>
          <p:cNvPr id="7" name="Slide Number Placeholder 2">
            <a:hlinkClick r:id="rId2" action="ppaction://hlinksldjump"/>
            <a:extLst>
              <a:ext uri="{FF2B5EF4-FFF2-40B4-BE49-F238E27FC236}">
                <a16:creationId xmlns:a16="http://schemas.microsoft.com/office/drawing/2014/main" id="{DA94D13E-5F3F-49D2-912B-6EAAC5F47947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6.3</a:t>
            </a:r>
          </a:p>
        </p:txBody>
      </p:sp>
      <p:pic>
        <p:nvPicPr>
          <p:cNvPr id="8" name="Picture 7">
            <a:hlinkClick r:id="rId3" action="ppaction://hlinksldjump"/>
            <a:extLst>
              <a:ext uri="{FF2B5EF4-FFF2-40B4-BE49-F238E27FC236}">
                <a16:creationId xmlns:a16="http://schemas.microsoft.com/office/drawing/2014/main" id="{2E1896C1-ECB8-4EC1-8051-EE18F362BA00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442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998C3F0-9EBB-4361-9CF1-48BDA12C8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6.1. </a:t>
            </a:r>
            <a:r>
              <a:rPr lang="en-US" dirty="0"/>
              <a:t>Motivations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3B1565-1185-42D7-8F91-2637FB3703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 action="ppaction://hlinksldjump"/>
              </a:rPr>
              <a:t>Program 1: Sum Many Numbers</a:t>
            </a:r>
            <a:endParaRPr lang="en-US" dirty="0"/>
          </a:p>
          <a:p>
            <a:r>
              <a:rPr lang="en-US" dirty="0">
                <a:hlinkClick r:id="rId3" action="ppaction://hlinksldjump"/>
              </a:rPr>
              <a:t>Functions</a:t>
            </a:r>
            <a:endParaRPr lang="en-US" dirty="0"/>
          </a:p>
        </p:txBody>
      </p:sp>
      <p:pic>
        <p:nvPicPr>
          <p:cNvPr id="4" name="Picture 3">
            <a:hlinkClick r:id="rId4" action="ppaction://hlinksldjump"/>
            <a:extLst>
              <a:ext uri="{FF2B5EF4-FFF2-40B4-BE49-F238E27FC236}">
                <a16:creationId xmlns:a16="http://schemas.microsoft.com/office/drawing/2014/main" id="{2F001359-6293-4D58-A4BD-7F1C20AF990C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8096" y="81280"/>
            <a:ext cx="609600" cy="609600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E90401-8225-4A94-838E-3FFE4C099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6</a:t>
            </a:fld>
            <a:endParaRPr lang="en-US"/>
          </a:p>
        </p:txBody>
      </p:sp>
      <p:pic>
        <p:nvPicPr>
          <p:cNvPr id="2" name="Picture 1" descr="A close up of a sign&#10;&#10;Description automatically generated">
            <a:hlinkClick r:id="rId6"/>
            <a:extLst>
              <a:ext uri="{FF2B5EF4-FFF2-40B4-BE49-F238E27FC236}">
                <a16:creationId xmlns:a16="http://schemas.microsoft.com/office/drawing/2014/main" id="{70DEE9C7-17B1-4C29-97BE-A5F1D39E96C5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04" y="115350"/>
            <a:ext cx="536381" cy="536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01601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3EDD9B7-490C-443E-8A7A-09A2D66AF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Activation Record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F3EBC2F-E294-4CD5-ABA8-A32C285823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60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1866DA1-2B36-4282-B424-573C34718F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</a:t>
            </a:r>
            <a:r>
              <a:rPr lang="en-US" dirty="0">
                <a:solidFill>
                  <a:srgbClr val="7030A0"/>
                </a:solidFill>
              </a:rPr>
              <a:t>functionA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calls</a:t>
            </a:r>
            <a:r>
              <a:rPr lang="en-US" dirty="0"/>
              <a:t> </a:t>
            </a:r>
            <a:r>
              <a:rPr lang="en-US" dirty="0">
                <a:solidFill>
                  <a:srgbClr val="7030A0"/>
                </a:solidFill>
              </a:rPr>
              <a:t>functionB</a:t>
            </a:r>
            <a:r>
              <a:rPr lang="en-US" dirty="0"/>
              <a:t>, for example, the </a:t>
            </a:r>
            <a:r>
              <a:rPr lang="en-US" dirty="0">
                <a:solidFill>
                  <a:schemeClr val="accent2"/>
                </a:solidFill>
              </a:rPr>
              <a:t>activation record</a:t>
            </a:r>
            <a:r>
              <a:rPr lang="en-US" dirty="0"/>
              <a:t> for </a:t>
            </a:r>
            <a:r>
              <a:rPr lang="en-US" dirty="0">
                <a:solidFill>
                  <a:srgbClr val="7030A0"/>
                </a:solidFill>
              </a:rPr>
              <a:t>functionA</a:t>
            </a:r>
            <a:r>
              <a:rPr lang="en-US" dirty="0"/>
              <a:t> is </a:t>
            </a:r>
            <a:r>
              <a:rPr lang="en-US" dirty="0">
                <a:solidFill>
                  <a:schemeClr val="accent2"/>
                </a:solidFill>
              </a:rPr>
              <a:t>kept intact</a:t>
            </a:r>
            <a:r>
              <a:rPr lang="en-US" dirty="0"/>
              <a:t>.</a:t>
            </a:r>
          </a:p>
          <a:p>
            <a:r>
              <a:rPr lang="en-US" dirty="0"/>
              <a:t>A </a:t>
            </a:r>
            <a:r>
              <a:rPr lang="en-US" dirty="0">
                <a:solidFill>
                  <a:schemeClr val="accent2"/>
                </a:solidFill>
              </a:rPr>
              <a:t>new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activation record </a:t>
            </a:r>
            <a:r>
              <a:rPr lang="en-US" dirty="0"/>
              <a:t>for </a:t>
            </a:r>
            <a:r>
              <a:rPr lang="en-US" dirty="0">
                <a:solidFill>
                  <a:srgbClr val="7030A0"/>
                </a:solidFill>
              </a:rPr>
              <a:t>functionB</a:t>
            </a:r>
            <a:r>
              <a:rPr lang="en-US" dirty="0"/>
              <a:t> is </a:t>
            </a:r>
            <a:r>
              <a:rPr lang="en-US" dirty="0">
                <a:solidFill>
                  <a:schemeClr val="accent2"/>
                </a:solidFill>
              </a:rPr>
              <a:t>created</a:t>
            </a:r>
            <a:r>
              <a:rPr lang="en-US" dirty="0"/>
              <a:t> for this new function that was just </a:t>
            </a:r>
            <a:r>
              <a:rPr lang="en-US" dirty="0">
                <a:solidFill>
                  <a:schemeClr val="accent2"/>
                </a:solidFill>
              </a:rPr>
              <a:t>called</a:t>
            </a:r>
            <a:r>
              <a:rPr lang="en-US" dirty="0"/>
              <a:t>.</a:t>
            </a:r>
          </a:p>
          <a:p>
            <a:r>
              <a:rPr lang="en-US" dirty="0"/>
              <a:t>When </a:t>
            </a:r>
            <a:r>
              <a:rPr lang="en-US" dirty="0">
                <a:solidFill>
                  <a:srgbClr val="7030A0"/>
                </a:solidFill>
              </a:rPr>
              <a:t>functionB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finishes</a:t>
            </a:r>
            <a:r>
              <a:rPr lang="en-US" dirty="0"/>
              <a:t> its </a:t>
            </a:r>
            <a:r>
              <a:rPr lang="en-US" dirty="0">
                <a:solidFill>
                  <a:schemeClr val="accent2"/>
                </a:solidFill>
              </a:rPr>
              <a:t>work</a:t>
            </a:r>
            <a:r>
              <a:rPr lang="en-US" dirty="0"/>
              <a:t> and </a:t>
            </a:r>
            <a:r>
              <a:rPr lang="en-US" dirty="0">
                <a:solidFill>
                  <a:schemeClr val="accent2"/>
                </a:solidFill>
              </a:rPr>
              <a:t>returns</a:t>
            </a:r>
            <a:r>
              <a:rPr lang="en-US" dirty="0"/>
              <a:t> to the </a:t>
            </a:r>
            <a:r>
              <a:rPr lang="en-US" dirty="0">
                <a:solidFill>
                  <a:schemeClr val="accent2"/>
                </a:solidFill>
              </a:rPr>
              <a:t>caller</a:t>
            </a:r>
            <a:r>
              <a:rPr lang="en-US" dirty="0"/>
              <a:t>, which was </a:t>
            </a:r>
            <a:r>
              <a:rPr lang="en-US" dirty="0">
                <a:solidFill>
                  <a:srgbClr val="7030A0"/>
                </a:solidFill>
              </a:rPr>
              <a:t>functionA</a:t>
            </a:r>
            <a:r>
              <a:rPr lang="en-US" dirty="0"/>
              <a:t>, the </a:t>
            </a:r>
            <a:r>
              <a:rPr lang="en-US" dirty="0">
                <a:solidFill>
                  <a:schemeClr val="accent2"/>
                </a:solidFill>
              </a:rPr>
              <a:t>activation record </a:t>
            </a:r>
            <a:r>
              <a:rPr lang="en-US" dirty="0"/>
              <a:t>of </a:t>
            </a:r>
            <a:r>
              <a:rPr lang="en-US" dirty="0">
                <a:solidFill>
                  <a:srgbClr val="7030A0"/>
                </a:solidFill>
              </a:rPr>
              <a:t>functionB</a:t>
            </a:r>
            <a:r>
              <a:rPr lang="en-US" dirty="0"/>
              <a:t> is then </a:t>
            </a:r>
            <a:r>
              <a:rPr lang="en-US" dirty="0">
                <a:solidFill>
                  <a:schemeClr val="accent2"/>
                </a:solidFill>
              </a:rPr>
              <a:t>removed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from the stack of records</a:t>
            </a:r>
            <a:r>
              <a:rPr lang="en-US" dirty="0"/>
              <a:t>.</a:t>
            </a:r>
          </a:p>
          <a:p>
            <a:r>
              <a:rPr lang="en-US" dirty="0"/>
              <a:t>Why?</a:t>
            </a:r>
          </a:p>
          <a:p>
            <a:pPr lvl="1"/>
            <a:r>
              <a:rPr lang="en-US" dirty="0"/>
              <a:t>Because </a:t>
            </a:r>
            <a:r>
              <a:rPr lang="en-US" dirty="0">
                <a:solidFill>
                  <a:srgbClr val="7030A0"/>
                </a:solidFill>
              </a:rPr>
              <a:t>functionB</a:t>
            </a:r>
            <a:r>
              <a:rPr lang="en-US" dirty="0"/>
              <a:t> is finished!</a:t>
            </a:r>
          </a:p>
          <a:p>
            <a:pPr lvl="1"/>
            <a:r>
              <a:rPr lang="en-US" dirty="0"/>
              <a:t>Confused? Let us see an example…</a:t>
            </a:r>
          </a:p>
        </p:txBody>
      </p:sp>
      <p:sp>
        <p:nvSpPr>
          <p:cNvPr id="7" name="Slide Number Placeholder 2">
            <a:hlinkClick r:id="rId2" action="ppaction://hlinksldjump"/>
            <a:extLst>
              <a:ext uri="{FF2B5EF4-FFF2-40B4-BE49-F238E27FC236}">
                <a16:creationId xmlns:a16="http://schemas.microsoft.com/office/drawing/2014/main" id="{F88C4C96-A6DB-4DA4-88E8-75BE2C2508D7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6.3</a:t>
            </a:r>
          </a:p>
        </p:txBody>
      </p:sp>
      <p:pic>
        <p:nvPicPr>
          <p:cNvPr id="8" name="Picture 7">
            <a:hlinkClick r:id="rId3" action="ppaction://hlinksldjump"/>
            <a:extLst>
              <a:ext uri="{FF2B5EF4-FFF2-40B4-BE49-F238E27FC236}">
                <a16:creationId xmlns:a16="http://schemas.microsoft.com/office/drawing/2014/main" id="{AFBD2F94-82BF-40BD-AC19-4C31F035F6C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27176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A602B-B2F2-45EC-9D8F-BD6A28A05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Call Stack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E5BBEAC-31CE-4701-A247-63BD04DC7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61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FF07A6F-FDE7-4972-8ECF-12E810CA298E}"/>
              </a:ext>
            </a:extLst>
          </p:cNvPr>
          <p:cNvGrpSpPr/>
          <p:nvPr/>
        </p:nvGrpSpPr>
        <p:grpSpPr>
          <a:xfrm>
            <a:off x="146303" y="1611371"/>
            <a:ext cx="6396540" cy="4076801"/>
            <a:chOff x="160238" y="3030452"/>
            <a:chExt cx="6396540" cy="3428161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129EF2D-4F49-4CC9-9D13-F7C0FEEC82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005" y="3030452"/>
              <a:ext cx="5982773" cy="342816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Return the max between two numbers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max(num1, num2):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num1 &gt; num2: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result = num1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else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result = num2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result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k = max(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j)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max function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maximum between"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"and"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j,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"is"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k)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"Start ..."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main function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"... End"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  <a:endParaRPr lang="en-US" altLang="en-US" sz="1400" dirty="0">
                <a:latin typeface="Arial" panose="020B0604020202020204" pitchFamily="34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16A5697-CF70-4B68-9041-71B3E426B7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13767" cy="342815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18</a:t>
              </a:r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E0CF208C-3425-478A-B95D-709D2F87C8A8}"/>
              </a:ext>
            </a:extLst>
          </p:cNvPr>
          <p:cNvSpPr/>
          <p:nvPr/>
        </p:nvSpPr>
        <p:spPr>
          <a:xfrm>
            <a:off x="146302" y="4908642"/>
            <a:ext cx="6309362" cy="251595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A873F49-C51C-4DFA-BD20-0667B5007C25}"/>
              </a:ext>
            </a:extLst>
          </p:cNvPr>
          <p:cNvGrpSpPr/>
          <p:nvPr/>
        </p:nvGrpSpPr>
        <p:grpSpPr>
          <a:xfrm>
            <a:off x="6688662" y="2326641"/>
            <a:ext cx="2248074" cy="3354943"/>
            <a:chOff x="6688662" y="2123441"/>
            <a:chExt cx="2248074" cy="3354943"/>
          </a:xfrm>
        </p:grpSpPr>
        <p:sp>
          <p:nvSpPr>
            <p:cNvPr id="11" name="Right Bracket 10">
              <a:extLst>
                <a:ext uri="{FF2B5EF4-FFF2-40B4-BE49-F238E27FC236}">
                  <a16:creationId xmlns:a16="http://schemas.microsoft.com/office/drawing/2014/main" id="{7CD216C6-97D2-439A-9BAF-E445FB7DAE87}"/>
                </a:ext>
              </a:extLst>
            </p:cNvPr>
            <p:cNvSpPr/>
            <p:nvPr/>
          </p:nvSpPr>
          <p:spPr>
            <a:xfrm rot="5400000">
              <a:off x="6319893" y="2492210"/>
              <a:ext cx="2985612" cy="2248073"/>
            </a:xfrm>
            <a:prstGeom prst="rightBracket">
              <a:avLst>
                <a:gd name="adj" fmla="val 0"/>
              </a:avLst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1C32ED6-7058-4685-BC16-0824FAFB9CAC}"/>
                </a:ext>
              </a:extLst>
            </p:cNvPr>
            <p:cNvSpPr txBox="1"/>
            <p:nvPr/>
          </p:nvSpPr>
          <p:spPr>
            <a:xfrm>
              <a:off x="6688662" y="5109052"/>
              <a:ext cx="22480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Call Stack</a:t>
              </a: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C90A2D1B-F3FC-45F8-95E3-21C6A07DBA10}"/>
              </a:ext>
            </a:extLst>
          </p:cNvPr>
          <p:cNvSpPr/>
          <p:nvPr/>
        </p:nvSpPr>
        <p:spPr>
          <a:xfrm>
            <a:off x="146302" y="5775586"/>
            <a:ext cx="6396541" cy="7166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Execute the print statement</a:t>
            </a:r>
            <a:endParaRPr lang="en-US" altLang="en-US" dirty="0">
              <a:solidFill>
                <a:srgbClr val="0070C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6ACA75B-C64C-46CA-AE51-7F24AA523E34}"/>
              </a:ext>
            </a:extLst>
          </p:cNvPr>
          <p:cNvSpPr txBox="1"/>
          <p:nvPr/>
        </p:nvSpPr>
        <p:spPr>
          <a:xfrm>
            <a:off x="146304" y="1177286"/>
            <a:ext cx="6396539" cy="369332"/>
          </a:xfrm>
          <a:prstGeom prst="rect">
            <a:avLst/>
          </a:prstGeom>
          <a:solidFill>
            <a:srgbClr val="FFFFCC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Program control is now at the script.</a:t>
            </a:r>
          </a:p>
        </p:txBody>
      </p:sp>
      <p:sp>
        <p:nvSpPr>
          <p:cNvPr id="18" name="Footer Placeholder 17">
            <a:extLst>
              <a:ext uri="{FF2B5EF4-FFF2-40B4-BE49-F238E27FC236}">
                <a16:creationId xmlns:a16="http://schemas.microsoft.com/office/drawing/2014/main" id="{93929C29-CAF5-4CB8-8A37-163764872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 of 14</a:t>
            </a:r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1317C04-057F-4128-98D7-04BE94107042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0" name="Picture 19">
              <a:hlinkClick r:id="rId3" action="ppaction://hlinksldjump"/>
              <a:extLst>
                <a:ext uri="{FF2B5EF4-FFF2-40B4-BE49-F238E27FC236}">
                  <a16:creationId xmlns:a16="http://schemas.microsoft.com/office/drawing/2014/main" id="{5620D6FC-B1C5-40CE-9152-81AB7078451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1" name="Picture 20">
              <a:hlinkClick r:id="rId5" action="ppaction://hlinksldjump"/>
              <a:extLst>
                <a:ext uri="{FF2B5EF4-FFF2-40B4-BE49-F238E27FC236}">
                  <a16:creationId xmlns:a16="http://schemas.microsoft.com/office/drawing/2014/main" id="{CD628889-6CB7-4822-973A-EB304D3ECAA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22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F030BAD7-FBF4-4D28-B499-E358F182D2B2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6.3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3E743A7-BF1D-47B1-975B-990D79DF7234}"/>
              </a:ext>
            </a:extLst>
          </p:cNvPr>
          <p:cNvSpPr txBox="1"/>
          <p:nvPr/>
        </p:nvSpPr>
        <p:spPr>
          <a:xfrm>
            <a:off x="6688662" y="3649771"/>
            <a:ext cx="2248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Stack is</a:t>
            </a:r>
          </a:p>
          <a:p>
            <a:pPr algn="ctr"/>
            <a:r>
              <a:rPr lang="en-US" dirty="0"/>
              <a:t>now empty</a:t>
            </a:r>
          </a:p>
        </p:txBody>
      </p:sp>
      <p:pic>
        <p:nvPicPr>
          <p:cNvPr id="24" name="Picture 23">
            <a:hlinkClick r:id="rId7" action="ppaction://hlinksldjump"/>
            <a:extLst>
              <a:ext uri="{FF2B5EF4-FFF2-40B4-BE49-F238E27FC236}">
                <a16:creationId xmlns:a16="http://schemas.microsoft.com/office/drawing/2014/main" id="{E06B29BE-4A63-4B4B-B3DD-1E087D7329A9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96336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A602B-B2F2-45EC-9D8F-BD6A28A05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Call Stack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E5BBEAC-31CE-4701-A247-63BD04DC7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62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FF07A6F-FDE7-4972-8ECF-12E810CA298E}"/>
              </a:ext>
            </a:extLst>
          </p:cNvPr>
          <p:cNvGrpSpPr/>
          <p:nvPr/>
        </p:nvGrpSpPr>
        <p:grpSpPr>
          <a:xfrm>
            <a:off x="146303" y="1611371"/>
            <a:ext cx="6396540" cy="4076801"/>
            <a:chOff x="160238" y="3030452"/>
            <a:chExt cx="6396540" cy="3428161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129EF2D-4F49-4CC9-9D13-F7C0FEEC82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005" y="3030452"/>
              <a:ext cx="5982773" cy="342816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Return the max between two numbers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max(num1, num2):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num1 &gt; num2: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result = num1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else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result = num2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result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k = max(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j)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max function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maximum between"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"and"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j,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"is"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k)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"Start ..."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main function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"... End"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  <a:endParaRPr lang="en-US" altLang="en-US" sz="1400" dirty="0">
                <a:latin typeface="Arial" panose="020B0604020202020204" pitchFamily="34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16A5697-CF70-4B68-9041-71B3E426B7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13767" cy="342815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18</a:t>
              </a:r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E0CF208C-3425-478A-B95D-709D2F87C8A8}"/>
              </a:ext>
            </a:extLst>
          </p:cNvPr>
          <p:cNvSpPr/>
          <p:nvPr/>
        </p:nvSpPr>
        <p:spPr>
          <a:xfrm>
            <a:off x="146302" y="5111842"/>
            <a:ext cx="6309362" cy="251595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A873F49-C51C-4DFA-BD20-0667B5007C25}"/>
              </a:ext>
            </a:extLst>
          </p:cNvPr>
          <p:cNvGrpSpPr/>
          <p:nvPr/>
        </p:nvGrpSpPr>
        <p:grpSpPr>
          <a:xfrm>
            <a:off x="6688662" y="2326641"/>
            <a:ext cx="2248074" cy="3354943"/>
            <a:chOff x="6688662" y="2123441"/>
            <a:chExt cx="2248074" cy="3354943"/>
          </a:xfrm>
        </p:grpSpPr>
        <p:sp>
          <p:nvSpPr>
            <p:cNvPr id="11" name="Right Bracket 10">
              <a:extLst>
                <a:ext uri="{FF2B5EF4-FFF2-40B4-BE49-F238E27FC236}">
                  <a16:creationId xmlns:a16="http://schemas.microsoft.com/office/drawing/2014/main" id="{7CD216C6-97D2-439A-9BAF-E445FB7DAE87}"/>
                </a:ext>
              </a:extLst>
            </p:cNvPr>
            <p:cNvSpPr/>
            <p:nvPr/>
          </p:nvSpPr>
          <p:spPr>
            <a:xfrm rot="5400000">
              <a:off x="6319893" y="2492210"/>
              <a:ext cx="2985612" cy="2248073"/>
            </a:xfrm>
            <a:prstGeom prst="rightBracket">
              <a:avLst>
                <a:gd name="adj" fmla="val 0"/>
              </a:avLst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1C32ED6-7058-4685-BC16-0824FAFB9CAC}"/>
                </a:ext>
              </a:extLst>
            </p:cNvPr>
            <p:cNvSpPr txBox="1"/>
            <p:nvPr/>
          </p:nvSpPr>
          <p:spPr>
            <a:xfrm>
              <a:off x="6688662" y="5109052"/>
              <a:ext cx="22480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Call Stack</a:t>
              </a: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C90A2D1B-F3FC-45F8-95E3-21C6A07DBA10}"/>
              </a:ext>
            </a:extLst>
          </p:cNvPr>
          <p:cNvSpPr/>
          <p:nvPr/>
        </p:nvSpPr>
        <p:spPr>
          <a:xfrm>
            <a:off x="146302" y="5775586"/>
            <a:ext cx="6396541" cy="7166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Invoke the </a:t>
            </a:r>
            <a:r>
              <a:rPr lang="en-US" altLang="en-US" dirty="0">
                <a:solidFill>
                  <a:srgbClr val="7030A0"/>
                </a:solidFill>
              </a:rPr>
              <a:t>main</a:t>
            </a: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function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5E251C6-0AA0-418D-BB1B-131A1792B32B}"/>
              </a:ext>
            </a:extLst>
          </p:cNvPr>
          <p:cNvSpPr txBox="1"/>
          <p:nvPr/>
        </p:nvSpPr>
        <p:spPr>
          <a:xfrm>
            <a:off x="146304" y="1177286"/>
            <a:ext cx="6396539" cy="369332"/>
          </a:xfrm>
          <a:prstGeom prst="rect">
            <a:avLst/>
          </a:prstGeom>
          <a:solidFill>
            <a:srgbClr val="FFFFCC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Program control is now at the script.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34329B-BAE7-4D92-A556-34B2CBC5C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 of 14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C1493D8-D964-40F5-BAAB-1860DB369320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17" name="Picture 16">
              <a:hlinkClick r:id="rId3" action="ppaction://hlinksldjump"/>
              <a:extLst>
                <a:ext uri="{FF2B5EF4-FFF2-40B4-BE49-F238E27FC236}">
                  <a16:creationId xmlns:a16="http://schemas.microsoft.com/office/drawing/2014/main" id="{4346E5F5-637D-4A79-ADE2-33BA1830AC7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18" name="Picture 17">
              <a:hlinkClick r:id="rId5" action="ppaction://hlinksldjump"/>
              <a:extLst>
                <a:ext uri="{FF2B5EF4-FFF2-40B4-BE49-F238E27FC236}">
                  <a16:creationId xmlns:a16="http://schemas.microsoft.com/office/drawing/2014/main" id="{9745D6AA-A28E-4E54-B3AE-F50FF039F3A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19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2E3B5BE8-5D42-41E2-BACD-D225D0DB3022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6.3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806BF7F-E402-4437-A119-D3F63D29BC36}"/>
              </a:ext>
            </a:extLst>
          </p:cNvPr>
          <p:cNvSpPr txBox="1"/>
          <p:nvPr/>
        </p:nvSpPr>
        <p:spPr>
          <a:xfrm>
            <a:off x="6688662" y="3649771"/>
            <a:ext cx="2248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Stack is</a:t>
            </a:r>
          </a:p>
          <a:p>
            <a:pPr algn="ctr"/>
            <a:r>
              <a:rPr lang="en-US" dirty="0"/>
              <a:t>now empty</a:t>
            </a:r>
          </a:p>
        </p:txBody>
      </p:sp>
      <p:pic>
        <p:nvPicPr>
          <p:cNvPr id="21" name="Picture 20">
            <a:hlinkClick r:id="rId7" action="ppaction://hlinksldjump"/>
            <a:extLst>
              <a:ext uri="{FF2B5EF4-FFF2-40B4-BE49-F238E27FC236}">
                <a16:creationId xmlns:a16="http://schemas.microsoft.com/office/drawing/2014/main" id="{6ABB4298-1B5C-44C2-A092-8FB5B3A2AF6D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84891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A602B-B2F2-45EC-9D8F-BD6A28A05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Call Stack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E5BBEAC-31CE-4701-A247-63BD04DC7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63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FF07A6F-FDE7-4972-8ECF-12E810CA298E}"/>
              </a:ext>
            </a:extLst>
          </p:cNvPr>
          <p:cNvGrpSpPr/>
          <p:nvPr/>
        </p:nvGrpSpPr>
        <p:grpSpPr>
          <a:xfrm>
            <a:off x="146303" y="1611371"/>
            <a:ext cx="6396540" cy="4076801"/>
            <a:chOff x="160238" y="3030452"/>
            <a:chExt cx="6396540" cy="3428161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129EF2D-4F49-4CC9-9D13-F7C0FEEC82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005" y="3030452"/>
              <a:ext cx="5982773" cy="342816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Return the max between two numbers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max(num1, num2):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num1 &gt; num2: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result = num1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else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result = num2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result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k = max(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j)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max function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maximum between"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"and"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j,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"is"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k)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"Start ..."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main function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"... End"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  <a:endParaRPr lang="en-US" altLang="en-US" sz="1400" dirty="0">
                <a:latin typeface="Arial" panose="020B0604020202020204" pitchFamily="34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16A5697-CF70-4B68-9041-71B3E426B7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13767" cy="342815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18</a:t>
              </a:r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E0CF208C-3425-478A-B95D-709D2F87C8A8}"/>
              </a:ext>
            </a:extLst>
          </p:cNvPr>
          <p:cNvSpPr/>
          <p:nvPr/>
        </p:nvSpPr>
        <p:spPr>
          <a:xfrm>
            <a:off x="146302" y="3618322"/>
            <a:ext cx="6309362" cy="251595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A873F49-C51C-4DFA-BD20-0667B5007C25}"/>
              </a:ext>
            </a:extLst>
          </p:cNvPr>
          <p:cNvGrpSpPr/>
          <p:nvPr/>
        </p:nvGrpSpPr>
        <p:grpSpPr>
          <a:xfrm>
            <a:off x="6688662" y="2326641"/>
            <a:ext cx="2248074" cy="3354943"/>
            <a:chOff x="6688662" y="2123441"/>
            <a:chExt cx="2248074" cy="3354943"/>
          </a:xfrm>
        </p:grpSpPr>
        <p:sp>
          <p:nvSpPr>
            <p:cNvPr id="11" name="Right Bracket 10">
              <a:extLst>
                <a:ext uri="{FF2B5EF4-FFF2-40B4-BE49-F238E27FC236}">
                  <a16:creationId xmlns:a16="http://schemas.microsoft.com/office/drawing/2014/main" id="{7CD216C6-97D2-439A-9BAF-E445FB7DAE87}"/>
                </a:ext>
              </a:extLst>
            </p:cNvPr>
            <p:cNvSpPr/>
            <p:nvPr/>
          </p:nvSpPr>
          <p:spPr>
            <a:xfrm rot="5400000">
              <a:off x="6319893" y="2492210"/>
              <a:ext cx="2985612" cy="2248073"/>
            </a:xfrm>
            <a:prstGeom prst="rightBracket">
              <a:avLst>
                <a:gd name="adj" fmla="val 0"/>
              </a:avLst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1C32ED6-7058-4685-BC16-0824FAFB9CAC}"/>
                </a:ext>
              </a:extLst>
            </p:cNvPr>
            <p:cNvSpPr txBox="1"/>
            <p:nvPr/>
          </p:nvSpPr>
          <p:spPr>
            <a:xfrm>
              <a:off x="6688662" y="5109052"/>
              <a:ext cx="22480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Call Stack</a:t>
              </a: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C90A2D1B-F3FC-45F8-95E3-21C6A07DBA10}"/>
              </a:ext>
            </a:extLst>
          </p:cNvPr>
          <p:cNvSpPr/>
          <p:nvPr/>
        </p:nvSpPr>
        <p:spPr>
          <a:xfrm>
            <a:off x="146302" y="5775586"/>
            <a:ext cx="6396541" cy="7166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Execute </a:t>
            </a:r>
            <a:r>
              <a:rPr lang="en-US" altLang="en-US" dirty="0">
                <a:solidFill>
                  <a:srgbClr val="7030A0"/>
                </a:solidFill>
              </a:rPr>
              <a:t>main()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1562AE2-4C09-4436-A19C-E8C54810D274}"/>
              </a:ext>
            </a:extLst>
          </p:cNvPr>
          <p:cNvSpPr/>
          <p:nvPr/>
        </p:nvSpPr>
        <p:spPr>
          <a:xfrm>
            <a:off x="146302" y="5111842"/>
            <a:ext cx="6309362" cy="251595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1F9D214-4638-4484-8B8E-55F1E18751E4}"/>
              </a:ext>
            </a:extLst>
          </p:cNvPr>
          <p:cNvSpPr txBox="1"/>
          <p:nvPr/>
        </p:nvSpPr>
        <p:spPr>
          <a:xfrm>
            <a:off x="146304" y="1177286"/>
            <a:ext cx="6396539" cy="369332"/>
          </a:xfrm>
          <a:prstGeom prst="rect">
            <a:avLst/>
          </a:prstGeom>
          <a:solidFill>
            <a:srgbClr val="FFFFCC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The </a:t>
            </a:r>
            <a:r>
              <a:rPr lang="en-US" dirty="0">
                <a:solidFill>
                  <a:srgbClr val="7030A0"/>
                </a:solidFill>
              </a:rPr>
              <a:t>main</a:t>
            </a:r>
            <a:r>
              <a:rPr lang="en-US" dirty="0">
                <a:solidFill>
                  <a:srgbClr val="C00000"/>
                </a:solidFill>
              </a:rPr>
              <a:t> function is invoked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7991D0-B352-46CD-945B-148C795AD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3 of 14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00ABB8E-A0F2-4693-B36C-94F3FA72E262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18" name="Picture 17">
              <a:hlinkClick r:id="rId3" action="ppaction://hlinksldjump"/>
              <a:extLst>
                <a:ext uri="{FF2B5EF4-FFF2-40B4-BE49-F238E27FC236}">
                  <a16:creationId xmlns:a16="http://schemas.microsoft.com/office/drawing/2014/main" id="{2985B6DC-EF4B-481D-98BF-D09DAA2BB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19" name="Picture 18">
              <a:hlinkClick r:id="rId5" action="ppaction://hlinksldjump"/>
              <a:extLst>
                <a:ext uri="{FF2B5EF4-FFF2-40B4-BE49-F238E27FC236}">
                  <a16:creationId xmlns:a16="http://schemas.microsoft.com/office/drawing/2014/main" id="{2F5144F8-6F31-4F1B-AFB1-9C2A00FB621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20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5760CF20-1B28-4A6B-8DFB-C4D0E3E01639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6.3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3DAC016-282D-4301-94A9-58BE67EFA4BB}"/>
              </a:ext>
            </a:extLst>
          </p:cNvPr>
          <p:cNvSpPr txBox="1"/>
          <p:nvPr/>
        </p:nvSpPr>
        <p:spPr>
          <a:xfrm>
            <a:off x="6688662" y="3649771"/>
            <a:ext cx="2248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Stack is</a:t>
            </a:r>
          </a:p>
          <a:p>
            <a:pPr algn="ctr"/>
            <a:r>
              <a:rPr lang="en-US" dirty="0"/>
              <a:t>now empty</a:t>
            </a:r>
          </a:p>
        </p:txBody>
      </p:sp>
      <p:pic>
        <p:nvPicPr>
          <p:cNvPr id="22" name="Picture 21">
            <a:hlinkClick r:id="rId7" action="ppaction://hlinksldjump"/>
            <a:extLst>
              <a:ext uri="{FF2B5EF4-FFF2-40B4-BE49-F238E27FC236}">
                <a16:creationId xmlns:a16="http://schemas.microsoft.com/office/drawing/2014/main" id="{0E9F2C35-EF6F-4CDF-8936-FEDEC4BA4ACA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66156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A602B-B2F2-45EC-9D8F-BD6A28A05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Call Stack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E5BBEAC-31CE-4701-A247-63BD04DC7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64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FF07A6F-FDE7-4972-8ECF-12E810CA298E}"/>
              </a:ext>
            </a:extLst>
          </p:cNvPr>
          <p:cNvGrpSpPr/>
          <p:nvPr/>
        </p:nvGrpSpPr>
        <p:grpSpPr>
          <a:xfrm>
            <a:off x="146303" y="1611371"/>
            <a:ext cx="6396540" cy="4076801"/>
            <a:chOff x="160238" y="3030452"/>
            <a:chExt cx="6396540" cy="3428161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129EF2D-4F49-4CC9-9D13-F7C0FEEC82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005" y="3030452"/>
              <a:ext cx="5982773" cy="342816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Return the max between two numbers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max(num1, num2):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num1 &gt; num2: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result = num1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else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result = num2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result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k = max(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j)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max function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maximum between"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"and"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j,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"is"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k)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"Start ..."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main function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"... End"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  <a:endParaRPr lang="en-US" altLang="en-US" sz="1400" dirty="0">
                <a:latin typeface="Arial" panose="020B0604020202020204" pitchFamily="34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16A5697-CF70-4B68-9041-71B3E426B7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13767" cy="342815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18</a:t>
              </a:r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E0CF208C-3425-478A-B95D-709D2F87C8A8}"/>
              </a:ext>
            </a:extLst>
          </p:cNvPr>
          <p:cNvSpPr/>
          <p:nvPr/>
        </p:nvSpPr>
        <p:spPr>
          <a:xfrm>
            <a:off x="146302" y="3829142"/>
            <a:ext cx="6309362" cy="251595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A873F49-C51C-4DFA-BD20-0667B5007C25}"/>
              </a:ext>
            </a:extLst>
          </p:cNvPr>
          <p:cNvGrpSpPr/>
          <p:nvPr/>
        </p:nvGrpSpPr>
        <p:grpSpPr>
          <a:xfrm>
            <a:off x="6688662" y="2326641"/>
            <a:ext cx="2248074" cy="3354943"/>
            <a:chOff x="6688662" y="2123441"/>
            <a:chExt cx="2248074" cy="3354943"/>
          </a:xfrm>
        </p:grpSpPr>
        <p:sp>
          <p:nvSpPr>
            <p:cNvPr id="11" name="Right Bracket 10">
              <a:extLst>
                <a:ext uri="{FF2B5EF4-FFF2-40B4-BE49-F238E27FC236}">
                  <a16:creationId xmlns:a16="http://schemas.microsoft.com/office/drawing/2014/main" id="{7CD216C6-97D2-439A-9BAF-E445FB7DAE87}"/>
                </a:ext>
              </a:extLst>
            </p:cNvPr>
            <p:cNvSpPr/>
            <p:nvPr/>
          </p:nvSpPr>
          <p:spPr>
            <a:xfrm rot="5400000">
              <a:off x="6319893" y="2492210"/>
              <a:ext cx="2985612" cy="2248073"/>
            </a:xfrm>
            <a:prstGeom prst="rightBracket">
              <a:avLst>
                <a:gd name="adj" fmla="val 0"/>
              </a:avLst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1C32ED6-7058-4685-BC16-0824FAFB9CAC}"/>
                </a:ext>
              </a:extLst>
            </p:cNvPr>
            <p:cNvSpPr txBox="1"/>
            <p:nvPr/>
          </p:nvSpPr>
          <p:spPr>
            <a:xfrm>
              <a:off x="6688662" y="5109052"/>
              <a:ext cx="22480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Call Stack</a:t>
              </a: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C90A2D1B-F3FC-45F8-95E3-21C6A07DBA10}"/>
              </a:ext>
            </a:extLst>
          </p:cNvPr>
          <p:cNvSpPr/>
          <p:nvPr/>
        </p:nvSpPr>
        <p:spPr>
          <a:xfrm>
            <a:off x="146302" y="5775586"/>
            <a:ext cx="6396541" cy="7166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dirty="0" err="1">
                <a:solidFill>
                  <a:srgbClr val="0070C0"/>
                </a:solidFill>
              </a:rPr>
              <a:t>i</a:t>
            </a: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is now </a:t>
            </a:r>
            <a:r>
              <a:rPr lang="en-US" alt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1562AE2-4C09-4436-A19C-E8C54810D274}"/>
              </a:ext>
            </a:extLst>
          </p:cNvPr>
          <p:cNvSpPr/>
          <p:nvPr/>
        </p:nvSpPr>
        <p:spPr>
          <a:xfrm>
            <a:off x="146302" y="5111842"/>
            <a:ext cx="6309362" cy="251595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AA29ABC-1343-4429-A8B7-8AB0433DA39A}"/>
              </a:ext>
            </a:extLst>
          </p:cNvPr>
          <p:cNvSpPr/>
          <p:nvPr/>
        </p:nvSpPr>
        <p:spPr>
          <a:xfrm>
            <a:off x="6688662" y="3962400"/>
            <a:ext cx="2248074" cy="134789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Space required for the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main function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83D0DCC-99D7-421E-A730-F81B7DF01B92}"/>
              </a:ext>
            </a:extLst>
          </p:cNvPr>
          <p:cNvSpPr/>
          <p:nvPr/>
        </p:nvSpPr>
        <p:spPr>
          <a:xfrm>
            <a:off x="6688662" y="4563690"/>
            <a:ext cx="2165778" cy="7032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sz="1400" b="1" dirty="0" err="1">
                <a:solidFill>
                  <a:schemeClr val="tx1"/>
                </a:solidFill>
              </a:rPr>
              <a:t>i</a:t>
            </a:r>
            <a:r>
              <a:rPr lang="en-US" sz="1400" b="1" dirty="0">
                <a:solidFill>
                  <a:schemeClr val="tx1"/>
                </a:solidFill>
              </a:rPr>
              <a:t> = 5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9F258B1-CF7D-47E8-B5AF-96D832C5CC25}"/>
              </a:ext>
            </a:extLst>
          </p:cNvPr>
          <p:cNvSpPr txBox="1"/>
          <p:nvPr/>
        </p:nvSpPr>
        <p:spPr>
          <a:xfrm>
            <a:off x="146304" y="1177286"/>
            <a:ext cx="6396539" cy="369332"/>
          </a:xfrm>
          <a:prstGeom prst="rect">
            <a:avLst/>
          </a:prstGeom>
          <a:solidFill>
            <a:srgbClr val="FFFFCC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The </a:t>
            </a:r>
            <a:r>
              <a:rPr lang="en-US" dirty="0">
                <a:solidFill>
                  <a:srgbClr val="7030A0"/>
                </a:solidFill>
              </a:rPr>
              <a:t>main</a:t>
            </a:r>
            <a:r>
              <a:rPr lang="en-US" dirty="0">
                <a:solidFill>
                  <a:srgbClr val="C00000"/>
                </a:solidFill>
              </a:rPr>
              <a:t> function is invoked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7AFEE6-7474-4B6E-88B3-A5D280454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4 of 14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FEF249A-6CC6-4BAD-A3EE-9EB74E4391C2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2" name="Picture 21">
              <a:hlinkClick r:id="rId3" action="ppaction://hlinksldjump"/>
              <a:extLst>
                <a:ext uri="{FF2B5EF4-FFF2-40B4-BE49-F238E27FC236}">
                  <a16:creationId xmlns:a16="http://schemas.microsoft.com/office/drawing/2014/main" id="{2A33B0E5-9A46-4AD5-AF34-F61195E23B1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3" name="Picture 22">
              <a:hlinkClick r:id="rId5" action="ppaction://hlinksldjump"/>
              <a:extLst>
                <a:ext uri="{FF2B5EF4-FFF2-40B4-BE49-F238E27FC236}">
                  <a16:creationId xmlns:a16="http://schemas.microsoft.com/office/drawing/2014/main" id="{3E7BBF11-5370-4C2B-9399-271814EA537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24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6EA6B73B-98AA-47F5-8D1E-02FBE5569532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6.3</a:t>
            </a:r>
          </a:p>
        </p:txBody>
      </p:sp>
      <p:pic>
        <p:nvPicPr>
          <p:cNvPr id="25" name="Picture 24">
            <a:hlinkClick r:id="rId7" action="ppaction://hlinksldjump"/>
            <a:extLst>
              <a:ext uri="{FF2B5EF4-FFF2-40B4-BE49-F238E27FC236}">
                <a16:creationId xmlns:a16="http://schemas.microsoft.com/office/drawing/2014/main" id="{49455E65-C25F-4042-8677-7425B6A89154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20172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A602B-B2F2-45EC-9D8F-BD6A28A05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Call Stack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E5BBEAC-31CE-4701-A247-63BD04DC7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65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FF07A6F-FDE7-4972-8ECF-12E810CA298E}"/>
              </a:ext>
            </a:extLst>
          </p:cNvPr>
          <p:cNvGrpSpPr/>
          <p:nvPr/>
        </p:nvGrpSpPr>
        <p:grpSpPr>
          <a:xfrm>
            <a:off x="146303" y="1611371"/>
            <a:ext cx="6396540" cy="4076801"/>
            <a:chOff x="160238" y="3030452"/>
            <a:chExt cx="6396540" cy="3428161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129EF2D-4F49-4CC9-9D13-F7C0FEEC82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005" y="3030452"/>
              <a:ext cx="5982773" cy="342816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Return the max between two numbers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max(num1, num2):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num1 &gt; num2: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result = num1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else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result = num2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result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k = max(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j)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max function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maximum between"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"and"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j,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"is"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k)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"Start ..."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main function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"... End"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  <a:endParaRPr lang="en-US" altLang="en-US" sz="1400" dirty="0">
                <a:latin typeface="Arial" panose="020B0604020202020204" pitchFamily="34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16A5697-CF70-4B68-9041-71B3E426B7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13767" cy="342815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18</a:t>
              </a:r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E0CF208C-3425-478A-B95D-709D2F87C8A8}"/>
              </a:ext>
            </a:extLst>
          </p:cNvPr>
          <p:cNvSpPr/>
          <p:nvPr/>
        </p:nvSpPr>
        <p:spPr>
          <a:xfrm>
            <a:off x="146302" y="4057742"/>
            <a:ext cx="6309362" cy="251595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A873F49-C51C-4DFA-BD20-0667B5007C25}"/>
              </a:ext>
            </a:extLst>
          </p:cNvPr>
          <p:cNvGrpSpPr/>
          <p:nvPr/>
        </p:nvGrpSpPr>
        <p:grpSpPr>
          <a:xfrm>
            <a:off x="6688662" y="2326641"/>
            <a:ext cx="2248074" cy="3354943"/>
            <a:chOff x="6688662" y="2123441"/>
            <a:chExt cx="2248074" cy="3354943"/>
          </a:xfrm>
        </p:grpSpPr>
        <p:sp>
          <p:nvSpPr>
            <p:cNvPr id="11" name="Right Bracket 10">
              <a:extLst>
                <a:ext uri="{FF2B5EF4-FFF2-40B4-BE49-F238E27FC236}">
                  <a16:creationId xmlns:a16="http://schemas.microsoft.com/office/drawing/2014/main" id="{7CD216C6-97D2-439A-9BAF-E445FB7DAE87}"/>
                </a:ext>
              </a:extLst>
            </p:cNvPr>
            <p:cNvSpPr/>
            <p:nvPr/>
          </p:nvSpPr>
          <p:spPr>
            <a:xfrm rot="5400000">
              <a:off x="6319893" y="2492210"/>
              <a:ext cx="2985612" cy="2248073"/>
            </a:xfrm>
            <a:prstGeom prst="rightBracket">
              <a:avLst>
                <a:gd name="adj" fmla="val 0"/>
              </a:avLst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1C32ED6-7058-4685-BC16-0824FAFB9CAC}"/>
                </a:ext>
              </a:extLst>
            </p:cNvPr>
            <p:cNvSpPr txBox="1"/>
            <p:nvPr/>
          </p:nvSpPr>
          <p:spPr>
            <a:xfrm>
              <a:off x="6688662" y="5109052"/>
              <a:ext cx="22480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Call Stack</a:t>
              </a: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C90A2D1B-F3FC-45F8-95E3-21C6A07DBA10}"/>
              </a:ext>
            </a:extLst>
          </p:cNvPr>
          <p:cNvSpPr/>
          <p:nvPr/>
        </p:nvSpPr>
        <p:spPr>
          <a:xfrm>
            <a:off x="146302" y="5775586"/>
            <a:ext cx="6396541" cy="7166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dirty="0">
                <a:solidFill>
                  <a:srgbClr val="0070C0"/>
                </a:solidFill>
              </a:rPr>
              <a:t>j</a:t>
            </a: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is now </a:t>
            </a:r>
            <a:r>
              <a:rPr lang="en-US" alt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1562AE2-4C09-4436-A19C-E8C54810D274}"/>
              </a:ext>
            </a:extLst>
          </p:cNvPr>
          <p:cNvSpPr/>
          <p:nvPr/>
        </p:nvSpPr>
        <p:spPr>
          <a:xfrm>
            <a:off x="146302" y="5111842"/>
            <a:ext cx="6309362" cy="251595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AA29ABC-1343-4429-A8B7-8AB0433DA39A}"/>
              </a:ext>
            </a:extLst>
          </p:cNvPr>
          <p:cNvSpPr/>
          <p:nvPr/>
        </p:nvSpPr>
        <p:spPr>
          <a:xfrm>
            <a:off x="6688662" y="3962400"/>
            <a:ext cx="2248074" cy="134789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Space required for the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main function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83D0DCC-99D7-421E-A730-F81B7DF01B92}"/>
              </a:ext>
            </a:extLst>
          </p:cNvPr>
          <p:cNvSpPr/>
          <p:nvPr/>
        </p:nvSpPr>
        <p:spPr>
          <a:xfrm>
            <a:off x="6688662" y="4563690"/>
            <a:ext cx="2165778" cy="7032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sz="1400" dirty="0" err="1">
                <a:solidFill>
                  <a:schemeClr val="tx1"/>
                </a:solidFill>
              </a:rPr>
              <a:t>i</a:t>
            </a:r>
            <a:r>
              <a:rPr lang="en-US" sz="1400" dirty="0">
                <a:solidFill>
                  <a:schemeClr val="tx1"/>
                </a:solidFill>
              </a:rPr>
              <a:t> = 5</a:t>
            </a:r>
          </a:p>
          <a:p>
            <a:pPr algn="r"/>
            <a:r>
              <a:rPr lang="en-US" sz="1400" b="1" dirty="0">
                <a:solidFill>
                  <a:schemeClr val="tx1"/>
                </a:solidFill>
              </a:rPr>
              <a:t>j = 2</a:t>
            </a:r>
          </a:p>
          <a:p>
            <a:pPr algn="r"/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6F95547-2C5F-4385-9F25-CFAE4E417725}"/>
              </a:ext>
            </a:extLst>
          </p:cNvPr>
          <p:cNvSpPr txBox="1"/>
          <p:nvPr/>
        </p:nvSpPr>
        <p:spPr>
          <a:xfrm>
            <a:off x="146304" y="1177286"/>
            <a:ext cx="6396539" cy="369332"/>
          </a:xfrm>
          <a:prstGeom prst="rect">
            <a:avLst/>
          </a:prstGeom>
          <a:solidFill>
            <a:srgbClr val="FFFFCC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The </a:t>
            </a:r>
            <a:r>
              <a:rPr lang="en-US" dirty="0">
                <a:solidFill>
                  <a:srgbClr val="7030A0"/>
                </a:solidFill>
              </a:rPr>
              <a:t>main</a:t>
            </a:r>
            <a:r>
              <a:rPr lang="en-US" dirty="0">
                <a:solidFill>
                  <a:srgbClr val="C00000"/>
                </a:solidFill>
              </a:rPr>
              <a:t> function is invoked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6FE474-4238-419A-8313-6FE805271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5 of 14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222851F-0350-4551-939B-11C3CCB4FC6E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18" name="Picture 17">
              <a:hlinkClick r:id="rId3" action="ppaction://hlinksldjump"/>
              <a:extLst>
                <a:ext uri="{FF2B5EF4-FFF2-40B4-BE49-F238E27FC236}">
                  <a16:creationId xmlns:a16="http://schemas.microsoft.com/office/drawing/2014/main" id="{1197E42E-8802-4D4A-A22B-9566C4A527A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0" name="Picture 19">
              <a:hlinkClick r:id="rId5" action="ppaction://hlinksldjump"/>
              <a:extLst>
                <a:ext uri="{FF2B5EF4-FFF2-40B4-BE49-F238E27FC236}">
                  <a16:creationId xmlns:a16="http://schemas.microsoft.com/office/drawing/2014/main" id="{4558FF69-BB54-4D9A-BFE5-47C1CCBFA7C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21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3FDB23AD-706B-40DA-8DD4-D7FE0FF4E5A8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6.3</a:t>
            </a:r>
          </a:p>
        </p:txBody>
      </p:sp>
      <p:pic>
        <p:nvPicPr>
          <p:cNvPr id="22" name="Picture 21">
            <a:hlinkClick r:id="rId7" action="ppaction://hlinksldjump"/>
            <a:extLst>
              <a:ext uri="{FF2B5EF4-FFF2-40B4-BE49-F238E27FC236}">
                <a16:creationId xmlns:a16="http://schemas.microsoft.com/office/drawing/2014/main" id="{396C0243-AD5C-4104-B6D5-1282A03C514B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04450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A602B-B2F2-45EC-9D8F-BD6A28A05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Call Stack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E5BBEAC-31CE-4701-A247-63BD04DC7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66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FF07A6F-FDE7-4972-8ECF-12E810CA298E}"/>
              </a:ext>
            </a:extLst>
          </p:cNvPr>
          <p:cNvGrpSpPr/>
          <p:nvPr/>
        </p:nvGrpSpPr>
        <p:grpSpPr>
          <a:xfrm>
            <a:off x="146303" y="1611371"/>
            <a:ext cx="6396540" cy="4076801"/>
            <a:chOff x="160238" y="3030452"/>
            <a:chExt cx="6396540" cy="3428161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129EF2D-4F49-4CC9-9D13-F7C0FEEC82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005" y="3030452"/>
              <a:ext cx="5982773" cy="342816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Return the max between two numbers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max(num1, num2):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num1 &gt; num2: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result = num1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else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result = num2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result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k = max(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j)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max function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maximum between"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"and"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j,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"is"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k)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"Start ..."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main function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"... End"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  <a:endParaRPr lang="en-US" altLang="en-US" sz="1400" dirty="0">
                <a:latin typeface="Arial" panose="020B0604020202020204" pitchFamily="34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16A5697-CF70-4B68-9041-71B3E426B7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13767" cy="342815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18</a:t>
              </a:r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E0CF208C-3425-478A-B95D-709D2F87C8A8}"/>
              </a:ext>
            </a:extLst>
          </p:cNvPr>
          <p:cNvSpPr/>
          <p:nvPr/>
        </p:nvSpPr>
        <p:spPr>
          <a:xfrm>
            <a:off x="146302" y="4263482"/>
            <a:ext cx="6309362" cy="251595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A873F49-C51C-4DFA-BD20-0667B5007C25}"/>
              </a:ext>
            </a:extLst>
          </p:cNvPr>
          <p:cNvGrpSpPr/>
          <p:nvPr/>
        </p:nvGrpSpPr>
        <p:grpSpPr>
          <a:xfrm>
            <a:off x="6688662" y="2326641"/>
            <a:ext cx="2248074" cy="3354943"/>
            <a:chOff x="6688662" y="2123441"/>
            <a:chExt cx="2248074" cy="3354943"/>
          </a:xfrm>
        </p:grpSpPr>
        <p:sp>
          <p:nvSpPr>
            <p:cNvPr id="11" name="Right Bracket 10">
              <a:extLst>
                <a:ext uri="{FF2B5EF4-FFF2-40B4-BE49-F238E27FC236}">
                  <a16:creationId xmlns:a16="http://schemas.microsoft.com/office/drawing/2014/main" id="{7CD216C6-97D2-439A-9BAF-E445FB7DAE87}"/>
                </a:ext>
              </a:extLst>
            </p:cNvPr>
            <p:cNvSpPr/>
            <p:nvPr/>
          </p:nvSpPr>
          <p:spPr>
            <a:xfrm rot="5400000">
              <a:off x="6319893" y="2492210"/>
              <a:ext cx="2985612" cy="2248073"/>
            </a:xfrm>
            <a:prstGeom prst="rightBracket">
              <a:avLst>
                <a:gd name="adj" fmla="val 0"/>
              </a:avLst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1C32ED6-7058-4685-BC16-0824FAFB9CAC}"/>
                </a:ext>
              </a:extLst>
            </p:cNvPr>
            <p:cNvSpPr txBox="1"/>
            <p:nvPr/>
          </p:nvSpPr>
          <p:spPr>
            <a:xfrm>
              <a:off x="6688662" y="5109052"/>
              <a:ext cx="22480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Call Stack</a:t>
              </a: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C90A2D1B-F3FC-45F8-95E3-21C6A07DBA10}"/>
              </a:ext>
            </a:extLst>
          </p:cNvPr>
          <p:cNvSpPr/>
          <p:nvPr/>
        </p:nvSpPr>
        <p:spPr>
          <a:xfrm>
            <a:off x="146302" y="5775586"/>
            <a:ext cx="6396541" cy="7166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invoke </a:t>
            </a:r>
            <a:r>
              <a:rPr lang="en-US" altLang="en-US" dirty="0">
                <a:solidFill>
                  <a:srgbClr val="7030A0"/>
                </a:solidFill>
              </a:rPr>
              <a:t>max(</a:t>
            </a:r>
            <a:r>
              <a:rPr lang="en-US" altLang="en-US" dirty="0" err="1">
                <a:solidFill>
                  <a:srgbClr val="7030A0"/>
                </a:solidFill>
              </a:rPr>
              <a:t>i</a:t>
            </a:r>
            <a:r>
              <a:rPr lang="en-US" altLang="en-US" dirty="0">
                <a:solidFill>
                  <a:srgbClr val="7030A0"/>
                </a:solidFill>
              </a:rPr>
              <a:t>, j)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1562AE2-4C09-4436-A19C-E8C54810D274}"/>
              </a:ext>
            </a:extLst>
          </p:cNvPr>
          <p:cNvSpPr/>
          <p:nvPr/>
        </p:nvSpPr>
        <p:spPr>
          <a:xfrm>
            <a:off x="146302" y="5111842"/>
            <a:ext cx="6309362" cy="251595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AA29ABC-1343-4429-A8B7-8AB0433DA39A}"/>
              </a:ext>
            </a:extLst>
          </p:cNvPr>
          <p:cNvSpPr/>
          <p:nvPr/>
        </p:nvSpPr>
        <p:spPr>
          <a:xfrm>
            <a:off x="6688662" y="3962400"/>
            <a:ext cx="2248074" cy="134789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Space required for the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main function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83D0DCC-99D7-421E-A730-F81B7DF01B92}"/>
              </a:ext>
            </a:extLst>
          </p:cNvPr>
          <p:cNvSpPr/>
          <p:nvPr/>
        </p:nvSpPr>
        <p:spPr>
          <a:xfrm>
            <a:off x="6688662" y="4563690"/>
            <a:ext cx="2165778" cy="7032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 sz="1400" dirty="0" err="1">
                <a:solidFill>
                  <a:schemeClr val="tx1"/>
                </a:solidFill>
              </a:rPr>
              <a:t>i</a:t>
            </a:r>
            <a:r>
              <a:rPr lang="en-US" sz="1400" dirty="0">
                <a:solidFill>
                  <a:schemeClr val="tx1"/>
                </a:solidFill>
              </a:rPr>
              <a:t> = 5</a:t>
            </a:r>
          </a:p>
          <a:p>
            <a:pPr algn="r"/>
            <a:r>
              <a:rPr lang="en-US" sz="1400" dirty="0">
                <a:solidFill>
                  <a:schemeClr val="tx1"/>
                </a:solidFill>
              </a:rPr>
              <a:t>j = 2</a:t>
            </a:r>
          </a:p>
          <a:p>
            <a:pPr algn="r"/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91ECE0D-BC3E-4E72-899E-82596AEB34C2}"/>
              </a:ext>
            </a:extLst>
          </p:cNvPr>
          <p:cNvSpPr txBox="1"/>
          <p:nvPr/>
        </p:nvSpPr>
        <p:spPr>
          <a:xfrm>
            <a:off x="146304" y="1177286"/>
            <a:ext cx="6396539" cy="369332"/>
          </a:xfrm>
          <a:prstGeom prst="rect">
            <a:avLst/>
          </a:prstGeom>
          <a:solidFill>
            <a:srgbClr val="FFFFCC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The </a:t>
            </a:r>
            <a:r>
              <a:rPr lang="en-US" dirty="0">
                <a:solidFill>
                  <a:srgbClr val="7030A0"/>
                </a:solidFill>
              </a:rPr>
              <a:t>main</a:t>
            </a:r>
            <a:r>
              <a:rPr lang="en-US" dirty="0">
                <a:solidFill>
                  <a:srgbClr val="C00000"/>
                </a:solidFill>
              </a:rPr>
              <a:t> function is invoked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2F489E-A20B-4ADA-889D-253FCA173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6 of 14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6A70A21-777C-4B78-A342-30EAD40310B5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18" name="Picture 17">
              <a:hlinkClick r:id="rId3" action="ppaction://hlinksldjump"/>
              <a:extLst>
                <a:ext uri="{FF2B5EF4-FFF2-40B4-BE49-F238E27FC236}">
                  <a16:creationId xmlns:a16="http://schemas.microsoft.com/office/drawing/2014/main" id="{2A2F6BE3-1183-4352-BEA4-F4209E94DFD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0" name="Picture 19">
              <a:hlinkClick r:id="rId5" action="ppaction://hlinksldjump"/>
              <a:extLst>
                <a:ext uri="{FF2B5EF4-FFF2-40B4-BE49-F238E27FC236}">
                  <a16:creationId xmlns:a16="http://schemas.microsoft.com/office/drawing/2014/main" id="{C5391655-131A-4976-BBE6-06B20A3B446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21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118E8DFA-1894-468A-95D0-4B982EB18520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6.3</a:t>
            </a:r>
          </a:p>
        </p:txBody>
      </p:sp>
      <p:pic>
        <p:nvPicPr>
          <p:cNvPr id="22" name="Picture 21">
            <a:hlinkClick r:id="rId7" action="ppaction://hlinksldjump"/>
            <a:extLst>
              <a:ext uri="{FF2B5EF4-FFF2-40B4-BE49-F238E27FC236}">
                <a16:creationId xmlns:a16="http://schemas.microsoft.com/office/drawing/2014/main" id="{66C91511-7EB5-41B3-8425-8DF4A500BC93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679935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A602B-B2F2-45EC-9D8F-BD6A28A05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Call Stack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E5BBEAC-31CE-4701-A247-63BD04DC7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67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FF07A6F-FDE7-4972-8ECF-12E810CA298E}"/>
              </a:ext>
            </a:extLst>
          </p:cNvPr>
          <p:cNvGrpSpPr/>
          <p:nvPr/>
        </p:nvGrpSpPr>
        <p:grpSpPr>
          <a:xfrm>
            <a:off x="146303" y="1611371"/>
            <a:ext cx="6396540" cy="4076801"/>
            <a:chOff x="160238" y="3030452"/>
            <a:chExt cx="6396540" cy="3428161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129EF2D-4F49-4CC9-9D13-F7C0FEEC82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005" y="3030452"/>
              <a:ext cx="5982773" cy="342816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Return the max between two numbers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max(num1, num2):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num1 &gt; num2: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result = num1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else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result = num2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result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k = max(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j)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max function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maximum between"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"and"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j,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"is"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k)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"Start ..."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main function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"... End"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  <a:endParaRPr lang="en-US" altLang="en-US" sz="1400" dirty="0">
                <a:latin typeface="Arial" panose="020B0604020202020204" pitchFamily="34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16A5697-CF70-4B68-9041-71B3E426B7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13767" cy="342815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18</a:t>
              </a:r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E0CF208C-3425-478A-B95D-709D2F87C8A8}"/>
              </a:ext>
            </a:extLst>
          </p:cNvPr>
          <p:cNvSpPr/>
          <p:nvPr/>
        </p:nvSpPr>
        <p:spPr>
          <a:xfrm>
            <a:off x="146302" y="1924142"/>
            <a:ext cx="6309362" cy="251595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A873F49-C51C-4DFA-BD20-0667B5007C25}"/>
              </a:ext>
            </a:extLst>
          </p:cNvPr>
          <p:cNvGrpSpPr/>
          <p:nvPr/>
        </p:nvGrpSpPr>
        <p:grpSpPr>
          <a:xfrm>
            <a:off x="6688662" y="2326641"/>
            <a:ext cx="2248074" cy="3354943"/>
            <a:chOff x="6688662" y="2123441"/>
            <a:chExt cx="2248074" cy="3354943"/>
          </a:xfrm>
        </p:grpSpPr>
        <p:sp>
          <p:nvSpPr>
            <p:cNvPr id="11" name="Right Bracket 10">
              <a:extLst>
                <a:ext uri="{FF2B5EF4-FFF2-40B4-BE49-F238E27FC236}">
                  <a16:creationId xmlns:a16="http://schemas.microsoft.com/office/drawing/2014/main" id="{7CD216C6-97D2-439A-9BAF-E445FB7DAE87}"/>
                </a:ext>
              </a:extLst>
            </p:cNvPr>
            <p:cNvSpPr/>
            <p:nvPr/>
          </p:nvSpPr>
          <p:spPr>
            <a:xfrm rot="5400000">
              <a:off x="6319893" y="2492210"/>
              <a:ext cx="2985612" cy="2248073"/>
            </a:xfrm>
            <a:prstGeom prst="rightBracket">
              <a:avLst>
                <a:gd name="adj" fmla="val 0"/>
              </a:avLst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1C32ED6-7058-4685-BC16-0824FAFB9CAC}"/>
                </a:ext>
              </a:extLst>
            </p:cNvPr>
            <p:cNvSpPr txBox="1"/>
            <p:nvPr/>
          </p:nvSpPr>
          <p:spPr>
            <a:xfrm>
              <a:off x="6688662" y="5109052"/>
              <a:ext cx="22480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Call Stack</a:t>
              </a: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C90A2D1B-F3FC-45F8-95E3-21C6A07DBA10}"/>
              </a:ext>
            </a:extLst>
          </p:cNvPr>
          <p:cNvSpPr/>
          <p:nvPr/>
        </p:nvSpPr>
        <p:spPr>
          <a:xfrm>
            <a:off x="146302" y="5775586"/>
            <a:ext cx="6396541" cy="7166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Execute </a:t>
            </a:r>
            <a:r>
              <a:rPr lang="en-US" altLang="en-US" dirty="0">
                <a:solidFill>
                  <a:srgbClr val="7030A0"/>
                </a:solidFill>
              </a:rPr>
              <a:t>max(</a:t>
            </a:r>
            <a:r>
              <a:rPr lang="en-US" altLang="en-US" dirty="0" err="1">
                <a:solidFill>
                  <a:srgbClr val="7030A0"/>
                </a:solidFill>
              </a:rPr>
              <a:t>i</a:t>
            </a:r>
            <a:r>
              <a:rPr lang="en-US" altLang="en-US" dirty="0">
                <a:solidFill>
                  <a:srgbClr val="7030A0"/>
                </a:solidFill>
              </a:rPr>
              <a:t>, j)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Pass the value of </a:t>
            </a:r>
            <a:r>
              <a:rPr lang="en-US" altLang="en-US" dirty="0" err="1">
                <a:solidFill>
                  <a:srgbClr val="0070C0"/>
                </a:solidFill>
              </a:rPr>
              <a:t>i</a:t>
            </a: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to </a:t>
            </a:r>
            <a:r>
              <a:rPr lang="en-US" altLang="en-US" dirty="0">
                <a:solidFill>
                  <a:srgbClr val="0070C0"/>
                </a:solidFill>
              </a:rPr>
              <a:t>num1</a:t>
            </a: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and pass the value of</a:t>
            </a:r>
            <a:r>
              <a:rPr lang="en-US" altLang="en-US" dirty="0">
                <a:solidFill>
                  <a:srgbClr val="0070C0"/>
                </a:solidFill>
              </a:rPr>
              <a:t> j </a:t>
            </a: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 </a:t>
            </a:r>
            <a:r>
              <a:rPr lang="en-US" altLang="en-US" dirty="0">
                <a:solidFill>
                  <a:srgbClr val="0070C0"/>
                </a:solidFill>
              </a:rPr>
              <a:t>num2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1562AE2-4C09-4436-A19C-E8C54810D274}"/>
              </a:ext>
            </a:extLst>
          </p:cNvPr>
          <p:cNvSpPr/>
          <p:nvPr/>
        </p:nvSpPr>
        <p:spPr>
          <a:xfrm>
            <a:off x="146302" y="5111842"/>
            <a:ext cx="6309362" cy="251595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5805C33-90B9-4A01-877C-8DC01FCDF766}"/>
              </a:ext>
            </a:extLst>
          </p:cNvPr>
          <p:cNvGrpSpPr/>
          <p:nvPr/>
        </p:nvGrpSpPr>
        <p:grpSpPr>
          <a:xfrm>
            <a:off x="6688662" y="3962400"/>
            <a:ext cx="2248074" cy="1347898"/>
            <a:chOff x="6688662" y="3962400"/>
            <a:chExt cx="2248074" cy="1347898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BAA29ABC-1343-4429-A8B7-8AB0433DA39A}"/>
                </a:ext>
              </a:extLst>
            </p:cNvPr>
            <p:cNvSpPr/>
            <p:nvPr/>
          </p:nvSpPr>
          <p:spPr>
            <a:xfrm>
              <a:off x="6688662" y="3962400"/>
              <a:ext cx="2248074" cy="134789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Space required for the</a:t>
              </a:r>
            </a:p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main function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83D0DCC-99D7-421E-A730-F81B7DF01B92}"/>
                </a:ext>
              </a:extLst>
            </p:cNvPr>
            <p:cNvSpPr/>
            <p:nvPr/>
          </p:nvSpPr>
          <p:spPr>
            <a:xfrm>
              <a:off x="6688662" y="4563690"/>
              <a:ext cx="2165778" cy="70325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r"/>
              <a:r>
                <a:rPr lang="en-US" sz="1400" dirty="0" err="1">
                  <a:solidFill>
                    <a:schemeClr val="tx1"/>
                  </a:solidFill>
                </a:rPr>
                <a:t>i</a:t>
              </a:r>
              <a:r>
                <a:rPr lang="en-US" sz="1400" dirty="0">
                  <a:solidFill>
                    <a:schemeClr val="tx1"/>
                  </a:solidFill>
                </a:rPr>
                <a:t> = 5</a:t>
              </a:r>
            </a:p>
            <a:p>
              <a:pPr algn="r"/>
              <a:r>
                <a:rPr lang="en-US" sz="1400" dirty="0">
                  <a:solidFill>
                    <a:schemeClr val="tx1"/>
                  </a:solidFill>
                </a:rPr>
                <a:t>j = 2</a:t>
              </a:r>
            </a:p>
            <a:p>
              <a:pPr algn="r"/>
              <a:endParaRPr lang="en-US" sz="1400" dirty="0">
                <a:solidFill>
                  <a:schemeClr val="tx1"/>
                </a:solidFill>
              </a:endParaRPr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8F3FE97E-1D1F-496B-9C76-A9F3A156CA59}"/>
              </a:ext>
            </a:extLst>
          </p:cNvPr>
          <p:cNvSpPr/>
          <p:nvPr/>
        </p:nvSpPr>
        <p:spPr>
          <a:xfrm>
            <a:off x="146302" y="4266375"/>
            <a:ext cx="6309362" cy="251595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D2257B7-474B-4C5E-9572-FCA3EB0A3D08}"/>
              </a:ext>
            </a:extLst>
          </p:cNvPr>
          <p:cNvGrpSpPr/>
          <p:nvPr/>
        </p:nvGrpSpPr>
        <p:grpSpPr>
          <a:xfrm>
            <a:off x="6688662" y="2621280"/>
            <a:ext cx="2248074" cy="1347898"/>
            <a:chOff x="6688662" y="3962400"/>
            <a:chExt cx="2248074" cy="1347898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2979362E-77CC-441F-83C4-1214DDF16838}"/>
                </a:ext>
              </a:extLst>
            </p:cNvPr>
            <p:cNvSpPr/>
            <p:nvPr/>
          </p:nvSpPr>
          <p:spPr>
            <a:xfrm>
              <a:off x="6688662" y="3962400"/>
              <a:ext cx="2248074" cy="134789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Space required for the</a:t>
              </a:r>
            </a:p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max function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3C42503-11CC-41EE-BCA4-43D666D47AF5}"/>
                </a:ext>
              </a:extLst>
            </p:cNvPr>
            <p:cNvSpPr/>
            <p:nvPr/>
          </p:nvSpPr>
          <p:spPr>
            <a:xfrm>
              <a:off x="6688662" y="4563690"/>
              <a:ext cx="2165778" cy="70325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r"/>
              <a:r>
                <a:rPr lang="en-US" sz="1400" b="1" dirty="0">
                  <a:solidFill>
                    <a:schemeClr val="tx1"/>
                  </a:solidFill>
                </a:rPr>
                <a:t>num1 = 5</a:t>
              </a:r>
            </a:p>
            <a:p>
              <a:pPr algn="r"/>
              <a:r>
                <a:rPr lang="en-US" sz="1400" b="1" dirty="0">
                  <a:solidFill>
                    <a:schemeClr val="tx1"/>
                  </a:solidFill>
                </a:rPr>
                <a:t>num2 = 2</a:t>
              </a:r>
            </a:p>
            <a:p>
              <a:pPr algn="r"/>
              <a:endParaRPr lang="en-US" sz="1400" dirty="0">
                <a:solidFill>
                  <a:schemeClr val="tx1"/>
                </a:solidFill>
              </a:endParaRP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656DAF97-2D00-4738-A1A6-6D2E8F40E544}"/>
              </a:ext>
            </a:extLst>
          </p:cNvPr>
          <p:cNvSpPr txBox="1"/>
          <p:nvPr/>
        </p:nvSpPr>
        <p:spPr>
          <a:xfrm>
            <a:off x="146304" y="1177286"/>
            <a:ext cx="6396539" cy="369332"/>
          </a:xfrm>
          <a:prstGeom prst="rect">
            <a:avLst/>
          </a:prstGeom>
          <a:solidFill>
            <a:srgbClr val="FFFFCC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The </a:t>
            </a:r>
            <a:r>
              <a:rPr lang="en-US" dirty="0">
                <a:solidFill>
                  <a:srgbClr val="7030A0"/>
                </a:solidFill>
              </a:rPr>
              <a:t>max</a:t>
            </a:r>
            <a:r>
              <a:rPr lang="en-US" dirty="0">
                <a:solidFill>
                  <a:srgbClr val="C00000"/>
                </a:solidFill>
              </a:rPr>
              <a:t> function is invoked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E16BB43-74D3-4BC8-9088-4F66B8CD5C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7 of 14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5BEF6D6-F0EF-4FF6-AB66-C36BAB79CE04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6" name="Picture 25">
              <a:hlinkClick r:id="rId3" action="ppaction://hlinksldjump"/>
              <a:extLst>
                <a:ext uri="{FF2B5EF4-FFF2-40B4-BE49-F238E27FC236}">
                  <a16:creationId xmlns:a16="http://schemas.microsoft.com/office/drawing/2014/main" id="{C174E06D-13EF-464D-91ED-8A6AB1A0E5D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7" name="Picture 26">
              <a:hlinkClick r:id="rId5" action="ppaction://hlinksldjump"/>
              <a:extLst>
                <a:ext uri="{FF2B5EF4-FFF2-40B4-BE49-F238E27FC236}">
                  <a16:creationId xmlns:a16="http://schemas.microsoft.com/office/drawing/2014/main" id="{9927B7CF-AACE-4606-8FD3-97576DA3978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28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B578A1B8-71EB-4AE2-B109-DC7B83B6B3D3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6.3</a:t>
            </a:r>
          </a:p>
        </p:txBody>
      </p:sp>
      <p:pic>
        <p:nvPicPr>
          <p:cNvPr id="29" name="Picture 28">
            <a:hlinkClick r:id="rId7" action="ppaction://hlinksldjump"/>
            <a:extLst>
              <a:ext uri="{FF2B5EF4-FFF2-40B4-BE49-F238E27FC236}">
                <a16:creationId xmlns:a16="http://schemas.microsoft.com/office/drawing/2014/main" id="{4319B8D3-1510-401F-B7D9-73AD247179C0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83878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A602B-B2F2-45EC-9D8F-BD6A28A05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Call Stack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E5BBEAC-31CE-4701-A247-63BD04DC7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68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FF07A6F-FDE7-4972-8ECF-12E810CA298E}"/>
              </a:ext>
            </a:extLst>
          </p:cNvPr>
          <p:cNvGrpSpPr/>
          <p:nvPr/>
        </p:nvGrpSpPr>
        <p:grpSpPr>
          <a:xfrm>
            <a:off x="146303" y="1611371"/>
            <a:ext cx="6396540" cy="4076801"/>
            <a:chOff x="160238" y="3030452"/>
            <a:chExt cx="6396540" cy="3428161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129EF2D-4F49-4CC9-9D13-F7C0FEEC82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005" y="3030452"/>
              <a:ext cx="5982773" cy="342816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Return the max between two numbers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max(num1, num2):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num1 &gt; num2: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result = num1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else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result = num2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result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k = max(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j)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max function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maximum between"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"and"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j,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"is"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k)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"Start ..."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main function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"... End"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  <a:endParaRPr lang="en-US" altLang="en-US" sz="1400" dirty="0">
                <a:latin typeface="Arial" panose="020B0604020202020204" pitchFamily="34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16A5697-CF70-4B68-9041-71B3E426B7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13767" cy="342815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18</a:t>
              </a:r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E0CF208C-3425-478A-B95D-709D2F87C8A8}"/>
              </a:ext>
            </a:extLst>
          </p:cNvPr>
          <p:cNvSpPr/>
          <p:nvPr/>
        </p:nvSpPr>
        <p:spPr>
          <a:xfrm>
            <a:off x="146302" y="2129882"/>
            <a:ext cx="6309362" cy="251595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A873F49-C51C-4DFA-BD20-0667B5007C25}"/>
              </a:ext>
            </a:extLst>
          </p:cNvPr>
          <p:cNvGrpSpPr/>
          <p:nvPr/>
        </p:nvGrpSpPr>
        <p:grpSpPr>
          <a:xfrm>
            <a:off x="6688662" y="2326641"/>
            <a:ext cx="2248074" cy="3354943"/>
            <a:chOff x="6688662" y="2123441"/>
            <a:chExt cx="2248074" cy="3354943"/>
          </a:xfrm>
        </p:grpSpPr>
        <p:sp>
          <p:nvSpPr>
            <p:cNvPr id="11" name="Right Bracket 10">
              <a:extLst>
                <a:ext uri="{FF2B5EF4-FFF2-40B4-BE49-F238E27FC236}">
                  <a16:creationId xmlns:a16="http://schemas.microsoft.com/office/drawing/2014/main" id="{7CD216C6-97D2-439A-9BAF-E445FB7DAE87}"/>
                </a:ext>
              </a:extLst>
            </p:cNvPr>
            <p:cNvSpPr/>
            <p:nvPr/>
          </p:nvSpPr>
          <p:spPr>
            <a:xfrm rot="5400000">
              <a:off x="6319893" y="2492210"/>
              <a:ext cx="2985612" cy="2248073"/>
            </a:xfrm>
            <a:prstGeom prst="rightBracket">
              <a:avLst>
                <a:gd name="adj" fmla="val 0"/>
              </a:avLst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1C32ED6-7058-4685-BC16-0824FAFB9CAC}"/>
                </a:ext>
              </a:extLst>
            </p:cNvPr>
            <p:cNvSpPr txBox="1"/>
            <p:nvPr/>
          </p:nvSpPr>
          <p:spPr>
            <a:xfrm>
              <a:off x="6688662" y="5109052"/>
              <a:ext cx="22480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Call Stack</a:t>
              </a: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C90A2D1B-F3FC-45F8-95E3-21C6A07DBA10}"/>
              </a:ext>
            </a:extLst>
          </p:cNvPr>
          <p:cNvSpPr/>
          <p:nvPr/>
        </p:nvSpPr>
        <p:spPr>
          <a:xfrm>
            <a:off x="146302" y="5775586"/>
            <a:ext cx="6396541" cy="7166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FFFFCC"/>
                </a:highlight>
              </a:rPr>
              <a:t>(</a:t>
            </a:r>
            <a:r>
              <a:rPr lang="en-US" altLang="en-US" dirty="0">
                <a:solidFill>
                  <a:srgbClr val="0070C0"/>
                </a:solidFill>
                <a:highlight>
                  <a:srgbClr val="FFFFCC"/>
                </a:highlight>
              </a:rPr>
              <a:t>num1</a:t>
            </a: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FFFFCC"/>
                </a:highlight>
              </a:rPr>
              <a:t> &gt; </a:t>
            </a:r>
            <a:r>
              <a:rPr lang="en-US" altLang="en-US" dirty="0">
                <a:solidFill>
                  <a:srgbClr val="0070C0"/>
                </a:solidFill>
                <a:highlight>
                  <a:srgbClr val="FFFFCC"/>
                </a:highlight>
              </a:rPr>
              <a:t>num2</a:t>
            </a: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FFFFCC"/>
                </a:highlight>
              </a:rPr>
              <a:t>)</a:t>
            </a: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is </a:t>
            </a:r>
            <a:r>
              <a:rPr lang="en-US" altLang="en-US" dirty="0">
                <a:solidFill>
                  <a:srgbClr val="008000"/>
                </a:solidFill>
              </a:rPr>
              <a:t>True</a:t>
            </a: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b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since </a:t>
            </a:r>
            <a:r>
              <a:rPr lang="en-US" altLang="en-US" dirty="0">
                <a:solidFill>
                  <a:srgbClr val="0070C0"/>
                </a:solidFill>
              </a:rPr>
              <a:t>num1</a:t>
            </a: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is </a:t>
            </a:r>
            <a:r>
              <a:rPr lang="en-US" alt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</a:t>
            </a: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and </a:t>
            </a:r>
            <a:r>
              <a:rPr lang="en-US" altLang="en-US" dirty="0">
                <a:solidFill>
                  <a:srgbClr val="0070C0"/>
                </a:solidFill>
              </a:rPr>
              <a:t>num2</a:t>
            </a: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is </a:t>
            </a:r>
            <a:r>
              <a:rPr lang="en-US" alt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endParaRPr lang="en-US" altLang="en-US" b="1" dirty="0">
              <a:solidFill>
                <a:srgbClr val="7030A0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1562AE2-4C09-4436-A19C-E8C54810D274}"/>
              </a:ext>
            </a:extLst>
          </p:cNvPr>
          <p:cNvSpPr/>
          <p:nvPr/>
        </p:nvSpPr>
        <p:spPr>
          <a:xfrm>
            <a:off x="146302" y="5111842"/>
            <a:ext cx="6309362" cy="251595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5805C33-90B9-4A01-877C-8DC01FCDF766}"/>
              </a:ext>
            </a:extLst>
          </p:cNvPr>
          <p:cNvGrpSpPr/>
          <p:nvPr/>
        </p:nvGrpSpPr>
        <p:grpSpPr>
          <a:xfrm>
            <a:off x="6688662" y="3962400"/>
            <a:ext cx="2248074" cy="1347898"/>
            <a:chOff x="6688662" y="3962400"/>
            <a:chExt cx="2248074" cy="1347898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BAA29ABC-1343-4429-A8B7-8AB0433DA39A}"/>
                </a:ext>
              </a:extLst>
            </p:cNvPr>
            <p:cNvSpPr/>
            <p:nvPr/>
          </p:nvSpPr>
          <p:spPr>
            <a:xfrm>
              <a:off x="6688662" y="3962400"/>
              <a:ext cx="2248074" cy="134789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Space required for the</a:t>
              </a:r>
            </a:p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main function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83D0DCC-99D7-421E-A730-F81B7DF01B92}"/>
                </a:ext>
              </a:extLst>
            </p:cNvPr>
            <p:cNvSpPr/>
            <p:nvPr/>
          </p:nvSpPr>
          <p:spPr>
            <a:xfrm>
              <a:off x="6688662" y="4563690"/>
              <a:ext cx="2165778" cy="70325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r"/>
              <a:r>
                <a:rPr lang="en-US" sz="1400" dirty="0" err="1">
                  <a:solidFill>
                    <a:schemeClr val="tx1"/>
                  </a:solidFill>
                </a:rPr>
                <a:t>i</a:t>
              </a:r>
              <a:r>
                <a:rPr lang="en-US" sz="1400" dirty="0">
                  <a:solidFill>
                    <a:schemeClr val="tx1"/>
                  </a:solidFill>
                </a:rPr>
                <a:t> = 5</a:t>
              </a:r>
            </a:p>
            <a:p>
              <a:pPr algn="r"/>
              <a:r>
                <a:rPr lang="en-US" sz="1400" dirty="0">
                  <a:solidFill>
                    <a:schemeClr val="tx1"/>
                  </a:solidFill>
                </a:rPr>
                <a:t>j = 2</a:t>
              </a:r>
            </a:p>
            <a:p>
              <a:pPr algn="r"/>
              <a:endParaRPr lang="en-US" sz="1400" dirty="0">
                <a:solidFill>
                  <a:schemeClr val="tx1"/>
                </a:solidFill>
              </a:endParaRPr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8F3FE97E-1D1F-496B-9C76-A9F3A156CA59}"/>
              </a:ext>
            </a:extLst>
          </p:cNvPr>
          <p:cNvSpPr/>
          <p:nvPr/>
        </p:nvSpPr>
        <p:spPr>
          <a:xfrm>
            <a:off x="146302" y="4266375"/>
            <a:ext cx="6309362" cy="251595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D2257B7-474B-4C5E-9572-FCA3EB0A3D08}"/>
              </a:ext>
            </a:extLst>
          </p:cNvPr>
          <p:cNvGrpSpPr/>
          <p:nvPr/>
        </p:nvGrpSpPr>
        <p:grpSpPr>
          <a:xfrm>
            <a:off x="6688662" y="2621280"/>
            <a:ext cx="2248074" cy="1347898"/>
            <a:chOff x="6688662" y="3962400"/>
            <a:chExt cx="2248074" cy="1347898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2979362E-77CC-441F-83C4-1214DDF16838}"/>
                </a:ext>
              </a:extLst>
            </p:cNvPr>
            <p:cNvSpPr/>
            <p:nvPr/>
          </p:nvSpPr>
          <p:spPr>
            <a:xfrm>
              <a:off x="6688662" y="3962400"/>
              <a:ext cx="2248074" cy="134789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Space required for the</a:t>
              </a:r>
            </a:p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max function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3C42503-11CC-41EE-BCA4-43D666D47AF5}"/>
                </a:ext>
              </a:extLst>
            </p:cNvPr>
            <p:cNvSpPr/>
            <p:nvPr/>
          </p:nvSpPr>
          <p:spPr>
            <a:xfrm>
              <a:off x="6688662" y="4563690"/>
              <a:ext cx="2165778" cy="70325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r"/>
              <a:r>
                <a:rPr lang="en-US" sz="1400" dirty="0">
                  <a:solidFill>
                    <a:schemeClr val="tx1"/>
                  </a:solidFill>
                </a:rPr>
                <a:t>num1 = 5</a:t>
              </a:r>
            </a:p>
            <a:p>
              <a:pPr algn="r"/>
              <a:r>
                <a:rPr lang="en-US" sz="1400" dirty="0">
                  <a:solidFill>
                    <a:schemeClr val="tx1"/>
                  </a:solidFill>
                </a:rPr>
                <a:t>num2 = 2</a:t>
              </a:r>
            </a:p>
            <a:p>
              <a:pPr algn="r"/>
              <a:endParaRPr lang="en-US" sz="1400" dirty="0">
                <a:solidFill>
                  <a:schemeClr val="tx1"/>
                </a:solidFill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054FFA53-D4E5-4E5E-B89F-9FA3A1F60451}"/>
              </a:ext>
            </a:extLst>
          </p:cNvPr>
          <p:cNvSpPr txBox="1"/>
          <p:nvPr/>
        </p:nvSpPr>
        <p:spPr>
          <a:xfrm>
            <a:off x="146304" y="1177286"/>
            <a:ext cx="6396539" cy="369332"/>
          </a:xfrm>
          <a:prstGeom prst="rect">
            <a:avLst/>
          </a:prstGeom>
          <a:solidFill>
            <a:srgbClr val="FFFFCC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The </a:t>
            </a:r>
            <a:r>
              <a:rPr lang="en-US" dirty="0">
                <a:solidFill>
                  <a:srgbClr val="7030A0"/>
                </a:solidFill>
              </a:rPr>
              <a:t>max</a:t>
            </a:r>
            <a:r>
              <a:rPr lang="en-US" dirty="0">
                <a:solidFill>
                  <a:srgbClr val="C00000"/>
                </a:solidFill>
              </a:rPr>
              <a:t> function is invoked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920BAF13-5715-4482-BBE2-D3D6B4ADD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8 of 14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D9EAAAD-EB5F-486B-A922-B06A689A57E7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5" name="Picture 24">
              <a:hlinkClick r:id="rId3" action="ppaction://hlinksldjump"/>
              <a:extLst>
                <a:ext uri="{FF2B5EF4-FFF2-40B4-BE49-F238E27FC236}">
                  <a16:creationId xmlns:a16="http://schemas.microsoft.com/office/drawing/2014/main" id="{DC91816B-2C13-428C-876B-7C6FB484E6A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6" name="Picture 25">
              <a:hlinkClick r:id="rId5" action="ppaction://hlinksldjump"/>
              <a:extLst>
                <a:ext uri="{FF2B5EF4-FFF2-40B4-BE49-F238E27FC236}">
                  <a16:creationId xmlns:a16="http://schemas.microsoft.com/office/drawing/2014/main" id="{BB63B6E1-E9ED-4581-9D91-C6770EE9E7D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27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F3E0F887-5546-495C-B94F-B39BA5B5EA41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6.3</a:t>
            </a:r>
          </a:p>
        </p:txBody>
      </p:sp>
      <p:pic>
        <p:nvPicPr>
          <p:cNvPr id="28" name="Picture 27">
            <a:hlinkClick r:id="rId7" action="ppaction://hlinksldjump"/>
            <a:extLst>
              <a:ext uri="{FF2B5EF4-FFF2-40B4-BE49-F238E27FC236}">
                <a16:creationId xmlns:a16="http://schemas.microsoft.com/office/drawing/2014/main" id="{49BD1018-AB7C-4439-9CD9-7480E48F329C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867455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A602B-B2F2-45EC-9D8F-BD6A28A05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Call Stack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E5BBEAC-31CE-4701-A247-63BD04DC7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69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FF07A6F-FDE7-4972-8ECF-12E810CA298E}"/>
              </a:ext>
            </a:extLst>
          </p:cNvPr>
          <p:cNvGrpSpPr/>
          <p:nvPr/>
        </p:nvGrpSpPr>
        <p:grpSpPr>
          <a:xfrm>
            <a:off x="146303" y="1611371"/>
            <a:ext cx="6396540" cy="4076801"/>
            <a:chOff x="160238" y="3030452"/>
            <a:chExt cx="6396540" cy="3428161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129EF2D-4F49-4CC9-9D13-F7C0FEEC82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005" y="3030452"/>
              <a:ext cx="5982773" cy="342816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Return the max between two numbers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max(num1, num2):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num1 &gt; num2: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result = num1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else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result = num2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result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k = max(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j)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max function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maximum between"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"and"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j,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"is"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k)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"Start ..."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main function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"... End"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  <a:endParaRPr lang="en-US" altLang="en-US" sz="1400" dirty="0">
                <a:latin typeface="Arial" panose="020B0604020202020204" pitchFamily="34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16A5697-CF70-4B68-9041-71B3E426B7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13767" cy="342815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18</a:t>
              </a:r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E0CF208C-3425-478A-B95D-709D2F87C8A8}"/>
              </a:ext>
            </a:extLst>
          </p:cNvPr>
          <p:cNvSpPr/>
          <p:nvPr/>
        </p:nvSpPr>
        <p:spPr>
          <a:xfrm>
            <a:off x="146302" y="2351826"/>
            <a:ext cx="6309362" cy="251595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A873F49-C51C-4DFA-BD20-0667B5007C25}"/>
              </a:ext>
            </a:extLst>
          </p:cNvPr>
          <p:cNvGrpSpPr/>
          <p:nvPr/>
        </p:nvGrpSpPr>
        <p:grpSpPr>
          <a:xfrm>
            <a:off x="6688662" y="2326641"/>
            <a:ext cx="2248074" cy="3354943"/>
            <a:chOff x="6688662" y="2123441"/>
            <a:chExt cx="2248074" cy="3354943"/>
          </a:xfrm>
        </p:grpSpPr>
        <p:sp>
          <p:nvSpPr>
            <p:cNvPr id="11" name="Right Bracket 10">
              <a:extLst>
                <a:ext uri="{FF2B5EF4-FFF2-40B4-BE49-F238E27FC236}">
                  <a16:creationId xmlns:a16="http://schemas.microsoft.com/office/drawing/2014/main" id="{7CD216C6-97D2-439A-9BAF-E445FB7DAE87}"/>
                </a:ext>
              </a:extLst>
            </p:cNvPr>
            <p:cNvSpPr/>
            <p:nvPr/>
          </p:nvSpPr>
          <p:spPr>
            <a:xfrm rot="5400000">
              <a:off x="6319893" y="2492210"/>
              <a:ext cx="2985612" cy="2248073"/>
            </a:xfrm>
            <a:prstGeom prst="rightBracket">
              <a:avLst>
                <a:gd name="adj" fmla="val 0"/>
              </a:avLst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1C32ED6-7058-4685-BC16-0824FAFB9CAC}"/>
                </a:ext>
              </a:extLst>
            </p:cNvPr>
            <p:cNvSpPr txBox="1"/>
            <p:nvPr/>
          </p:nvSpPr>
          <p:spPr>
            <a:xfrm>
              <a:off x="6688662" y="5109052"/>
              <a:ext cx="22480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Call Stack</a:t>
              </a: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C90A2D1B-F3FC-45F8-95E3-21C6A07DBA10}"/>
              </a:ext>
            </a:extLst>
          </p:cNvPr>
          <p:cNvSpPr/>
          <p:nvPr/>
        </p:nvSpPr>
        <p:spPr>
          <a:xfrm>
            <a:off x="146302" y="5775586"/>
            <a:ext cx="6396541" cy="7166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dirty="0">
                <a:solidFill>
                  <a:srgbClr val="0070C0"/>
                </a:solidFill>
              </a:rPr>
              <a:t>result</a:t>
            </a: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is now </a:t>
            </a:r>
            <a:r>
              <a:rPr lang="en-US" alt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</a:t>
            </a:r>
            <a:endParaRPr lang="en-US" altLang="en-US" b="1" dirty="0">
              <a:solidFill>
                <a:srgbClr val="7030A0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1562AE2-4C09-4436-A19C-E8C54810D274}"/>
              </a:ext>
            </a:extLst>
          </p:cNvPr>
          <p:cNvSpPr/>
          <p:nvPr/>
        </p:nvSpPr>
        <p:spPr>
          <a:xfrm>
            <a:off x="146302" y="5111842"/>
            <a:ext cx="6309362" cy="251595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5805C33-90B9-4A01-877C-8DC01FCDF766}"/>
              </a:ext>
            </a:extLst>
          </p:cNvPr>
          <p:cNvGrpSpPr/>
          <p:nvPr/>
        </p:nvGrpSpPr>
        <p:grpSpPr>
          <a:xfrm>
            <a:off x="6688662" y="3962400"/>
            <a:ext cx="2248074" cy="1347898"/>
            <a:chOff x="6688662" y="3962400"/>
            <a:chExt cx="2248074" cy="1347898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BAA29ABC-1343-4429-A8B7-8AB0433DA39A}"/>
                </a:ext>
              </a:extLst>
            </p:cNvPr>
            <p:cNvSpPr/>
            <p:nvPr/>
          </p:nvSpPr>
          <p:spPr>
            <a:xfrm>
              <a:off x="6688662" y="3962400"/>
              <a:ext cx="2248074" cy="134789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Space required for the</a:t>
              </a:r>
            </a:p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main function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83D0DCC-99D7-421E-A730-F81B7DF01B92}"/>
                </a:ext>
              </a:extLst>
            </p:cNvPr>
            <p:cNvSpPr/>
            <p:nvPr/>
          </p:nvSpPr>
          <p:spPr>
            <a:xfrm>
              <a:off x="6688662" y="4563690"/>
              <a:ext cx="2165778" cy="70325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r"/>
              <a:r>
                <a:rPr lang="en-US" sz="1400" dirty="0" err="1">
                  <a:solidFill>
                    <a:schemeClr val="tx1"/>
                  </a:solidFill>
                </a:rPr>
                <a:t>i</a:t>
              </a:r>
              <a:r>
                <a:rPr lang="en-US" sz="1400" dirty="0">
                  <a:solidFill>
                    <a:schemeClr val="tx1"/>
                  </a:solidFill>
                </a:rPr>
                <a:t> = 5</a:t>
              </a:r>
            </a:p>
            <a:p>
              <a:pPr algn="r"/>
              <a:r>
                <a:rPr lang="en-US" sz="1400" dirty="0">
                  <a:solidFill>
                    <a:schemeClr val="tx1"/>
                  </a:solidFill>
                </a:rPr>
                <a:t>j = 2</a:t>
              </a:r>
            </a:p>
            <a:p>
              <a:pPr algn="r"/>
              <a:endParaRPr lang="en-US" sz="1400" dirty="0">
                <a:solidFill>
                  <a:schemeClr val="tx1"/>
                </a:solidFill>
              </a:endParaRPr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8F3FE97E-1D1F-496B-9C76-A9F3A156CA59}"/>
              </a:ext>
            </a:extLst>
          </p:cNvPr>
          <p:cNvSpPr/>
          <p:nvPr/>
        </p:nvSpPr>
        <p:spPr>
          <a:xfrm>
            <a:off x="146302" y="4266375"/>
            <a:ext cx="6309362" cy="251595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D2257B7-474B-4C5E-9572-FCA3EB0A3D08}"/>
              </a:ext>
            </a:extLst>
          </p:cNvPr>
          <p:cNvGrpSpPr/>
          <p:nvPr/>
        </p:nvGrpSpPr>
        <p:grpSpPr>
          <a:xfrm>
            <a:off x="6688662" y="2621280"/>
            <a:ext cx="2248074" cy="1347898"/>
            <a:chOff x="6688662" y="3962400"/>
            <a:chExt cx="2248074" cy="1347898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2979362E-77CC-441F-83C4-1214DDF16838}"/>
                </a:ext>
              </a:extLst>
            </p:cNvPr>
            <p:cNvSpPr/>
            <p:nvPr/>
          </p:nvSpPr>
          <p:spPr>
            <a:xfrm>
              <a:off x="6688662" y="3962400"/>
              <a:ext cx="2248074" cy="134789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Space required for the</a:t>
              </a:r>
            </a:p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max function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3C42503-11CC-41EE-BCA4-43D666D47AF5}"/>
                </a:ext>
              </a:extLst>
            </p:cNvPr>
            <p:cNvSpPr/>
            <p:nvPr/>
          </p:nvSpPr>
          <p:spPr>
            <a:xfrm>
              <a:off x="6688662" y="4563690"/>
              <a:ext cx="2165778" cy="70325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r"/>
              <a:r>
                <a:rPr lang="en-US" sz="1400" dirty="0">
                  <a:solidFill>
                    <a:schemeClr val="tx1"/>
                  </a:solidFill>
                </a:rPr>
                <a:t>num1 = 5</a:t>
              </a:r>
            </a:p>
            <a:p>
              <a:pPr algn="r"/>
              <a:r>
                <a:rPr lang="en-US" sz="1400" dirty="0">
                  <a:solidFill>
                    <a:schemeClr val="tx1"/>
                  </a:solidFill>
                </a:rPr>
                <a:t>num2 = 2</a:t>
              </a:r>
            </a:p>
            <a:p>
              <a:pPr algn="r"/>
              <a:r>
                <a:rPr lang="en-US" sz="1400" b="1" dirty="0">
                  <a:solidFill>
                    <a:schemeClr val="tx1"/>
                  </a:solidFill>
                </a:rPr>
                <a:t>result = 5</a:t>
              </a:r>
            </a:p>
            <a:p>
              <a:pPr algn="r"/>
              <a:endParaRPr lang="en-US" sz="1400" dirty="0">
                <a:solidFill>
                  <a:schemeClr val="tx1"/>
                </a:solidFill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B6C6B327-EFCA-49A8-9969-6B61F506E4AB}"/>
              </a:ext>
            </a:extLst>
          </p:cNvPr>
          <p:cNvSpPr txBox="1"/>
          <p:nvPr/>
        </p:nvSpPr>
        <p:spPr>
          <a:xfrm>
            <a:off x="146304" y="1177286"/>
            <a:ext cx="6396539" cy="369332"/>
          </a:xfrm>
          <a:prstGeom prst="rect">
            <a:avLst/>
          </a:prstGeom>
          <a:solidFill>
            <a:srgbClr val="FFFFCC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The </a:t>
            </a:r>
            <a:r>
              <a:rPr lang="en-US" dirty="0">
                <a:solidFill>
                  <a:srgbClr val="7030A0"/>
                </a:solidFill>
              </a:rPr>
              <a:t>max</a:t>
            </a:r>
            <a:r>
              <a:rPr lang="en-US" dirty="0">
                <a:solidFill>
                  <a:srgbClr val="C00000"/>
                </a:solidFill>
              </a:rPr>
              <a:t> function is invoked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16236FBD-A5BF-4CE8-B4EC-DA841C067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9 of 14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06ECEFB-E03C-417A-96D0-3E974A039B77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5" name="Picture 24">
              <a:hlinkClick r:id="rId3" action="ppaction://hlinksldjump"/>
              <a:extLst>
                <a:ext uri="{FF2B5EF4-FFF2-40B4-BE49-F238E27FC236}">
                  <a16:creationId xmlns:a16="http://schemas.microsoft.com/office/drawing/2014/main" id="{09EFAF4D-ABF1-4BCE-896F-27C0F58B5EB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6" name="Picture 25">
              <a:hlinkClick r:id="rId5" action="ppaction://hlinksldjump"/>
              <a:extLst>
                <a:ext uri="{FF2B5EF4-FFF2-40B4-BE49-F238E27FC236}">
                  <a16:creationId xmlns:a16="http://schemas.microsoft.com/office/drawing/2014/main" id="{FB4AA3BC-2B8C-4823-8049-E1A6751A09E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27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3942A651-3182-48A4-96A6-61812F017225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6.3</a:t>
            </a:r>
          </a:p>
        </p:txBody>
      </p:sp>
      <p:pic>
        <p:nvPicPr>
          <p:cNvPr id="28" name="Picture 27">
            <a:hlinkClick r:id="rId7" action="ppaction://hlinksldjump"/>
            <a:extLst>
              <a:ext uri="{FF2B5EF4-FFF2-40B4-BE49-F238E27FC236}">
                <a16:creationId xmlns:a16="http://schemas.microsoft.com/office/drawing/2014/main" id="{3EAA944D-EDBD-47EA-9E25-9AA6C72D26D4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1360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2BF59-D393-4045-AC3F-1C1E7AF9A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 Many Numbers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Program 1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6E7E29-6DE3-4C41-92DF-704D5627C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7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23BC58-1A1D-4D87-8D36-7EB18E619D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indent="0">
              <a:buNone/>
            </a:pPr>
            <a:r>
              <a:rPr lang="en-US" dirty="0"/>
              <a:t>Write a program that will </a:t>
            </a:r>
            <a:r>
              <a:rPr lang="en-US" dirty="0">
                <a:solidFill>
                  <a:schemeClr val="accent2"/>
                </a:solidFill>
              </a:rPr>
              <a:t>sum three sets of numbers </a:t>
            </a:r>
            <a:r>
              <a:rPr lang="en-US" dirty="0"/>
              <a:t>and then </a:t>
            </a:r>
            <a:r>
              <a:rPr lang="en-US" dirty="0">
                <a:solidFill>
                  <a:schemeClr val="accent2"/>
                </a:solidFill>
              </a:rPr>
              <a:t>display</a:t>
            </a:r>
            <a:r>
              <a:rPr lang="en-US" dirty="0"/>
              <a:t> the </a:t>
            </a:r>
            <a:r>
              <a:rPr lang="en-US" dirty="0">
                <a:solidFill>
                  <a:schemeClr val="accent2"/>
                </a:solidFill>
              </a:rPr>
              <a:t>sum of each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Sum of integers from 1 to 10.</a:t>
            </a:r>
          </a:p>
          <a:p>
            <a:pPr lvl="1"/>
            <a:r>
              <a:rPr lang="en-US" dirty="0"/>
              <a:t>Sum of integers from 20 to 37.</a:t>
            </a:r>
          </a:p>
          <a:p>
            <a:pPr lvl="1"/>
            <a:r>
              <a:rPr lang="en-US" dirty="0"/>
              <a:t>Sum of integers from 35 to 49.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5" name="Picture 4">
            <a:hlinkClick r:id="rId2" action="ppaction://hlinksldjump"/>
            <a:extLst>
              <a:ext uri="{FF2B5EF4-FFF2-40B4-BE49-F238E27FC236}">
                <a16:creationId xmlns:a16="http://schemas.microsoft.com/office/drawing/2014/main" id="{1866B029-C37B-41EF-942B-C04DCDEE788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0054BB64-FB80-4E03-BDF5-7F2591C8C16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6.1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4A57267-2897-4AB4-9570-B92E9171C330}"/>
              </a:ext>
            </a:extLst>
          </p:cNvPr>
          <p:cNvGrpSpPr/>
          <p:nvPr/>
        </p:nvGrpSpPr>
        <p:grpSpPr>
          <a:xfrm>
            <a:off x="146304" y="4045457"/>
            <a:ext cx="8851392" cy="923330"/>
            <a:chOff x="4773387" y="4827140"/>
            <a:chExt cx="8851392" cy="92333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574B720-34CB-4E00-9B1E-5C0D9E99C3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827140"/>
              <a:ext cx="8151607" cy="92333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Sum from 1 to 10 is 55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Sum from 20 to 37 is 513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Sum from 35 to 49 is 630</a:t>
              </a:r>
            </a:p>
          </p:txBody>
        </p:sp>
        <p:pic>
          <p:nvPicPr>
            <p:cNvPr id="9" name="Picture 8" descr="A flat screen monitor&#10;&#10;Description automatically generated">
              <a:extLst>
                <a:ext uri="{FF2B5EF4-FFF2-40B4-BE49-F238E27FC236}">
                  <a16:creationId xmlns:a16="http://schemas.microsoft.com/office/drawing/2014/main" id="{D35117D5-5CF5-4BAA-8AF4-DFB48F70D51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94EE3B11-0716-49A0-9181-D386FBFC9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1867506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A602B-B2F2-45EC-9D8F-BD6A28A05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Call Stack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E5BBEAC-31CE-4701-A247-63BD04DC7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70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FF07A6F-FDE7-4972-8ECF-12E810CA298E}"/>
              </a:ext>
            </a:extLst>
          </p:cNvPr>
          <p:cNvGrpSpPr/>
          <p:nvPr/>
        </p:nvGrpSpPr>
        <p:grpSpPr>
          <a:xfrm>
            <a:off x="146303" y="1611371"/>
            <a:ext cx="6396540" cy="4076801"/>
            <a:chOff x="160238" y="3030452"/>
            <a:chExt cx="6396540" cy="3428161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129EF2D-4F49-4CC9-9D13-F7C0FEEC82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005" y="3030452"/>
              <a:ext cx="5982773" cy="342816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Return the max between two numbers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max(num1, num2):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num1 &gt; num2: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result = num1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else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result = num2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result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k = max(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j)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max function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maximum between"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"and"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j,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"is"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k)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"Start ..."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main function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"... End"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  <a:endParaRPr lang="en-US" altLang="en-US" sz="1400" dirty="0">
                <a:latin typeface="Arial" panose="020B0604020202020204" pitchFamily="34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16A5697-CF70-4B68-9041-71B3E426B7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13767" cy="342815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18</a:t>
              </a:r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E0CF208C-3425-478A-B95D-709D2F87C8A8}"/>
              </a:ext>
            </a:extLst>
          </p:cNvPr>
          <p:cNvSpPr/>
          <p:nvPr/>
        </p:nvSpPr>
        <p:spPr>
          <a:xfrm>
            <a:off x="146302" y="3195209"/>
            <a:ext cx="6309362" cy="251595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A873F49-C51C-4DFA-BD20-0667B5007C25}"/>
              </a:ext>
            </a:extLst>
          </p:cNvPr>
          <p:cNvGrpSpPr/>
          <p:nvPr/>
        </p:nvGrpSpPr>
        <p:grpSpPr>
          <a:xfrm>
            <a:off x="6688662" y="2326641"/>
            <a:ext cx="2248074" cy="3354943"/>
            <a:chOff x="6688662" y="2123441"/>
            <a:chExt cx="2248074" cy="3354943"/>
          </a:xfrm>
        </p:grpSpPr>
        <p:sp>
          <p:nvSpPr>
            <p:cNvPr id="11" name="Right Bracket 10">
              <a:extLst>
                <a:ext uri="{FF2B5EF4-FFF2-40B4-BE49-F238E27FC236}">
                  <a16:creationId xmlns:a16="http://schemas.microsoft.com/office/drawing/2014/main" id="{7CD216C6-97D2-439A-9BAF-E445FB7DAE87}"/>
                </a:ext>
              </a:extLst>
            </p:cNvPr>
            <p:cNvSpPr/>
            <p:nvPr/>
          </p:nvSpPr>
          <p:spPr>
            <a:xfrm rot="5400000">
              <a:off x="6319893" y="2492210"/>
              <a:ext cx="2985612" cy="2248073"/>
            </a:xfrm>
            <a:prstGeom prst="rightBracket">
              <a:avLst>
                <a:gd name="adj" fmla="val 0"/>
              </a:avLst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1C32ED6-7058-4685-BC16-0824FAFB9CAC}"/>
                </a:ext>
              </a:extLst>
            </p:cNvPr>
            <p:cNvSpPr txBox="1"/>
            <p:nvPr/>
          </p:nvSpPr>
          <p:spPr>
            <a:xfrm>
              <a:off x="6688662" y="5109052"/>
              <a:ext cx="22480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Call Stack</a:t>
              </a: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C90A2D1B-F3FC-45F8-95E3-21C6A07DBA10}"/>
              </a:ext>
            </a:extLst>
          </p:cNvPr>
          <p:cNvSpPr/>
          <p:nvPr/>
        </p:nvSpPr>
        <p:spPr>
          <a:xfrm>
            <a:off x="146302" y="5775586"/>
            <a:ext cx="6396541" cy="7166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Return</a:t>
            </a:r>
            <a:r>
              <a:rPr lang="en-US" altLang="en-US" dirty="0"/>
              <a:t> </a:t>
            </a:r>
            <a:r>
              <a:rPr lang="en-US" altLang="en-US" dirty="0">
                <a:solidFill>
                  <a:srgbClr val="0070C0"/>
                </a:solidFill>
              </a:rPr>
              <a:t>result</a:t>
            </a: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  <a:r>
              <a:rPr lang="en-US" altLang="en-US" dirty="0"/>
              <a:t> </a:t>
            </a: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which is </a:t>
            </a:r>
            <a:r>
              <a:rPr lang="en-US" alt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1562AE2-4C09-4436-A19C-E8C54810D274}"/>
              </a:ext>
            </a:extLst>
          </p:cNvPr>
          <p:cNvSpPr/>
          <p:nvPr/>
        </p:nvSpPr>
        <p:spPr>
          <a:xfrm>
            <a:off x="146302" y="5111842"/>
            <a:ext cx="6309362" cy="251595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5805C33-90B9-4A01-877C-8DC01FCDF766}"/>
              </a:ext>
            </a:extLst>
          </p:cNvPr>
          <p:cNvGrpSpPr/>
          <p:nvPr/>
        </p:nvGrpSpPr>
        <p:grpSpPr>
          <a:xfrm>
            <a:off x="6688662" y="3962400"/>
            <a:ext cx="2248074" cy="1347898"/>
            <a:chOff x="6688662" y="3962400"/>
            <a:chExt cx="2248074" cy="1347898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BAA29ABC-1343-4429-A8B7-8AB0433DA39A}"/>
                </a:ext>
              </a:extLst>
            </p:cNvPr>
            <p:cNvSpPr/>
            <p:nvPr/>
          </p:nvSpPr>
          <p:spPr>
            <a:xfrm>
              <a:off x="6688662" y="3962400"/>
              <a:ext cx="2248074" cy="134789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Space required for the</a:t>
              </a:r>
            </a:p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main function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83D0DCC-99D7-421E-A730-F81B7DF01B92}"/>
                </a:ext>
              </a:extLst>
            </p:cNvPr>
            <p:cNvSpPr/>
            <p:nvPr/>
          </p:nvSpPr>
          <p:spPr>
            <a:xfrm>
              <a:off x="6688662" y="4563690"/>
              <a:ext cx="2165778" cy="70325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r"/>
              <a:r>
                <a:rPr lang="en-US" sz="1400" dirty="0" err="1">
                  <a:solidFill>
                    <a:schemeClr val="tx1"/>
                  </a:solidFill>
                </a:rPr>
                <a:t>i</a:t>
              </a:r>
              <a:r>
                <a:rPr lang="en-US" sz="1400" dirty="0">
                  <a:solidFill>
                    <a:schemeClr val="tx1"/>
                  </a:solidFill>
                </a:rPr>
                <a:t> = 5</a:t>
              </a:r>
            </a:p>
            <a:p>
              <a:pPr algn="r"/>
              <a:r>
                <a:rPr lang="en-US" sz="1400" dirty="0">
                  <a:solidFill>
                    <a:schemeClr val="tx1"/>
                  </a:solidFill>
                </a:rPr>
                <a:t>j = 2</a:t>
              </a:r>
            </a:p>
            <a:p>
              <a:pPr algn="r"/>
              <a:endParaRPr lang="en-US" sz="1400" dirty="0">
                <a:solidFill>
                  <a:schemeClr val="tx1"/>
                </a:solidFill>
              </a:endParaRPr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8F3FE97E-1D1F-496B-9C76-A9F3A156CA59}"/>
              </a:ext>
            </a:extLst>
          </p:cNvPr>
          <p:cNvSpPr/>
          <p:nvPr/>
        </p:nvSpPr>
        <p:spPr>
          <a:xfrm>
            <a:off x="146302" y="4266375"/>
            <a:ext cx="6309362" cy="251595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D2257B7-474B-4C5E-9572-FCA3EB0A3D08}"/>
              </a:ext>
            </a:extLst>
          </p:cNvPr>
          <p:cNvGrpSpPr/>
          <p:nvPr/>
        </p:nvGrpSpPr>
        <p:grpSpPr>
          <a:xfrm>
            <a:off x="6688662" y="2621280"/>
            <a:ext cx="2248074" cy="1347898"/>
            <a:chOff x="6688662" y="3962400"/>
            <a:chExt cx="2248074" cy="1347898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2979362E-77CC-441F-83C4-1214DDF16838}"/>
                </a:ext>
              </a:extLst>
            </p:cNvPr>
            <p:cNvSpPr/>
            <p:nvPr/>
          </p:nvSpPr>
          <p:spPr>
            <a:xfrm>
              <a:off x="6688662" y="3962400"/>
              <a:ext cx="2248074" cy="134789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Space required for the</a:t>
              </a:r>
            </a:p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max function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3C42503-11CC-41EE-BCA4-43D666D47AF5}"/>
                </a:ext>
              </a:extLst>
            </p:cNvPr>
            <p:cNvSpPr/>
            <p:nvPr/>
          </p:nvSpPr>
          <p:spPr>
            <a:xfrm>
              <a:off x="6688662" y="4563690"/>
              <a:ext cx="2165778" cy="70325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r"/>
              <a:r>
                <a:rPr lang="en-US" sz="1400" dirty="0">
                  <a:solidFill>
                    <a:schemeClr val="tx1"/>
                  </a:solidFill>
                </a:rPr>
                <a:t>num1 = 5</a:t>
              </a:r>
            </a:p>
            <a:p>
              <a:pPr algn="r"/>
              <a:r>
                <a:rPr lang="en-US" sz="1400" dirty="0">
                  <a:solidFill>
                    <a:schemeClr val="tx1"/>
                  </a:solidFill>
                </a:rPr>
                <a:t>num2 = 2</a:t>
              </a:r>
            </a:p>
            <a:p>
              <a:pPr algn="r"/>
              <a:r>
                <a:rPr lang="en-US" sz="1400" dirty="0">
                  <a:solidFill>
                    <a:schemeClr val="tx1"/>
                  </a:solidFill>
                </a:rPr>
                <a:t>result = 5</a:t>
              </a:r>
            </a:p>
            <a:p>
              <a:pPr algn="r"/>
              <a:endParaRPr lang="en-US" sz="1400" dirty="0">
                <a:solidFill>
                  <a:schemeClr val="tx1"/>
                </a:solidFill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68333AC6-2D97-44D3-ABD4-C39E5DE4D222}"/>
              </a:ext>
            </a:extLst>
          </p:cNvPr>
          <p:cNvSpPr txBox="1"/>
          <p:nvPr/>
        </p:nvSpPr>
        <p:spPr>
          <a:xfrm>
            <a:off x="146304" y="1177286"/>
            <a:ext cx="6396539" cy="369332"/>
          </a:xfrm>
          <a:prstGeom prst="rect">
            <a:avLst/>
          </a:prstGeom>
          <a:solidFill>
            <a:srgbClr val="FFFFCC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The </a:t>
            </a:r>
            <a:r>
              <a:rPr lang="en-US" dirty="0">
                <a:solidFill>
                  <a:srgbClr val="7030A0"/>
                </a:solidFill>
              </a:rPr>
              <a:t>max</a:t>
            </a:r>
            <a:r>
              <a:rPr lang="en-US" dirty="0">
                <a:solidFill>
                  <a:srgbClr val="C00000"/>
                </a:solidFill>
              </a:rPr>
              <a:t> function is invoked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4BBAC85E-3172-4B9E-8CBD-58C641DB67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10 of 14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D3B56FAC-D36F-477B-A3EE-C05C35D3B9C1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5" name="Picture 24">
              <a:hlinkClick r:id="rId3" action="ppaction://hlinksldjump"/>
              <a:extLst>
                <a:ext uri="{FF2B5EF4-FFF2-40B4-BE49-F238E27FC236}">
                  <a16:creationId xmlns:a16="http://schemas.microsoft.com/office/drawing/2014/main" id="{352D2EB2-434E-4201-A3F6-ACA95EE6277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6" name="Picture 25">
              <a:hlinkClick r:id="rId5" action="ppaction://hlinksldjump"/>
              <a:extLst>
                <a:ext uri="{FF2B5EF4-FFF2-40B4-BE49-F238E27FC236}">
                  <a16:creationId xmlns:a16="http://schemas.microsoft.com/office/drawing/2014/main" id="{264993DD-23DF-4835-A4B4-21DD0ACAD98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27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35A88672-7E72-4D7E-AF91-AC246D4867C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6.3</a:t>
            </a:r>
          </a:p>
        </p:txBody>
      </p:sp>
      <p:pic>
        <p:nvPicPr>
          <p:cNvPr id="28" name="Picture 27">
            <a:hlinkClick r:id="rId7" action="ppaction://hlinksldjump"/>
            <a:extLst>
              <a:ext uri="{FF2B5EF4-FFF2-40B4-BE49-F238E27FC236}">
                <a16:creationId xmlns:a16="http://schemas.microsoft.com/office/drawing/2014/main" id="{463D1F6F-342F-4B8D-A5C8-43F623E638FD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927786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A602B-B2F2-45EC-9D8F-BD6A28A05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Call Stack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E5BBEAC-31CE-4701-A247-63BD04DC7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71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FF07A6F-FDE7-4972-8ECF-12E810CA298E}"/>
              </a:ext>
            </a:extLst>
          </p:cNvPr>
          <p:cNvGrpSpPr/>
          <p:nvPr/>
        </p:nvGrpSpPr>
        <p:grpSpPr>
          <a:xfrm>
            <a:off x="146303" y="1611371"/>
            <a:ext cx="6396540" cy="4076801"/>
            <a:chOff x="160238" y="3030452"/>
            <a:chExt cx="6396540" cy="3428161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129EF2D-4F49-4CC9-9D13-F7C0FEEC82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005" y="3030452"/>
              <a:ext cx="5982773" cy="342816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Return the max between two numbers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max(num1, num2):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num1 &gt; num2: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result = num1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else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result = num2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result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k = max(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j)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max function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maximum between"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"and"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j,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"is"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k)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"Start ..."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main function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"... End"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  <a:endParaRPr lang="en-US" altLang="en-US" sz="1400" dirty="0">
                <a:latin typeface="Arial" panose="020B0604020202020204" pitchFamily="34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16A5697-CF70-4B68-9041-71B3E426B7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13767" cy="342815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18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A873F49-C51C-4DFA-BD20-0667B5007C25}"/>
              </a:ext>
            </a:extLst>
          </p:cNvPr>
          <p:cNvGrpSpPr/>
          <p:nvPr/>
        </p:nvGrpSpPr>
        <p:grpSpPr>
          <a:xfrm>
            <a:off x="6688662" y="2326641"/>
            <a:ext cx="2248074" cy="3354943"/>
            <a:chOff x="6688662" y="2123441"/>
            <a:chExt cx="2248074" cy="3354943"/>
          </a:xfrm>
        </p:grpSpPr>
        <p:sp>
          <p:nvSpPr>
            <p:cNvPr id="11" name="Right Bracket 10">
              <a:extLst>
                <a:ext uri="{FF2B5EF4-FFF2-40B4-BE49-F238E27FC236}">
                  <a16:creationId xmlns:a16="http://schemas.microsoft.com/office/drawing/2014/main" id="{7CD216C6-97D2-439A-9BAF-E445FB7DAE87}"/>
                </a:ext>
              </a:extLst>
            </p:cNvPr>
            <p:cNvSpPr/>
            <p:nvPr/>
          </p:nvSpPr>
          <p:spPr>
            <a:xfrm rot="5400000">
              <a:off x="6319893" y="2492210"/>
              <a:ext cx="2985612" cy="2248073"/>
            </a:xfrm>
            <a:prstGeom prst="rightBracket">
              <a:avLst>
                <a:gd name="adj" fmla="val 0"/>
              </a:avLst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1C32ED6-7058-4685-BC16-0824FAFB9CAC}"/>
                </a:ext>
              </a:extLst>
            </p:cNvPr>
            <p:cNvSpPr txBox="1"/>
            <p:nvPr/>
          </p:nvSpPr>
          <p:spPr>
            <a:xfrm>
              <a:off x="6688662" y="5109052"/>
              <a:ext cx="22480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Call Stack</a:t>
              </a: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C90A2D1B-F3FC-45F8-95E3-21C6A07DBA10}"/>
              </a:ext>
            </a:extLst>
          </p:cNvPr>
          <p:cNvSpPr/>
          <p:nvPr/>
        </p:nvSpPr>
        <p:spPr>
          <a:xfrm>
            <a:off x="146302" y="5775586"/>
            <a:ext cx="6396541" cy="7166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Return</a:t>
            </a:r>
            <a:r>
              <a:rPr lang="en-US" altLang="en-US" dirty="0"/>
              <a:t> </a:t>
            </a:r>
            <a:r>
              <a:rPr lang="en-US" altLang="en-US" dirty="0">
                <a:solidFill>
                  <a:srgbClr val="0070C0"/>
                </a:solidFill>
              </a:rPr>
              <a:t>result</a:t>
            </a: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  <a:r>
              <a:rPr lang="en-US" altLang="en-US" dirty="0"/>
              <a:t> </a:t>
            </a: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which is </a:t>
            </a:r>
            <a:r>
              <a:rPr lang="en-US" alt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1562AE2-4C09-4436-A19C-E8C54810D274}"/>
              </a:ext>
            </a:extLst>
          </p:cNvPr>
          <p:cNvSpPr/>
          <p:nvPr/>
        </p:nvSpPr>
        <p:spPr>
          <a:xfrm>
            <a:off x="146302" y="5111842"/>
            <a:ext cx="6309362" cy="251595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5805C33-90B9-4A01-877C-8DC01FCDF766}"/>
              </a:ext>
            </a:extLst>
          </p:cNvPr>
          <p:cNvGrpSpPr/>
          <p:nvPr/>
        </p:nvGrpSpPr>
        <p:grpSpPr>
          <a:xfrm>
            <a:off x="6688662" y="3962400"/>
            <a:ext cx="2248074" cy="1347898"/>
            <a:chOff x="6688662" y="3962400"/>
            <a:chExt cx="2248074" cy="1347898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BAA29ABC-1343-4429-A8B7-8AB0433DA39A}"/>
                </a:ext>
              </a:extLst>
            </p:cNvPr>
            <p:cNvSpPr/>
            <p:nvPr/>
          </p:nvSpPr>
          <p:spPr>
            <a:xfrm>
              <a:off x="6688662" y="3962400"/>
              <a:ext cx="2248074" cy="134789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Space required for the</a:t>
              </a:r>
            </a:p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main function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83D0DCC-99D7-421E-A730-F81B7DF01B92}"/>
                </a:ext>
              </a:extLst>
            </p:cNvPr>
            <p:cNvSpPr/>
            <p:nvPr/>
          </p:nvSpPr>
          <p:spPr>
            <a:xfrm>
              <a:off x="6688662" y="4563690"/>
              <a:ext cx="2165778" cy="70325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r"/>
              <a:r>
                <a:rPr lang="en-US" sz="1400" dirty="0" err="1">
                  <a:solidFill>
                    <a:schemeClr val="tx1"/>
                  </a:solidFill>
                </a:rPr>
                <a:t>i</a:t>
              </a:r>
              <a:r>
                <a:rPr lang="en-US" sz="1400" dirty="0">
                  <a:solidFill>
                    <a:schemeClr val="tx1"/>
                  </a:solidFill>
                </a:rPr>
                <a:t> = 5</a:t>
              </a:r>
            </a:p>
            <a:p>
              <a:pPr algn="r"/>
              <a:r>
                <a:rPr lang="en-US" sz="1400" dirty="0">
                  <a:solidFill>
                    <a:schemeClr val="tx1"/>
                  </a:solidFill>
                </a:rPr>
                <a:t>j = 2</a:t>
              </a:r>
            </a:p>
            <a:p>
              <a:pPr algn="r"/>
              <a:r>
                <a:rPr lang="en-US" sz="1400" b="1" dirty="0">
                  <a:solidFill>
                    <a:schemeClr val="tx1"/>
                  </a:solidFill>
                </a:rPr>
                <a:t>k = 5</a:t>
              </a:r>
            </a:p>
            <a:p>
              <a:pPr algn="r"/>
              <a:endParaRPr lang="en-US" sz="1400" dirty="0">
                <a:solidFill>
                  <a:schemeClr val="tx1"/>
                </a:solidFill>
              </a:endParaRPr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8F3FE97E-1D1F-496B-9C76-A9F3A156CA59}"/>
              </a:ext>
            </a:extLst>
          </p:cNvPr>
          <p:cNvSpPr/>
          <p:nvPr/>
        </p:nvSpPr>
        <p:spPr>
          <a:xfrm>
            <a:off x="146302" y="4266375"/>
            <a:ext cx="6309362" cy="251595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EB6EF78-4C38-40F1-8E5D-B0D520BA4999}"/>
              </a:ext>
            </a:extLst>
          </p:cNvPr>
          <p:cNvSpPr txBox="1"/>
          <p:nvPr/>
        </p:nvSpPr>
        <p:spPr>
          <a:xfrm>
            <a:off x="146304" y="1177286"/>
            <a:ext cx="6396539" cy="369332"/>
          </a:xfrm>
          <a:prstGeom prst="rect">
            <a:avLst/>
          </a:prstGeom>
          <a:solidFill>
            <a:srgbClr val="FFFFCC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The </a:t>
            </a:r>
            <a:r>
              <a:rPr lang="en-US" dirty="0">
                <a:solidFill>
                  <a:srgbClr val="7030A0"/>
                </a:solidFill>
              </a:rPr>
              <a:t>main</a:t>
            </a:r>
            <a:r>
              <a:rPr lang="en-US" dirty="0">
                <a:solidFill>
                  <a:srgbClr val="C00000"/>
                </a:solidFill>
              </a:rPr>
              <a:t> function is invoked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5C6388F5-9499-4527-A709-26B3EF5F2F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11 of 14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6327B0C-19F3-419C-819C-A947CD48DA02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5" name="Picture 24">
              <a:hlinkClick r:id="rId3" action="ppaction://hlinksldjump"/>
              <a:extLst>
                <a:ext uri="{FF2B5EF4-FFF2-40B4-BE49-F238E27FC236}">
                  <a16:creationId xmlns:a16="http://schemas.microsoft.com/office/drawing/2014/main" id="{A223DBF5-BA58-4C88-9581-FFFEAE5CA23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6" name="Picture 25">
              <a:hlinkClick r:id="rId5" action="ppaction://hlinksldjump"/>
              <a:extLst>
                <a:ext uri="{FF2B5EF4-FFF2-40B4-BE49-F238E27FC236}">
                  <a16:creationId xmlns:a16="http://schemas.microsoft.com/office/drawing/2014/main" id="{C46BF1C0-CF14-4F9C-9E71-BE90B992EDC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27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E4111CF1-B99B-4AB2-9E58-A1777C7BE2D1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6.3</a:t>
            </a:r>
          </a:p>
        </p:txBody>
      </p:sp>
      <p:pic>
        <p:nvPicPr>
          <p:cNvPr id="22" name="Picture 21">
            <a:hlinkClick r:id="rId7" action="ppaction://hlinksldjump"/>
            <a:extLst>
              <a:ext uri="{FF2B5EF4-FFF2-40B4-BE49-F238E27FC236}">
                <a16:creationId xmlns:a16="http://schemas.microsoft.com/office/drawing/2014/main" id="{2F0EE401-9AED-4A23-B1A6-799F8AAECFE7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45713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A602B-B2F2-45EC-9D8F-BD6A28A05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Call Stack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E5BBEAC-31CE-4701-A247-63BD04DC7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72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FF07A6F-FDE7-4972-8ECF-12E810CA298E}"/>
              </a:ext>
            </a:extLst>
          </p:cNvPr>
          <p:cNvGrpSpPr/>
          <p:nvPr/>
        </p:nvGrpSpPr>
        <p:grpSpPr>
          <a:xfrm>
            <a:off x="146303" y="1611371"/>
            <a:ext cx="6396540" cy="4076801"/>
            <a:chOff x="160238" y="3030452"/>
            <a:chExt cx="6396540" cy="3428161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129EF2D-4F49-4CC9-9D13-F7C0FEEC82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005" y="3030452"/>
              <a:ext cx="5982773" cy="342816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Return the max between two numbers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max(num1, num2):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num1 &gt; num2: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result = num1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else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result = num2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result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k = max(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j)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max function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maximum between"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"and"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j,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"is"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k)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"Start ..."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main function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"... End"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  <a:endParaRPr lang="en-US" altLang="en-US" sz="1400" dirty="0">
                <a:latin typeface="Arial" panose="020B0604020202020204" pitchFamily="34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16A5697-CF70-4B68-9041-71B3E426B7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13767" cy="342815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18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A873F49-C51C-4DFA-BD20-0667B5007C25}"/>
              </a:ext>
            </a:extLst>
          </p:cNvPr>
          <p:cNvGrpSpPr/>
          <p:nvPr/>
        </p:nvGrpSpPr>
        <p:grpSpPr>
          <a:xfrm>
            <a:off x="6688662" y="2326641"/>
            <a:ext cx="2248074" cy="3354943"/>
            <a:chOff x="6688662" y="2123441"/>
            <a:chExt cx="2248074" cy="3354943"/>
          </a:xfrm>
        </p:grpSpPr>
        <p:sp>
          <p:nvSpPr>
            <p:cNvPr id="11" name="Right Bracket 10">
              <a:extLst>
                <a:ext uri="{FF2B5EF4-FFF2-40B4-BE49-F238E27FC236}">
                  <a16:creationId xmlns:a16="http://schemas.microsoft.com/office/drawing/2014/main" id="{7CD216C6-97D2-439A-9BAF-E445FB7DAE87}"/>
                </a:ext>
              </a:extLst>
            </p:cNvPr>
            <p:cNvSpPr/>
            <p:nvPr/>
          </p:nvSpPr>
          <p:spPr>
            <a:xfrm rot="5400000">
              <a:off x="6319893" y="2492210"/>
              <a:ext cx="2985612" cy="2248073"/>
            </a:xfrm>
            <a:prstGeom prst="rightBracket">
              <a:avLst>
                <a:gd name="adj" fmla="val 0"/>
              </a:avLst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1C32ED6-7058-4685-BC16-0824FAFB9CAC}"/>
                </a:ext>
              </a:extLst>
            </p:cNvPr>
            <p:cNvSpPr txBox="1"/>
            <p:nvPr/>
          </p:nvSpPr>
          <p:spPr>
            <a:xfrm>
              <a:off x="6688662" y="5109052"/>
              <a:ext cx="22480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Call Stack</a:t>
              </a: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C90A2D1B-F3FC-45F8-95E3-21C6A07DBA10}"/>
              </a:ext>
            </a:extLst>
          </p:cNvPr>
          <p:cNvSpPr/>
          <p:nvPr/>
        </p:nvSpPr>
        <p:spPr>
          <a:xfrm>
            <a:off x="146302" y="5775586"/>
            <a:ext cx="6396541" cy="7166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Execute print statement</a:t>
            </a:r>
            <a:endParaRPr lang="en-US" altLang="en-US" dirty="0">
              <a:solidFill>
                <a:srgbClr val="0070C0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1562AE2-4C09-4436-A19C-E8C54810D274}"/>
              </a:ext>
            </a:extLst>
          </p:cNvPr>
          <p:cNvSpPr/>
          <p:nvPr/>
        </p:nvSpPr>
        <p:spPr>
          <a:xfrm>
            <a:off x="146302" y="5111842"/>
            <a:ext cx="6309362" cy="251595"/>
          </a:xfrm>
          <a:prstGeom prst="rect">
            <a:avLst/>
          </a:prstGeom>
          <a:solidFill>
            <a:schemeClr val="bg1">
              <a:lumMod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5805C33-90B9-4A01-877C-8DC01FCDF766}"/>
              </a:ext>
            </a:extLst>
          </p:cNvPr>
          <p:cNvGrpSpPr/>
          <p:nvPr/>
        </p:nvGrpSpPr>
        <p:grpSpPr>
          <a:xfrm>
            <a:off x="6688662" y="3962400"/>
            <a:ext cx="2248074" cy="1347898"/>
            <a:chOff x="6688662" y="3962400"/>
            <a:chExt cx="2248074" cy="1347898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BAA29ABC-1343-4429-A8B7-8AB0433DA39A}"/>
                </a:ext>
              </a:extLst>
            </p:cNvPr>
            <p:cNvSpPr/>
            <p:nvPr/>
          </p:nvSpPr>
          <p:spPr>
            <a:xfrm>
              <a:off x="6688662" y="3962400"/>
              <a:ext cx="2248074" cy="134789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Space required for the</a:t>
              </a:r>
            </a:p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main function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83D0DCC-99D7-421E-A730-F81B7DF01B92}"/>
                </a:ext>
              </a:extLst>
            </p:cNvPr>
            <p:cNvSpPr/>
            <p:nvPr/>
          </p:nvSpPr>
          <p:spPr>
            <a:xfrm>
              <a:off x="6688662" y="4563690"/>
              <a:ext cx="2165778" cy="70325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r"/>
              <a:r>
                <a:rPr lang="en-US" sz="1400" dirty="0" err="1">
                  <a:solidFill>
                    <a:schemeClr val="tx1"/>
                  </a:solidFill>
                </a:rPr>
                <a:t>i</a:t>
              </a:r>
              <a:r>
                <a:rPr lang="en-US" sz="1400" dirty="0">
                  <a:solidFill>
                    <a:schemeClr val="tx1"/>
                  </a:solidFill>
                </a:rPr>
                <a:t> = 5</a:t>
              </a:r>
            </a:p>
            <a:p>
              <a:pPr algn="r"/>
              <a:r>
                <a:rPr lang="en-US" sz="1400" dirty="0">
                  <a:solidFill>
                    <a:schemeClr val="tx1"/>
                  </a:solidFill>
                </a:rPr>
                <a:t>j = 2</a:t>
              </a:r>
            </a:p>
            <a:p>
              <a:pPr algn="r"/>
              <a:r>
                <a:rPr lang="en-US" sz="1400" dirty="0">
                  <a:solidFill>
                    <a:schemeClr val="tx1"/>
                  </a:solidFill>
                </a:rPr>
                <a:t>k = 5</a:t>
              </a:r>
            </a:p>
            <a:p>
              <a:pPr algn="r"/>
              <a:endParaRPr lang="en-US" sz="1400" dirty="0">
                <a:solidFill>
                  <a:schemeClr val="tx1"/>
                </a:solidFill>
              </a:endParaRPr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8F3FE97E-1D1F-496B-9C76-A9F3A156CA59}"/>
              </a:ext>
            </a:extLst>
          </p:cNvPr>
          <p:cNvSpPr/>
          <p:nvPr/>
        </p:nvSpPr>
        <p:spPr>
          <a:xfrm>
            <a:off x="146302" y="4470563"/>
            <a:ext cx="6309362" cy="251595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694DAC3-0779-4AF7-9048-EF12CF3C220A}"/>
              </a:ext>
            </a:extLst>
          </p:cNvPr>
          <p:cNvSpPr txBox="1"/>
          <p:nvPr/>
        </p:nvSpPr>
        <p:spPr>
          <a:xfrm>
            <a:off x="146304" y="1177286"/>
            <a:ext cx="6396539" cy="369332"/>
          </a:xfrm>
          <a:prstGeom prst="rect">
            <a:avLst/>
          </a:prstGeom>
          <a:solidFill>
            <a:srgbClr val="FFFFCC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The </a:t>
            </a:r>
            <a:r>
              <a:rPr lang="en-US" dirty="0">
                <a:solidFill>
                  <a:srgbClr val="7030A0"/>
                </a:solidFill>
              </a:rPr>
              <a:t>main</a:t>
            </a:r>
            <a:r>
              <a:rPr lang="en-US" dirty="0">
                <a:solidFill>
                  <a:srgbClr val="C00000"/>
                </a:solidFill>
              </a:rPr>
              <a:t> function is invoked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2F1E797-52A1-4004-ADF9-E5B0ACC82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12 of 14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70E4687-365B-42FC-AA27-6781C4626244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5" name="Picture 24">
              <a:hlinkClick r:id="rId3" action="ppaction://hlinksldjump"/>
              <a:extLst>
                <a:ext uri="{FF2B5EF4-FFF2-40B4-BE49-F238E27FC236}">
                  <a16:creationId xmlns:a16="http://schemas.microsoft.com/office/drawing/2014/main" id="{01BD6D88-932B-4D90-958F-8A102D907E5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6" name="Picture 25">
              <a:hlinkClick r:id="rId5" action="ppaction://hlinksldjump"/>
              <a:extLst>
                <a:ext uri="{FF2B5EF4-FFF2-40B4-BE49-F238E27FC236}">
                  <a16:creationId xmlns:a16="http://schemas.microsoft.com/office/drawing/2014/main" id="{E4490EF1-A446-4975-9A56-000531BCD97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27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48BAE2EE-9F35-4083-A0A3-E31B117D95C3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6.3</a:t>
            </a:r>
          </a:p>
        </p:txBody>
      </p:sp>
      <p:pic>
        <p:nvPicPr>
          <p:cNvPr id="22" name="Picture 21">
            <a:hlinkClick r:id="rId7" action="ppaction://hlinksldjump"/>
            <a:extLst>
              <a:ext uri="{FF2B5EF4-FFF2-40B4-BE49-F238E27FC236}">
                <a16:creationId xmlns:a16="http://schemas.microsoft.com/office/drawing/2014/main" id="{3306761F-A795-41DC-95CA-39CA30594D76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652531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A602B-B2F2-45EC-9D8F-BD6A28A05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Call Stack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E5BBEAC-31CE-4701-A247-63BD04DC7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73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FF07A6F-FDE7-4972-8ECF-12E810CA298E}"/>
              </a:ext>
            </a:extLst>
          </p:cNvPr>
          <p:cNvGrpSpPr/>
          <p:nvPr/>
        </p:nvGrpSpPr>
        <p:grpSpPr>
          <a:xfrm>
            <a:off x="146303" y="1611371"/>
            <a:ext cx="6396540" cy="4076801"/>
            <a:chOff x="160238" y="3030452"/>
            <a:chExt cx="6396540" cy="3428161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129EF2D-4F49-4CC9-9D13-F7C0FEEC82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005" y="3030452"/>
              <a:ext cx="5982773" cy="342816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Return the max between two numbers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max(num1, num2):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num1 &gt; num2: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result = num1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else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result = num2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result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k = max(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j)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max function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maximum between"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"and"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j,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"is"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k)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"Start ..."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main function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"... End"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  <a:endParaRPr lang="en-US" altLang="en-US" sz="1400" dirty="0">
                <a:latin typeface="Arial" panose="020B0604020202020204" pitchFamily="34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16A5697-CF70-4B68-9041-71B3E426B7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13767" cy="342815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18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A873F49-C51C-4DFA-BD20-0667B5007C25}"/>
              </a:ext>
            </a:extLst>
          </p:cNvPr>
          <p:cNvGrpSpPr/>
          <p:nvPr/>
        </p:nvGrpSpPr>
        <p:grpSpPr>
          <a:xfrm>
            <a:off x="6688662" y="2326641"/>
            <a:ext cx="2248074" cy="3354943"/>
            <a:chOff x="6688662" y="2123441"/>
            <a:chExt cx="2248074" cy="3354943"/>
          </a:xfrm>
        </p:grpSpPr>
        <p:sp>
          <p:nvSpPr>
            <p:cNvPr id="11" name="Right Bracket 10">
              <a:extLst>
                <a:ext uri="{FF2B5EF4-FFF2-40B4-BE49-F238E27FC236}">
                  <a16:creationId xmlns:a16="http://schemas.microsoft.com/office/drawing/2014/main" id="{7CD216C6-97D2-439A-9BAF-E445FB7DAE87}"/>
                </a:ext>
              </a:extLst>
            </p:cNvPr>
            <p:cNvSpPr/>
            <p:nvPr/>
          </p:nvSpPr>
          <p:spPr>
            <a:xfrm rot="5400000">
              <a:off x="6319893" y="2492210"/>
              <a:ext cx="2985612" cy="2248073"/>
            </a:xfrm>
            <a:prstGeom prst="rightBracket">
              <a:avLst>
                <a:gd name="adj" fmla="val 0"/>
              </a:avLst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1C32ED6-7058-4685-BC16-0824FAFB9CAC}"/>
                </a:ext>
              </a:extLst>
            </p:cNvPr>
            <p:cNvSpPr txBox="1"/>
            <p:nvPr/>
          </p:nvSpPr>
          <p:spPr>
            <a:xfrm>
              <a:off x="6688662" y="5109052"/>
              <a:ext cx="22480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Call Stack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EA5078B-E002-4E6A-885C-15DA3FC6967A}"/>
                </a:ext>
              </a:extLst>
            </p:cNvPr>
            <p:cNvSpPr txBox="1"/>
            <p:nvPr/>
          </p:nvSpPr>
          <p:spPr>
            <a:xfrm>
              <a:off x="6688662" y="3446571"/>
              <a:ext cx="224807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Stack is</a:t>
              </a:r>
            </a:p>
            <a:p>
              <a:pPr algn="ctr"/>
              <a:r>
                <a:rPr lang="en-US" dirty="0"/>
                <a:t>now empty</a:t>
              </a: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C90A2D1B-F3FC-45F8-95E3-21C6A07DBA10}"/>
              </a:ext>
            </a:extLst>
          </p:cNvPr>
          <p:cNvSpPr/>
          <p:nvPr/>
        </p:nvSpPr>
        <p:spPr>
          <a:xfrm>
            <a:off x="146302" y="5775586"/>
            <a:ext cx="6396541" cy="7166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dirty="0">
                <a:solidFill>
                  <a:srgbClr val="7030A0"/>
                </a:solidFill>
              </a:rPr>
              <a:t>main() </a:t>
            </a: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returns nothing (</a:t>
            </a:r>
            <a:r>
              <a:rPr lang="en-US" altLang="en-US" dirty="0">
                <a:solidFill>
                  <a:srgbClr val="0000FF"/>
                </a:solidFill>
              </a:rPr>
              <a:t>None</a:t>
            </a: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1562AE2-4C09-4436-A19C-E8C54810D274}"/>
              </a:ext>
            </a:extLst>
          </p:cNvPr>
          <p:cNvSpPr/>
          <p:nvPr/>
        </p:nvSpPr>
        <p:spPr>
          <a:xfrm>
            <a:off x="146302" y="5111842"/>
            <a:ext cx="6309362" cy="251595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95E8A7A-B692-4427-BB05-7D792F4D8E83}"/>
              </a:ext>
            </a:extLst>
          </p:cNvPr>
          <p:cNvSpPr txBox="1"/>
          <p:nvPr/>
        </p:nvSpPr>
        <p:spPr>
          <a:xfrm>
            <a:off x="146304" y="1177286"/>
            <a:ext cx="6396539" cy="369332"/>
          </a:xfrm>
          <a:prstGeom prst="rect">
            <a:avLst/>
          </a:prstGeom>
          <a:solidFill>
            <a:srgbClr val="FFFFCC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Program control is now at the script.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FFB7A39-4812-4BC9-8EA4-F49B9110F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13 of 14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B3A7778-B72C-430D-973E-4627006843F3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0" name="Picture 19">
              <a:hlinkClick r:id="rId3" action="ppaction://hlinksldjump"/>
              <a:extLst>
                <a:ext uri="{FF2B5EF4-FFF2-40B4-BE49-F238E27FC236}">
                  <a16:creationId xmlns:a16="http://schemas.microsoft.com/office/drawing/2014/main" id="{8A042FA1-EF41-4711-AFA1-F6652A173A9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1" name="Picture 20">
              <a:hlinkClick r:id="rId5" action="ppaction://hlinksldjump"/>
              <a:extLst>
                <a:ext uri="{FF2B5EF4-FFF2-40B4-BE49-F238E27FC236}">
                  <a16:creationId xmlns:a16="http://schemas.microsoft.com/office/drawing/2014/main" id="{DEBCA61A-3E14-496F-8F55-E7146509268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22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ED59844A-4B1E-4635-A25C-6A3A4A34D592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6.3</a:t>
            </a:r>
          </a:p>
        </p:txBody>
      </p:sp>
      <p:pic>
        <p:nvPicPr>
          <p:cNvPr id="19" name="Picture 18">
            <a:hlinkClick r:id="rId7" action="ppaction://hlinksldjump"/>
            <a:extLst>
              <a:ext uri="{FF2B5EF4-FFF2-40B4-BE49-F238E27FC236}">
                <a16:creationId xmlns:a16="http://schemas.microsoft.com/office/drawing/2014/main" id="{CAA9AEB2-34C3-455A-AC6B-66387338DE5C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830282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A602B-B2F2-45EC-9D8F-BD6A28A05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Call Stack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E5BBEAC-31CE-4701-A247-63BD04DC7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74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FF07A6F-FDE7-4972-8ECF-12E810CA298E}"/>
              </a:ext>
            </a:extLst>
          </p:cNvPr>
          <p:cNvGrpSpPr/>
          <p:nvPr/>
        </p:nvGrpSpPr>
        <p:grpSpPr>
          <a:xfrm>
            <a:off x="146303" y="1611371"/>
            <a:ext cx="6396540" cy="4076801"/>
            <a:chOff x="160238" y="3030452"/>
            <a:chExt cx="6396540" cy="3428161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129EF2D-4F49-4CC9-9D13-F7C0FEEC82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005" y="3030452"/>
              <a:ext cx="5982773" cy="342816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Return the max between two numbers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max(num1, num2):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num1 &gt; num2: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result = num1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else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result = num2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result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k = max(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j)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max function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maximum between"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"and"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j,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"is"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k)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"Start ..."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main function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"... End"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  <a:endParaRPr lang="en-US" altLang="en-US" sz="1400" dirty="0">
                <a:latin typeface="Arial" panose="020B0604020202020204" pitchFamily="34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16A5697-CF70-4B68-9041-71B3E426B7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13767" cy="342815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18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A873F49-C51C-4DFA-BD20-0667B5007C25}"/>
              </a:ext>
            </a:extLst>
          </p:cNvPr>
          <p:cNvGrpSpPr/>
          <p:nvPr/>
        </p:nvGrpSpPr>
        <p:grpSpPr>
          <a:xfrm>
            <a:off x="6688662" y="2326641"/>
            <a:ext cx="2248074" cy="3354943"/>
            <a:chOff x="6688662" y="2123441"/>
            <a:chExt cx="2248074" cy="3354943"/>
          </a:xfrm>
        </p:grpSpPr>
        <p:sp>
          <p:nvSpPr>
            <p:cNvPr id="11" name="Right Bracket 10">
              <a:extLst>
                <a:ext uri="{FF2B5EF4-FFF2-40B4-BE49-F238E27FC236}">
                  <a16:creationId xmlns:a16="http://schemas.microsoft.com/office/drawing/2014/main" id="{7CD216C6-97D2-439A-9BAF-E445FB7DAE87}"/>
                </a:ext>
              </a:extLst>
            </p:cNvPr>
            <p:cNvSpPr/>
            <p:nvPr/>
          </p:nvSpPr>
          <p:spPr>
            <a:xfrm rot="5400000">
              <a:off x="6319893" y="2492210"/>
              <a:ext cx="2985612" cy="2248073"/>
            </a:xfrm>
            <a:prstGeom prst="rightBracket">
              <a:avLst>
                <a:gd name="adj" fmla="val 0"/>
              </a:avLst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1C32ED6-7058-4685-BC16-0824FAFB9CAC}"/>
                </a:ext>
              </a:extLst>
            </p:cNvPr>
            <p:cNvSpPr txBox="1"/>
            <p:nvPr/>
          </p:nvSpPr>
          <p:spPr>
            <a:xfrm>
              <a:off x="6688662" y="5109052"/>
              <a:ext cx="22480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Call Stack</a:t>
              </a: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C90A2D1B-F3FC-45F8-95E3-21C6A07DBA10}"/>
              </a:ext>
            </a:extLst>
          </p:cNvPr>
          <p:cNvSpPr/>
          <p:nvPr/>
        </p:nvSpPr>
        <p:spPr>
          <a:xfrm>
            <a:off x="146302" y="5775586"/>
            <a:ext cx="6396541" cy="7166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Execute the print statement</a:t>
            </a:r>
            <a:endParaRPr lang="en-US" altLang="en-US" dirty="0">
              <a:solidFill>
                <a:srgbClr val="0070C0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1562AE2-4C09-4436-A19C-E8C54810D274}"/>
              </a:ext>
            </a:extLst>
          </p:cNvPr>
          <p:cNvSpPr/>
          <p:nvPr/>
        </p:nvSpPr>
        <p:spPr>
          <a:xfrm>
            <a:off x="146302" y="5342663"/>
            <a:ext cx="6309362" cy="251595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EB6186-012B-46FA-8C0D-E5F47D2F6FE4}"/>
              </a:ext>
            </a:extLst>
          </p:cNvPr>
          <p:cNvSpPr txBox="1"/>
          <p:nvPr/>
        </p:nvSpPr>
        <p:spPr>
          <a:xfrm>
            <a:off x="146304" y="1177286"/>
            <a:ext cx="6396539" cy="369332"/>
          </a:xfrm>
          <a:prstGeom prst="rect">
            <a:avLst/>
          </a:prstGeom>
          <a:solidFill>
            <a:srgbClr val="FFFFCC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Program control is now at the script.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603EF7-174E-4D88-A0A4-522059359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14 of 14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4B25F5F-7307-4017-A8A9-519C92020A36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18" name="Picture 17">
              <a:hlinkClick r:id="rId3" action="ppaction://hlinksldjump"/>
              <a:extLst>
                <a:ext uri="{FF2B5EF4-FFF2-40B4-BE49-F238E27FC236}">
                  <a16:creationId xmlns:a16="http://schemas.microsoft.com/office/drawing/2014/main" id="{17807FE0-1998-4350-A687-9395477F7C0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19" name="Picture 18">
              <a:hlinkClick r:id="rId5" action="ppaction://hlinksldjump"/>
              <a:extLst>
                <a:ext uri="{FF2B5EF4-FFF2-40B4-BE49-F238E27FC236}">
                  <a16:creationId xmlns:a16="http://schemas.microsoft.com/office/drawing/2014/main" id="{76EDB4CC-9182-4095-9A05-41682B15C83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20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21680932-A2F6-4AC1-B6B5-5B1724C29917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6.3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A2FF6B3-B12B-48D9-AC11-AE3503FFDCD9}"/>
              </a:ext>
            </a:extLst>
          </p:cNvPr>
          <p:cNvSpPr txBox="1"/>
          <p:nvPr/>
        </p:nvSpPr>
        <p:spPr>
          <a:xfrm>
            <a:off x="6688662" y="3649771"/>
            <a:ext cx="2248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Stack is</a:t>
            </a:r>
          </a:p>
          <a:p>
            <a:pPr algn="ctr"/>
            <a:r>
              <a:rPr lang="en-US" dirty="0"/>
              <a:t>now empty</a:t>
            </a:r>
          </a:p>
        </p:txBody>
      </p:sp>
      <p:pic>
        <p:nvPicPr>
          <p:cNvPr id="22" name="Picture 21">
            <a:hlinkClick r:id="rId7" action="ppaction://hlinksldjump"/>
            <a:extLst>
              <a:ext uri="{FF2B5EF4-FFF2-40B4-BE49-F238E27FC236}">
                <a16:creationId xmlns:a16="http://schemas.microsoft.com/office/drawing/2014/main" id="{14BEC31E-A88B-477A-AF7D-1AF3B0055CFD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900592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747CF7B-CD24-41E1-9BFF-E7C84BB46B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Activation Record and Call Stacks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Summary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0D2A8BB-E42F-47E6-9721-4763BCFAE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pPr/>
              <a:t>75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C9607DB-99DB-4CF2-951A-0956A1341B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a </a:t>
            </a:r>
            <a:r>
              <a:rPr lang="en-US" dirty="0">
                <a:solidFill>
                  <a:schemeClr val="accent2"/>
                </a:solidFill>
              </a:rPr>
              <a:t>function</a:t>
            </a:r>
            <a:r>
              <a:rPr lang="en-US" dirty="0"/>
              <a:t> is </a:t>
            </a:r>
            <a:r>
              <a:rPr lang="en-US" dirty="0">
                <a:solidFill>
                  <a:schemeClr val="accent2"/>
                </a:solidFill>
              </a:rPr>
              <a:t>invoked</a:t>
            </a:r>
            <a:r>
              <a:rPr lang="en-US" dirty="0"/>
              <a:t>, an </a:t>
            </a:r>
            <a:r>
              <a:rPr lang="en-US" dirty="0">
                <a:solidFill>
                  <a:schemeClr val="accent2"/>
                </a:solidFill>
              </a:rPr>
              <a:t>activation record </a:t>
            </a:r>
            <a:r>
              <a:rPr lang="en-US" dirty="0"/>
              <a:t>is </a:t>
            </a:r>
            <a:r>
              <a:rPr lang="en-US" dirty="0">
                <a:solidFill>
                  <a:schemeClr val="accent2"/>
                </a:solidFill>
              </a:rPr>
              <a:t>created</a:t>
            </a:r>
            <a:r>
              <a:rPr lang="en-US" dirty="0"/>
              <a:t> to </a:t>
            </a:r>
            <a:r>
              <a:rPr lang="en-US" dirty="0">
                <a:solidFill>
                  <a:schemeClr val="accent2"/>
                </a:solidFill>
              </a:rPr>
              <a:t>store variables </a:t>
            </a:r>
            <a:r>
              <a:rPr lang="en-US" dirty="0"/>
              <a:t>in the function. </a:t>
            </a:r>
          </a:p>
          <a:p>
            <a:r>
              <a:rPr lang="en-US" dirty="0"/>
              <a:t>The </a:t>
            </a:r>
            <a:r>
              <a:rPr lang="en-US" dirty="0">
                <a:solidFill>
                  <a:schemeClr val="accent2"/>
                </a:solidFill>
              </a:rPr>
              <a:t>activation record </a:t>
            </a:r>
            <a:r>
              <a:rPr lang="en-US" dirty="0"/>
              <a:t>is </a:t>
            </a:r>
            <a:r>
              <a:rPr lang="en-US" dirty="0">
                <a:solidFill>
                  <a:schemeClr val="accent2"/>
                </a:solidFill>
              </a:rPr>
              <a:t>released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after</a:t>
            </a:r>
            <a:r>
              <a:rPr lang="en-US" dirty="0"/>
              <a:t> the </a:t>
            </a:r>
            <a:r>
              <a:rPr lang="en-US" dirty="0">
                <a:solidFill>
                  <a:schemeClr val="accent2"/>
                </a:solidFill>
              </a:rPr>
              <a:t>function is finished</a:t>
            </a:r>
            <a:r>
              <a:rPr lang="en-US" dirty="0"/>
              <a:t>.</a:t>
            </a:r>
          </a:p>
        </p:txBody>
      </p:sp>
      <p:sp>
        <p:nvSpPr>
          <p:cNvPr id="6" name="Slide Number Placeholder 2">
            <a:hlinkClick r:id="rId2" action="ppaction://hlinksldjump"/>
            <a:extLst>
              <a:ext uri="{FF2B5EF4-FFF2-40B4-BE49-F238E27FC236}">
                <a16:creationId xmlns:a16="http://schemas.microsoft.com/office/drawing/2014/main" id="{A11A3745-60DB-4758-A5B0-0BE6053ADFC9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6.3</a:t>
            </a:r>
          </a:p>
        </p:txBody>
      </p:sp>
      <p:pic>
        <p:nvPicPr>
          <p:cNvPr id="7" name="Picture 6">
            <a:hlinkClick r:id="rId3" action="ppaction://hlinksldjump"/>
            <a:extLst>
              <a:ext uri="{FF2B5EF4-FFF2-40B4-BE49-F238E27FC236}">
                <a16:creationId xmlns:a16="http://schemas.microsoft.com/office/drawing/2014/main" id="{A05013E2-4C0E-4151-9391-BD5A0B3D14D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639265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CF48EE2B-7A8B-4D45-8E64-7A55402CBA39}"/>
              </a:ext>
            </a:extLst>
          </p:cNvPr>
          <p:cNvGrpSpPr/>
          <p:nvPr/>
        </p:nvGrpSpPr>
        <p:grpSpPr>
          <a:xfrm>
            <a:off x="609600" y="2629101"/>
            <a:ext cx="8388095" cy="413819"/>
            <a:chOff x="609599" y="1589109"/>
            <a:chExt cx="8388095" cy="413819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FFE2835B-5997-4057-83A5-B0D8D8A7970E}"/>
                </a:ext>
              </a:extLst>
            </p:cNvPr>
            <p:cNvCxnSpPr>
              <a:cxnSpLocks/>
            </p:cNvCxnSpPr>
            <p:nvPr/>
          </p:nvCxnSpPr>
          <p:spPr>
            <a:xfrm>
              <a:off x="609599" y="1797241"/>
              <a:ext cx="7974275" cy="0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10" name="Picture 9" descr="A close up of a sign&#10;&#10;Description automatically generated">
              <a:hlinkClick r:id="rId2"/>
              <a:extLst>
                <a:ext uri="{FF2B5EF4-FFF2-40B4-BE49-F238E27FC236}">
                  <a16:creationId xmlns:a16="http://schemas.microsoft.com/office/drawing/2014/main" id="{17C60E4B-6656-449A-A649-C07EF6485AD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3875" y="1589109"/>
              <a:ext cx="413819" cy="413819"/>
            </a:xfrm>
            <a:prstGeom prst="rect">
              <a:avLst/>
            </a:prstGeom>
          </p:spPr>
        </p:pic>
      </p:grp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7555FA4-0CB1-453A-9F57-B7C7BD1FBFD6}"/>
              </a:ext>
            </a:extLst>
          </p:cNvPr>
          <p:cNvCxnSpPr>
            <a:cxnSpLocks/>
          </p:cNvCxnSpPr>
          <p:nvPr/>
        </p:nvCxnSpPr>
        <p:spPr>
          <a:xfrm>
            <a:off x="609600" y="3404822"/>
            <a:ext cx="7974275" cy="0"/>
          </a:xfrm>
          <a:prstGeom prst="line">
            <a:avLst/>
          </a:prstGeom>
          <a:ln w="9525" cap="flat" cmpd="sng" algn="ctr">
            <a:solidFill>
              <a:schemeClr val="bg1">
                <a:lumMod val="8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AE18703-C56E-47D4-B1D0-8B466D03598C}"/>
              </a:ext>
            </a:extLst>
          </p:cNvPr>
          <p:cNvCxnSpPr>
            <a:cxnSpLocks/>
          </p:cNvCxnSpPr>
          <p:nvPr/>
        </p:nvCxnSpPr>
        <p:spPr>
          <a:xfrm>
            <a:off x="609600" y="3967533"/>
            <a:ext cx="7974275" cy="0"/>
          </a:xfrm>
          <a:prstGeom prst="line">
            <a:avLst/>
          </a:prstGeom>
          <a:ln w="9525" cap="flat" cmpd="sng" algn="ctr">
            <a:solidFill>
              <a:schemeClr val="bg1">
                <a:lumMod val="8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2E9929B-F383-4992-A5DB-BFD7B61A87E4}"/>
              </a:ext>
            </a:extLst>
          </p:cNvPr>
          <p:cNvCxnSpPr>
            <a:cxnSpLocks/>
          </p:cNvCxnSpPr>
          <p:nvPr/>
        </p:nvCxnSpPr>
        <p:spPr>
          <a:xfrm>
            <a:off x="609600" y="4545212"/>
            <a:ext cx="7974275" cy="0"/>
          </a:xfrm>
          <a:prstGeom prst="line">
            <a:avLst/>
          </a:prstGeom>
          <a:ln w="9525" cap="flat" cmpd="sng" algn="ctr">
            <a:solidFill>
              <a:schemeClr val="bg1">
                <a:lumMod val="8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724F288-B191-45A3-8E48-2F1436B6FE5C}"/>
              </a:ext>
            </a:extLst>
          </p:cNvPr>
          <p:cNvCxnSpPr>
            <a:cxnSpLocks/>
          </p:cNvCxnSpPr>
          <p:nvPr/>
        </p:nvCxnSpPr>
        <p:spPr>
          <a:xfrm>
            <a:off x="609600" y="5110756"/>
            <a:ext cx="7974275" cy="0"/>
          </a:xfrm>
          <a:prstGeom prst="line">
            <a:avLst/>
          </a:prstGeom>
          <a:ln w="9525" cap="flat" cmpd="sng" algn="ctr">
            <a:solidFill>
              <a:schemeClr val="bg1">
                <a:lumMod val="8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7B8D4C7-5F1E-4A32-B03E-A6293C0359E5}"/>
              </a:ext>
            </a:extLst>
          </p:cNvPr>
          <p:cNvCxnSpPr>
            <a:cxnSpLocks/>
          </p:cNvCxnSpPr>
          <p:nvPr/>
        </p:nvCxnSpPr>
        <p:spPr>
          <a:xfrm>
            <a:off x="609600" y="5677597"/>
            <a:ext cx="7974275" cy="0"/>
          </a:xfrm>
          <a:prstGeom prst="line">
            <a:avLst/>
          </a:prstGeom>
          <a:ln w="9525" cap="flat" cmpd="sng" algn="ctr">
            <a:solidFill>
              <a:schemeClr val="bg1">
                <a:lumMod val="8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655BF6D-FB33-42A9-A437-DE285EC2E581}"/>
              </a:ext>
            </a:extLst>
          </p:cNvPr>
          <p:cNvGrpSpPr/>
          <p:nvPr/>
        </p:nvGrpSpPr>
        <p:grpSpPr>
          <a:xfrm>
            <a:off x="609600" y="6040192"/>
            <a:ext cx="8388095" cy="413819"/>
            <a:chOff x="609599" y="1589109"/>
            <a:chExt cx="8388095" cy="413819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8572A278-47EF-49E7-BA92-17D3961E9F0D}"/>
                </a:ext>
              </a:extLst>
            </p:cNvPr>
            <p:cNvCxnSpPr>
              <a:cxnSpLocks/>
            </p:cNvCxnSpPr>
            <p:nvPr/>
          </p:nvCxnSpPr>
          <p:spPr>
            <a:xfrm>
              <a:off x="609599" y="1797241"/>
              <a:ext cx="7974275" cy="0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28" name="Picture 27" descr="A close up of a sign&#10;&#10;Description automatically generated">
              <a:hlinkClick r:id="rId4"/>
              <a:extLst>
                <a:ext uri="{FF2B5EF4-FFF2-40B4-BE49-F238E27FC236}">
                  <a16:creationId xmlns:a16="http://schemas.microsoft.com/office/drawing/2014/main" id="{DF6FDAF1-9B62-4EA3-87A8-64832D93F6A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3875" y="1589109"/>
              <a:ext cx="413819" cy="413819"/>
            </a:xfrm>
            <a:prstGeom prst="rect">
              <a:avLst/>
            </a:prstGeom>
          </p:spPr>
        </p:pic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A998C3F0-9EBB-4361-9CF1-48BDA12C8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6.4. </a:t>
            </a:r>
            <a:r>
              <a:rPr lang="en-US" dirty="0"/>
              <a:t>Functions with/without Return Values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3B1565-1185-42D7-8F91-2637FB3703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hlinkClick r:id="rId5" action="ppaction://hlinksldjump"/>
              </a:rPr>
              <a:t>Functions without Return Values</a:t>
            </a:r>
            <a:endParaRPr lang="en-US" dirty="0"/>
          </a:p>
          <a:p>
            <a:r>
              <a:rPr lang="en-US" dirty="0">
                <a:hlinkClick r:id="rId6" action="ppaction://hlinksldjump"/>
              </a:rPr>
              <a:t>Program 3: Testing Void Function</a:t>
            </a:r>
            <a:endParaRPr lang="en-US" dirty="0"/>
          </a:p>
          <a:p>
            <a:r>
              <a:rPr lang="en-US" dirty="0">
                <a:hlinkClick r:id="rId7" action="ppaction://hlinksldjump"/>
              </a:rPr>
              <a:t>Functions with Return Values</a:t>
            </a:r>
            <a:endParaRPr lang="en-US" dirty="0"/>
          </a:p>
          <a:p>
            <a:r>
              <a:rPr lang="en-US" dirty="0">
                <a:hlinkClick r:id="rId8" action="ppaction://hlinksldjump"/>
              </a:rPr>
              <a:t>Program 4: Testing getGrade Function</a:t>
            </a:r>
            <a:endParaRPr lang="en-US" dirty="0"/>
          </a:p>
          <a:p>
            <a:r>
              <a:rPr lang="en-US" dirty="0">
                <a:hlinkClick r:id="rId9" action="ppaction://hlinksldjump"/>
              </a:rPr>
              <a:t>None Value </a:t>
            </a:r>
            <a:endParaRPr lang="en-US" dirty="0"/>
          </a:p>
          <a:p>
            <a:r>
              <a:rPr lang="en-US" dirty="0">
                <a:hlinkClick r:id="rId10" action="ppaction://hlinksldjump"/>
              </a:rPr>
              <a:t>Terminating Void Functions</a:t>
            </a:r>
            <a:endParaRPr lang="en-US" dirty="0"/>
          </a:p>
          <a:p>
            <a:r>
              <a:rPr lang="en-US" dirty="0">
                <a:hlinkClick r:id="rId11" action="ppaction://hlinksldjump"/>
              </a:rPr>
              <a:t>Check Point #1 - #10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hlinkClick r:id="rId12" action="ppaction://hlinksldjump"/>
            <a:extLst>
              <a:ext uri="{FF2B5EF4-FFF2-40B4-BE49-F238E27FC236}">
                <a16:creationId xmlns:a16="http://schemas.microsoft.com/office/drawing/2014/main" id="{2F001359-6293-4D58-A4BD-7F1C20AF990C}"/>
              </a:ext>
            </a:extLst>
          </p:cNvPr>
          <p:cNvPicPr>
            <a:picLocks noChangeAspect="1"/>
          </p:cNvPicPr>
          <p:nvPr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8096" y="81280"/>
            <a:ext cx="609600" cy="609600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E90401-8225-4A94-838E-3FFE4C099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76</a:t>
            </a:fld>
            <a:endParaRPr lang="en-US"/>
          </a:p>
        </p:txBody>
      </p:sp>
      <p:pic>
        <p:nvPicPr>
          <p:cNvPr id="2" name="Picture 1" descr="A close up of a sign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0E253275-24A4-45FA-9E97-8775FA8AF0CD}"/>
              </a:ext>
            </a:extLst>
          </p:cNvPr>
          <p:cNvPicPr>
            <a:picLocks noChangeAspect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04" y="115350"/>
            <a:ext cx="536381" cy="536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110827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2BF59-D393-4045-AC3F-1C1E7AF9A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Functions without Return Values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6E7E29-6DE3-4C41-92DF-704D5627C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77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23BC58-1A1D-4D87-8D36-7EB18E619D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previous example (</a:t>
            </a:r>
            <a:r>
              <a:rPr lang="en-US" dirty="0">
                <a:solidFill>
                  <a:srgbClr val="7030A0"/>
                </a:solidFill>
              </a:rPr>
              <a:t>max</a:t>
            </a:r>
            <a:r>
              <a:rPr lang="en-US" dirty="0"/>
              <a:t> function) was a </a:t>
            </a:r>
            <a:r>
              <a:rPr lang="en-US" dirty="0">
                <a:solidFill>
                  <a:schemeClr val="accent2"/>
                </a:solidFill>
              </a:rPr>
              <a:t>value-returning function</a:t>
            </a:r>
            <a:r>
              <a:rPr lang="en-US" dirty="0"/>
              <a:t>. </a:t>
            </a:r>
          </a:p>
          <a:p>
            <a:pPr lvl="1" indent="-365760">
              <a:buFont typeface="Wingdings" panose="05000000000000000000" pitchFamily="2" charset="2"/>
              <a:buChar char="Ø"/>
            </a:pPr>
            <a:r>
              <a:rPr lang="en-US" dirty="0"/>
              <a:t>Meaning, it </a:t>
            </a:r>
            <a:r>
              <a:rPr lang="en-US" dirty="0">
                <a:solidFill>
                  <a:schemeClr val="accent2"/>
                </a:solidFill>
              </a:rPr>
              <a:t>returned a value </a:t>
            </a:r>
            <a:r>
              <a:rPr lang="en-US" dirty="0"/>
              <a:t>(the max) to the </a:t>
            </a:r>
            <a:r>
              <a:rPr lang="en-US" dirty="0">
                <a:solidFill>
                  <a:schemeClr val="accent2"/>
                </a:solidFill>
              </a:rPr>
              <a:t>caller</a:t>
            </a:r>
            <a:r>
              <a:rPr lang="en-US" dirty="0"/>
              <a:t>.</a:t>
            </a:r>
          </a:p>
          <a:p>
            <a:r>
              <a:rPr lang="en-US" dirty="0"/>
              <a:t>Some functions </a:t>
            </a:r>
            <a:r>
              <a:rPr lang="en-US" dirty="0">
                <a:solidFill>
                  <a:schemeClr val="accent2"/>
                </a:solidFill>
              </a:rPr>
              <a:t>do not return anything </a:t>
            </a:r>
            <a:r>
              <a:rPr lang="en-US" dirty="0"/>
              <a:t>at all.</a:t>
            </a:r>
          </a:p>
          <a:p>
            <a:pPr lvl="1" indent="-365760">
              <a:buFont typeface="Wingdings" panose="05000000000000000000" pitchFamily="2" charset="2"/>
              <a:buChar char="Ø"/>
            </a:pPr>
            <a:r>
              <a:rPr lang="en-US" dirty="0"/>
              <a:t>A </a:t>
            </a:r>
            <a:r>
              <a:rPr lang="en-US" dirty="0">
                <a:solidFill>
                  <a:schemeClr val="accent2"/>
                </a:solidFill>
              </a:rPr>
              <a:t>function</a:t>
            </a:r>
            <a:r>
              <a:rPr lang="en-US" dirty="0"/>
              <a:t> </a:t>
            </a:r>
            <a:r>
              <a:rPr lang="en-US" b="1" dirty="0">
                <a:solidFill>
                  <a:schemeClr val="accent2"/>
                </a:solidFill>
              </a:rPr>
              <a:t>does not have</a:t>
            </a:r>
            <a:r>
              <a:rPr lang="en-US" dirty="0">
                <a:solidFill>
                  <a:schemeClr val="accent2"/>
                </a:solidFill>
              </a:rPr>
              <a:t> to return a value</a:t>
            </a:r>
            <a:r>
              <a:rPr lang="en-US" dirty="0"/>
              <a:t>.</a:t>
            </a:r>
          </a:p>
          <a:p>
            <a:r>
              <a:rPr lang="en-US" dirty="0">
                <a:solidFill>
                  <a:schemeClr val="accent2"/>
                </a:solidFill>
              </a:rPr>
              <a:t>This kind of function </a:t>
            </a:r>
            <a:r>
              <a:rPr lang="en-US" dirty="0"/>
              <a:t>is commonly </a:t>
            </a:r>
            <a:r>
              <a:rPr lang="en-US" dirty="0">
                <a:solidFill>
                  <a:schemeClr val="accent2"/>
                </a:solidFill>
              </a:rPr>
              <a:t>known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as</a:t>
            </a:r>
            <a:r>
              <a:rPr lang="en-US" dirty="0"/>
              <a:t> a </a:t>
            </a:r>
            <a:r>
              <a:rPr lang="en-US" dirty="0">
                <a:solidFill>
                  <a:srgbClr val="0033CC"/>
                </a:solidFill>
              </a:rPr>
              <a:t>void function </a:t>
            </a:r>
            <a:r>
              <a:rPr lang="en-US" dirty="0"/>
              <a:t>in programming terminology.</a:t>
            </a:r>
          </a:p>
          <a:p>
            <a:r>
              <a:rPr lang="en-US" dirty="0"/>
              <a:t>The following program (</a:t>
            </a:r>
            <a:r>
              <a:rPr lang="en-US" dirty="0">
                <a:solidFill>
                  <a:srgbClr val="CC6600"/>
                </a:solidFill>
                <a:hlinkClick r:id="rId2" action="ppaction://hlinksldjump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Program 3</a:t>
            </a:r>
            <a:r>
              <a:rPr lang="en-US" dirty="0"/>
              <a:t>) </a:t>
            </a:r>
            <a:r>
              <a:rPr lang="en-US" dirty="0">
                <a:solidFill>
                  <a:schemeClr val="accent2"/>
                </a:solidFill>
              </a:rPr>
              <a:t>defines a function </a:t>
            </a:r>
            <a:r>
              <a:rPr lang="en-US" dirty="0"/>
              <a:t>named </a:t>
            </a:r>
            <a:r>
              <a:rPr lang="en-US" dirty="0">
                <a:solidFill>
                  <a:srgbClr val="7030A0"/>
                </a:solidFill>
              </a:rPr>
              <a:t>printGrade</a:t>
            </a:r>
            <a:r>
              <a:rPr lang="en-US" dirty="0"/>
              <a:t> and </a:t>
            </a:r>
            <a:r>
              <a:rPr lang="en-US" dirty="0">
                <a:solidFill>
                  <a:schemeClr val="accent2"/>
                </a:solidFill>
              </a:rPr>
              <a:t>invokes</a:t>
            </a:r>
            <a:r>
              <a:rPr lang="en-US" dirty="0"/>
              <a:t> (</a:t>
            </a:r>
            <a:r>
              <a:rPr lang="en-US" dirty="0">
                <a:solidFill>
                  <a:schemeClr val="accent2"/>
                </a:solidFill>
              </a:rPr>
              <a:t>calls</a:t>
            </a:r>
            <a:r>
              <a:rPr lang="en-US" dirty="0"/>
              <a:t>) it to </a:t>
            </a:r>
            <a:r>
              <a:rPr lang="en-US" dirty="0">
                <a:solidFill>
                  <a:schemeClr val="accent2"/>
                </a:solidFill>
              </a:rPr>
              <a:t>print the grade </a:t>
            </a:r>
            <a:r>
              <a:rPr lang="en-US" dirty="0"/>
              <a:t>based on a given score.</a:t>
            </a:r>
          </a:p>
        </p:txBody>
      </p:sp>
      <p:pic>
        <p:nvPicPr>
          <p:cNvPr id="5" name="Picture 4">
            <a:hlinkClick r:id="rId3" action="ppaction://hlinksldjump"/>
            <a:extLst>
              <a:ext uri="{FF2B5EF4-FFF2-40B4-BE49-F238E27FC236}">
                <a16:creationId xmlns:a16="http://schemas.microsoft.com/office/drawing/2014/main" id="{1866B029-C37B-41EF-942B-C04DCDEE7889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0054BB64-FB80-4E03-BDF5-7F2591C8C16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6.4</a:t>
            </a:r>
          </a:p>
        </p:txBody>
      </p:sp>
    </p:spTree>
    <p:extLst>
      <p:ext uri="{BB962C8B-B14F-4D97-AF65-F5344CB8AC3E}">
        <p14:creationId xmlns:p14="http://schemas.microsoft.com/office/powerpoint/2010/main" val="3811290122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2BF59-D393-4045-AC3F-1C1E7AF9A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 Void Function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Program 3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6E7E29-6DE3-4C41-92DF-704D5627C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78</a:t>
            </a:fld>
            <a:endParaRPr lang="en-US"/>
          </a:p>
        </p:txBody>
      </p:sp>
      <p:pic>
        <p:nvPicPr>
          <p:cNvPr id="5" name="Picture 4">
            <a:hlinkClick r:id="rId3" action="ppaction://hlinksldjump"/>
            <a:extLst>
              <a:ext uri="{FF2B5EF4-FFF2-40B4-BE49-F238E27FC236}">
                <a16:creationId xmlns:a16="http://schemas.microsoft.com/office/drawing/2014/main" id="{1866B029-C37B-41EF-942B-C04DCDEE7889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0054BB64-FB80-4E03-BDF5-7F2591C8C16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6.4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281FC4E-FEE0-4502-9444-D3012BB69B15}"/>
              </a:ext>
            </a:extLst>
          </p:cNvPr>
          <p:cNvGrpSpPr/>
          <p:nvPr/>
        </p:nvGrpSpPr>
        <p:grpSpPr>
          <a:xfrm>
            <a:off x="143360" y="1408171"/>
            <a:ext cx="8851393" cy="5045895"/>
            <a:chOff x="160237" y="2805454"/>
            <a:chExt cx="8851393" cy="4243066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F32A344-A08D-41D4-B2B0-483633E56387}"/>
                </a:ext>
              </a:extLst>
            </p:cNvPr>
            <p:cNvSpPr txBox="1"/>
            <p:nvPr/>
          </p:nvSpPr>
          <p:spPr>
            <a:xfrm>
              <a:off x="160237" y="2805454"/>
              <a:ext cx="2555452" cy="23292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accent3">
                      <a:lumMod val="50000"/>
                    </a:schemeClr>
                  </a:solidFill>
                </a:rPr>
                <a:t>LISTING 6.2 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PrintGradeFunction.py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F7B0C91-5B97-4D26-A21D-BC6BA69BA6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30453"/>
              <a:ext cx="8403807" cy="401806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Print grade for the score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printGrade(score):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score &gt;=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90.0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'A'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 err="1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elif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score &gt;=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80.0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'B'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 err="1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elif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score &gt;=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70.0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'C'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 err="1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elif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score &gt;=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60.0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'D'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else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'F'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score =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eval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input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"Enter a score: 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grade is 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600" dirty="0">
                  <a:solidFill>
                    <a:srgbClr val="660099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end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printGrade(score)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main function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E7E8C1C-C8C4-4B88-80F4-28B04C6230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47585" cy="401806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19</a:t>
              </a:r>
            </a:p>
          </p:txBody>
        </p:sp>
      </p:grp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B1DD658F-A8F7-4096-8670-ED7B7D0C7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3</a:t>
            </a:r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4763A5B-A9DA-4314-91DC-A50CD090A5BD}"/>
              </a:ext>
            </a:extLst>
          </p:cNvPr>
          <p:cNvGrpSpPr/>
          <p:nvPr/>
        </p:nvGrpSpPr>
        <p:grpSpPr>
          <a:xfrm>
            <a:off x="8164115" y="1675742"/>
            <a:ext cx="830638" cy="386966"/>
            <a:chOff x="8133802" y="1326921"/>
            <a:chExt cx="830638" cy="386966"/>
          </a:xfrm>
        </p:grpSpPr>
        <p:sp>
          <p:nvSpPr>
            <p:cNvPr id="17" name="TextBox 13">
              <a:extLst>
                <a:ext uri="{FF2B5EF4-FFF2-40B4-BE49-F238E27FC236}">
                  <a16:creationId xmlns:a16="http://schemas.microsoft.com/office/drawing/2014/main" id="{C2C31A01-6EA5-41CA-BA9D-51C54EB1C9C8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18" name="TextBox 14">
              <a:hlinkClick r:id="rId6"/>
              <a:extLst>
                <a:ext uri="{FF2B5EF4-FFF2-40B4-BE49-F238E27FC236}">
                  <a16:creationId xmlns:a16="http://schemas.microsoft.com/office/drawing/2014/main" id="{A857CCEA-6F37-45CC-AB3F-F9DE13789A72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FC4C2987-ABBC-4A41-8D77-4DE99B8EFCD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57649657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2BF59-D393-4045-AC3F-1C1E7AF9A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 Void Function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Discussion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6E7E29-6DE3-4C41-92DF-704D5627C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79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735F30-C97F-43D2-BC33-6F1EEFC60D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Example runs of the program:</a:t>
            </a:r>
          </a:p>
          <a:p>
            <a:endParaRPr lang="en-US" sz="1600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The </a:t>
            </a:r>
            <a:r>
              <a:rPr lang="en-US" dirty="0">
                <a:solidFill>
                  <a:srgbClr val="7030A0"/>
                </a:solidFill>
              </a:rPr>
              <a:t>printGrade</a:t>
            </a:r>
            <a:r>
              <a:rPr lang="en-US" dirty="0"/>
              <a:t> function does not return any value. </a:t>
            </a:r>
          </a:p>
          <a:p>
            <a:r>
              <a:rPr lang="en-US" dirty="0"/>
              <a:t>So, it is </a:t>
            </a:r>
            <a:r>
              <a:rPr lang="en-US" dirty="0">
                <a:solidFill>
                  <a:schemeClr val="accent2"/>
                </a:solidFill>
              </a:rPr>
              <a:t>invoked as </a:t>
            </a:r>
            <a:r>
              <a:rPr lang="en-US" dirty="0"/>
              <a:t>a </a:t>
            </a:r>
            <a:r>
              <a:rPr lang="en-US" dirty="0">
                <a:solidFill>
                  <a:schemeClr val="accent2"/>
                </a:solidFill>
              </a:rPr>
              <a:t>statement</a:t>
            </a:r>
            <a:r>
              <a:rPr lang="en-US" dirty="0"/>
              <a:t> in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line 17 </a:t>
            </a:r>
            <a:r>
              <a:rPr lang="en-US" dirty="0"/>
              <a:t>in the </a:t>
            </a:r>
            <a:r>
              <a:rPr lang="en-US" dirty="0">
                <a:solidFill>
                  <a:srgbClr val="7030A0"/>
                </a:solidFill>
              </a:rPr>
              <a:t>main</a:t>
            </a:r>
            <a:r>
              <a:rPr lang="en-US" dirty="0"/>
              <a:t> function.</a:t>
            </a:r>
          </a:p>
        </p:txBody>
      </p:sp>
      <p:pic>
        <p:nvPicPr>
          <p:cNvPr id="5" name="Picture 4">
            <a:hlinkClick r:id="rId3" action="ppaction://hlinksldjump"/>
            <a:extLst>
              <a:ext uri="{FF2B5EF4-FFF2-40B4-BE49-F238E27FC236}">
                <a16:creationId xmlns:a16="http://schemas.microsoft.com/office/drawing/2014/main" id="{1866B029-C37B-41EF-942B-C04DCDEE7889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0054BB64-FB80-4E03-BDF5-7F2591C8C16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6.4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3C4C482-FC24-43D7-9CF5-D918AA259161}"/>
              </a:ext>
            </a:extLst>
          </p:cNvPr>
          <p:cNvGrpSpPr/>
          <p:nvPr/>
        </p:nvGrpSpPr>
        <p:grpSpPr>
          <a:xfrm>
            <a:off x="146303" y="1968683"/>
            <a:ext cx="8851392" cy="584775"/>
            <a:chOff x="4773387" y="4996417"/>
            <a:chExt cx="8851392" cy="584775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649E239-C8FF-4537-BF19-4B8302509D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996417"/>
              <a:ext cx="8151607" cy="584775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a score: </a:t>
              </a:r>
              <a:r>
                <a:rPr lang="en-US" altLang="en-US" sz="160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91</a:t>
              </a: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05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0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The grade is A</a:t>
              </a:r>
            </a:p>
          </p:txBody>
        </p:sp>
        <p:pic>
          <p:nvPicPr>
            <p:cNvPr id="17" name="Picture 16" descr="A flat screen monitor&#10;&#10;Description automatically generated">
              <a:extLst>
                <a:ext uri="{FF2B5EF4-FFF2-40B4-BE49-F238E27FC236}">
                  <a16:creationId xmlns:a16="http://schemas.microsoft.com/office/drawing/2014/main" id="{B7BAEF7D-6455-4B0C-B4C1-956E8F619E0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67E2EF0-003A-4EEA-BE9B-1A6D1C658B04}"/>
              </a:ext>
            </a:extLst>
          </p:cNvPr>
          <p:cNvGrpSpPr/>
          <p:nvPr/>
        </p:nvGrpSpPr>
        <p:grpSpPr>
          <a:xfrm>
            <a:off x="146303" y="2714408"/>
            <a:ext cx="8851392" cy="584775"/>
            <a:chOff x="4773387" y="4996417"/>
            <a:chExt cx="8851392" cy="584775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0BEDD11-5F75-4F23-BFF3-6F0CB1FA17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996417"/>
              <a:ext cx="8151607" cy="584775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a score: </a:t>
              </a:r>
              <a:r>
                <a:rPr lang="en-US" altLang="en-US" sz="160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85</a:t>
              </a: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05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0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The grade is B</a:t>
              </a:r>
            </a:p>
          </p:txBody>
        </p:sp>
        <p:pic>
          <p:nvPicPr>
            <p:cNvPr id="20" name="Picture 19" descr="A flat screen monitor&#10;&#10;Description automatically generated">
              <a:extLst>
                <a:ext uri="{FF2B5EF4-FFF2-40B4-BE49-F238E27FC236}">
                  <a16:creationId xmlns:a16="http://schemas.microsoft.com/office/drawing/2014/main" id="{C49CFCCF-889F-4D33-8249-872C7CE7F0F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1728762-1288-4EFB-B33A-E05B50F54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50696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2BF59-D393-4045-AC3F-1C1E7AF9A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 Many Numbers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1: Problem-solving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6E7E29-6DE3-4C41-92DF-704D5627C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8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23BC58-1A1D-4D87-8D36-7EB18E619D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program is really easy.</a:t>
            </a:r>
          </a:p>
          <a:p>
            <a:r>
              <a:rPr lang="en-US" dirty="0"/>
              <a:t>Algorithm: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For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each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set</a:t>
            </a:r>
            <a:r>
              <a:rPr lang="en-US" dirty="0"/>
              <a:t> of numbers:</a:t>
            </a:r>
          </a:p>
          <a:p>
            <a:pPr lvl="2"/>
            <a:r>
              <a:rPr lang="en-US" dirty="0">
                <a:solidFill>
                  <a:schemeClr val="accent2"/>
                </a:solidFill>
              </a:rPr>
              <a:t>Make</a:t>
            </a:r>
            <a:r>
              <a:rPr lang="en-US" dirty="0"/>
              <a:t> a variable </a:t>
            </a:r>
            <a:r>
              <a:rPr lang="en-US" dirty="0">
                <a:solidFill>
                  <a:srgbClr val="0070C0"/>
                </a:solidFill>
              </a:rPr>
              <a:t>sum</a:t>
            </a:r>
            <a:r>
              <a:rPr lang="en-US" dirty="0"/>
              <a:t>.</a:t>
            </a:r>
          </a:p>
          <a:p>
            <a:pPr lvl="2"/>
            <a:r>
              <a:rPr lang="en-US" dirty="0"/>
              <a:t>Make a </a:t>
            </a:r>
            <a:r>
              <a:rPr lang="en-US" dirty="0">
                <a:solidFill>
                  <a:schemeClr val="accent2"/>
                </a:solidFill>
              </a:rPr>
              <a:t>for loop </a:t>
            </a:r>
            <a:r>
              <a:rPr lang="en-US" dirty="0"/>
              <a:t>and </a:t>
            </a:r>
            <a:r>
              <a:rPr lang="en-US" dirty="0">
                <a:solidFill>
                  <a:schemeClr val="accent2"/>
                </a:solidFill>
              </a:rPr>
              <a:t>sum from the first number to the second number</a:t>
            </a:r>
            <a:r>
              <a:rPr lang="en-US" dirty="0"/>
              <a:t>.</a:t>
            </a:r>
          </a:p>
          <a:p>
            <a:pPr lvl="2"/>
            <a:r>
              <a:rPr lang="en-US" dirty="0">
                <a:solidFill>
                  <a:schemeClr val="accent2"/>
                </a:solidFill>
              </a:rPr>
              <a:t>Print</a:t>
            </a:r>
            <a:r>
              <a:rPr lang="en-US" dirty="0"/>
              <a:t> the </a:t>
            </a:r>
            <a:r>
              <a:rPr lang="en-US" dirty="0">
                <a:solidFill>
                  <a:schemeClr val="accent2"/>
                </a:solidFill>
              </a:rPr>
              <a:t>final</a:t>
            </a:r>
            <a:r>
              <a:rPr lang="en-US" dirty="0"/>
              <a:t> </a:t>
            </a:r>
            <a:r>
              <a:rPr lang="en-US" dirty="0">
                <a:solidFill>
                  <a:srgbClr val="0070C0"/>
                </a:solidFill>
              </a:rPr>
              <a:t>sum</a:t>
            </a:r>
            <a:r>
              <a:rPr lang="en-US" dirty="0"/>
              <a:t>.</a:t>
            </a:r>
          </a:p>
          <a:p>
            <a:r>
              <a:rPr lang="en-US" dirty="0"/>
              <a:t>So this is </a:t>
            </a:r>
            <a:r>
              <a:rPr lang="en-US" dirty="0">
                <a:solidFill>
                  <a:schemeClr val="accent2"/>
                </a:solidFill>
              </a:rPr>
              <a:t>very easy to do</a:t>
            </a:r>
            <a:r>
              <a:rPr lang="en-US" dirty="0"/>
              <a:t>.</a:t>
            </a:r>
          </a:p>
          <a:p>
            <a:r>
              <a:rPr lang="en-US" dirty="0"/>
              <a:t>Unfortunately, we have to do it </a:t>
            </a:r>
            <a:r>
              <a:rPr lang="en-US" dirty="0">
                <a:solidFill>
                  <a:schemeClr val="accent2"/>
                </a:solidFill>
              </a:rPr>
              <a:t>three times </a:t>
            </a:r>
            <a:r>
              <a:rPr lang="en-US" dirty="0"/>
              <a:t>because we have </a:t>
            </a:r>
            <a:r>
              <a:rPr lang="en-US" dirty="0">
                <a:solidFill>
                  <a:schemeClr val="accent2"/>
                </a:solidFill>
              </a:rPr>
              <a:t>three sets of numbers</a:t>
            </a:r>
            <a:r>
              <a:rPr lang="en-US" dirty="0"/>
              <a:t>.</a:t>
            </a:r>
          </a:p>
        </p:txBody>
      </p:sp>
      <p:pic>
        <p:nvPicPr>
          <p:cNvPr id="5" name="Picture 4">
            <a:hlinkClick r:id="rId2" action="ppaction://hlinksldjump"/>
            <a:extLst>
              <a:ext uri="{FF2B5EF4-FFF2-40B4-BE49-F238E27FC236}">
                <a16:creationId xmlns:a16="http://schemas.microsoft.com/office/drawing/2014/main" id="{1866B029-C37B-41EF-942B-C04DCDEE788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0054BB64-FB80-4E03-BDF5-7F2591C8C16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6.1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F067D6D-2445-44AD-AA66-4C0A93C01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2927958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2BF59-D393-4045-AC3F-1C1E7AF9A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Functions with Return Values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6E7E29-6DE3-4C41-92DF-704D5627C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80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23BC58-1A1D-4D87-8D36-7EB18E619D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see the differences between a function </a:t>
            </a:r>
            <a:r>
              <a:rPr lang="en-US" dirty="0">
                <a:solidFill>
                  <a:schemeClr val="accent2"/>
                </a:solidFill>
              </a:rPr>
              <a:t>that does not return a value </a:t>
            </a:r>
            <a:r>
              <a:rPr lang="en-US" dirty="0"/>
              <a:t>and a function </a:t>
            </a:r>
            <a:r>
              <a:rPr lang="en-US" dirty="0">
                <a:solidFill>
                  <a:schemeClr val="accent2"/>
                </a:solidFill>
              </a:rPr>
              <a:t>that returns a value</a:t>
            </a:r>
            <a:r>
              <a:rPr lang="en-US" dirty="0"/>
              <a:t>, let’s </a:t>
            </a:r>
            <a:r>
              <a:rPr lang="en-US" dirty="0">
                <a:solidFill>
                  <a:schemeClr val="accent2"/>
                </a:solidFill>
              </a:rPr>
              <a:t>redesign</a:t>
            </a:r>
            <a:r>
              <a:rPr lang="en-US" dirty="0"/>
              <a:t> the </a:t>
            </a:r>
            <a:r>
              <a:rPr lang="en-US" dirty="0">
                <a:solidFill>
                  <a:srgbClr val="7030A0"/>
                </a:solidFill>
              </a:rPr>
              <a:t>printGrade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function</a:t>
            </a:r>
            <a:r>
              <a:rPr lang="en-US" dirty="0"/>
              <a:t> (in </a:t>
            </a:r>
            <a:r>
              <a:rPr lang="en-US" dirty="0">
                <a:solidFill>
                  <a:srgbClr val="CC6600"/>
                </a:solidFill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Program 3</a:t>
            </a:r>
            <a:r>
              <a:rPr lang="en-US" dirty="0"/>
              <a:t>) </a:t>
            </a:r>
            <a:r>
              <a:rPr lang="en-US" dirty="0">
                <a:solidFill>
                  <a:schemeClr val="accent2"/>
                </a:solidFill>
              </a:rPr>
              <a:t>to return a value</a:t>
            </a:r>
            <a:r>
              <a:rPr lang="en-US" dirty="0"/>
              <a:t>. </a:t>
            </a:r>
          </a:p>
          <a:p>
            <a:endParaRPr lang="en-US" sz="28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We </a:t>
            </a:r>
            <a:r>
              <a:rPr lang="en-US" dirty="0">
                <a:solidFill>
                  <a:schemeClr val="accent2"/>
                </a:solidFill>
              </a:rPr>
              <a:t>call</a:t>
            </a:r>
            <a:r>
              <a:rPr lang="en-US" dirty="0"/>
              <a:t> the new function that returns the grade, </a:t>
            </a:r>
            <a:r>
              <a:rPr lang="en-US" dirty="0">
                <a:solidFill>
                  <a:srgbClr val="7030A0"/>
                </a:solidFill>
              </a:rPr>
              <a:t>getGrade</a:t>
            </a:r>
            <a:r>
              <a:rPr lang="en-US" dirty="0"/>
              <a:t>, as shown in following program (</a:t>
            </a:r>
            <a:r>
              <a:rPr lang="en-US" dirty="0">
                <a:solidFill>
                  <a:srgbClr val="CC6600"/>
                </a:solidFill>
                <a:hlinkClick r:id="rId4" action="ppaction://hlinksldjump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Program 4</a:t>
            </a:r>
            <a:r>
              <a:rPr lang="en-US" dirty="0"/>
              <a:t>).</a:t>
            </a:r>
          </a:p>
        </p:txBody>
      </p:sp>
      <p:pic>
        <p:nvPicPr>
          <p:cNvPr id="5" name="Picture 4">
            <a:hlinkClick r:id="rId5" action="ppaction://hlinksldjump"/>
            <a:extLst>
              <a:ext uri="{FF2B5EF4-FFF2-40B4-BE49-F238E27FC236}">
                <a16:creationId xmlns:a16="http://schemas.microsoft.com/office/drawing/2014/main" id="{1866B029-C37B-41EF-942B-C04DCDEE7889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7" action="ppaction://hlinksldjump"/>
            <a:extLst>
              <a:ext uri="{FF2B5EF4-FFF2-40B4-BE49-F238E27FC236}">
                <a16:creationId xmlns:a16="http://schemas.microsoft.com/office/drawing/2014/main" id="{0054BB64-FB80-4E03-BDF5-7F2591C8C16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6.4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D1C5B29-90C7-49DB-9ACC-D52ABE3F667E}"/>
              </a:ext>
            </a:extLst>
          </p:cNvPr>
          <p:cNvGrpSpPr/>
          <p:nvPr/>
        </p:nvGrpSpPr>
        <p:grpSpPr>
          <a:xfrm>
            <a:off x="4785448" y="2663884"/>
            <a:ext cx="4123856" cy="2684708"/>
            <a:chOff x="160238" y="3030453"/>
            <a:chExt cx="4123856" cy="4018067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43E5EF4-8EA3-4A3D-86B4-CE81889456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30453"/>
              <a:ext cx="3676271" cy="401806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Return the grade for the score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getGrade(score):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score &gt;=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90.0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'A'</a:t>
              </a: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 err="1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elif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score &gt;=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80.0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'B'</a:t>
              </a: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 err="1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elif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score &gt;=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70.0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'C'</a:t>
              </a: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 err="1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elif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score &gt;=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60.0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'D'</a:t>
              </a: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else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'F'</a:t>
              </a: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173B07C-BB1D-4490-BD4D-8BC63EAF4E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47585" cy="401806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D598462-488D-4471-94D9-CD84DBCC9427}"/>
              </a:ext>
            </a:extLst>
          </p:cNvPr>
          <p:cNvGrpSpPr/>
          <p:nvPr/>
        </p:nvGrpSpPr>
        <p:grpSpPr>
          <a:xfrm>
            <a:off x="180285" y="2659748"/>
            <a:ext cx="4123856" cy="2684708"/>
            <a:chOff x="160238" y="3030453"/>
            <a:chExt cx="4123856" cy="4018067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E338102-46E2-41C1-AB2E-18D8C1824D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30453"/>
              <a:ext cx="3676271" cy="401806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Print grade for the score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printGrade(score):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score &gt;=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90.0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'A'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 err="1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elif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score &gt;=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80.0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'B'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 err="1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elif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score &gt;=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70.0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'C'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 err="1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elif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score &gt;=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60.0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'D'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else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'F'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05305E20-3A74-41E4-A47D-F284963C77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47585" cy="401806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30455586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2BF59-D393-4045-AC3F-1C1E7AF9A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 getGrade Function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Program 4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6E7E29-6DE3-4C41-92DF-704D5627C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81</a:t>
            </a:fld>
            <a:endParaRPr lang="en-US"/>
          </a:p>
        </p:txBody>
      </p:sp>
      <p:pic>
        <p:nvPicPr>
          <p:cNvPr id="5" name="Picture 4">
            <a:hlinkClick r:id="rId3" action="ppaction://hlinksldjump"/>
            <a:extLst>
              <a:ext uri="{FF2B5EF4-FFF2-40B4-BE49-F238E27FC236}">
                <a16:creationId xmlns:a16="http://schemas.microsoft.com/office/drawing/2014/main" id="{1866B029-C37B-41EF-942B-C04DCDEE7889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0054BB64-FB80-4E03-BDF5-7F2591C8C16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6.4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281FC4E-FEE0-4502-9444-D3012BB69B15}"/>
              </a:ext>
            </a:extLst>
          </p:cNvPr>
          <p:cNvGrpSpPr/>
          <p:nvPr/>
        </p:nvGrpSpPr>
        <p:grpSpPr>
          <a:xfrm>
            <a:off x="143360" y="1408171"/>
            <a:ext cx="8851393" cy="4815077"/>
            <a:chOff x="160237" y="2805454"/>
            <a:chExt cx="8851393" cy="4048972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F32A344-A08D-41D4-B2B0-483633E56387}"/>
                </a:ext>
              </a:extLst>
            </p:cNvPr>
            <p:cNvSpPr txBox="1"/>
            <p:nvPr/>
          </p:nvSpPr>
          <p:spPr>
            <a:xfrm>
              <a:off x="160237" y="2805454"/>
              <a:ext cx="2555452" cy="23292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accent3">
                      <a:lumMod val="50000"/>
                    </a:schemeClr>
                  </a:solidFill>
                </a:rPr>
                <a:t>LISTING 6.3 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ReturnGradeFunction.py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F7B0C91-5B97-4D26-A21D-BC6BA69BA6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30453"/>
              <a:ext cx="8403807" cy="382397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Return the grade for the score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getGrade(score):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score &gt;=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90.0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'A'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 err="1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elif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score &gt;=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80.0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'B'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 err="1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elif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score &gt;=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70.0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'C'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 err="1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elif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score &gt;=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60.0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'D'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else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'F'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score =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eval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input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"Enter a score: 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grade is"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getGrade(score))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main function</a:t>
              </a:r>
              <a:endParaRPr lang="en-US" altLang="en-US" sz="1600" dirty="0">
                <a:latin typeface="Arial" panose="020B0604020202020204" pitchFamily="34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E7E8C1C-C8C4-4B88-80F4-28B04C6230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47585" cy="3823971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18</a:t>
              </a:r>
            </a:p>
          </p:txBody>
        </p:sp>
      </p:grp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B1DD658F-A8F7-4096-8670-ED7B7D0C7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4</a:t>
            </a:r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7CB234A-BAAF-4218-AD5B-CCEB70ABB317}"/>
              </a:ext>
            </a:extLst>
          </p:cNvPr>
          <p:cNvGrpSpPr/>
          <p:nvPr/>
        </p:nvGrpSpPr>
        <p:grpSpPr>
          <a:xfrm>
            <a:off x="8164115" y="1675742"/>
            <a:ext cx="830638" cy="386966"/>
            <a:chOff x="8133802" y="1326921"/>
            <a:chExt cx="830638" cy="386966"/>
          </a:xfrm>
        </p:grpSpPr>
        <p:sp>
          <p:nvSpPr>
            <p:cNvPr id="17" name="TextBox 13">
              <a:extLst>
                <a:ext uri="{FF2B5EF4-FFF2-40B4-BE49-F238E27FC236}">
                  <a16:creationId xmlns:a16="http://schemas.microsoft.com/office/drawing/2014/main" id="{C57F8A20-4498-41E9-809F-BC30210186D1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18" name="TextBox 14">
              <a:hlinkClick r:id="rId6"/>
              <a:extLst>
                <a:ext uri="{FF2B5EF4-FFF2-40B4-BE49-F238E27FC236}">
                  <a16:creationId xmlns:a16="http://schemas.microsoft.com/office/drawing/2014/main" id="{134C6C4A-DE74-4218-932A-E94B6ECDA7EC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541C7FCC-B49E-4B29-8CA1-8672E3C1639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32579998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2BF59-D393-4045-AC3F-1C1E7AF9A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 getGrade Function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Discussion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6E7E29-6DE3-4C41-92DF-704D5627C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82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735F30-C97F-43D2-BC33-6F1EEFC60D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Example runs of the program:</a:t>
            </a:r>
          </a:p>
          <a:p>
            <a:endParaRPr lang="en-US" sz="1400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The </a:t>
            </a:r>
            <a:r>
              <a:rPr lang="en-US" dirty="0">
                <a:solidFill>
                  <a:srgbClr val="7030A0"/>
                </a:solidFill>
              </a:rPr>
              <a:t>getGrade</a:t>
            </a:r>
            <a:r>
              <a:rPr lang="en-US" dirty="0"/>
              <a:t> function </a:t>
            </a:r>
            <a:r>
              <a:rPr lang="en-US" dirty="0">
                <a:solidFill>
                  <a:schemeClr val="accent2"/>
                </a:solidFill>
              </a:rPr>
              <a:t>defined</a:t>
            </a:r>
            <a:r>
              <a:rPr lang="en-US" dirty="0"/>
              <a:t> in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lines 2–12 </a:t>
            </a:r>
            <a:r>
              <a:rPr lang="en-US" dirty="0">
                <a:solidFill>
                  <a:schemeClr val="accent2"/>
                </a:solidFill>
              </a:rPr>
              <a:t>returns a character </a:t>
            </a:r>
            <a:r>
              <a:rPr lang="en-US" dirty="0"/>
              <a:t>grade based on the numeric score value. </a:t>
            </a:r>
          </a:p>
          <a:p>
            <a:pPr lvl="1"/>
            <a:r>
              <a:rPr lang="en-US" dirty="0"/>
              <a:t>It is invoked in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line 16</a:t>
            </a:r>
            <a:r>
              <a:rPr lang="en-US" dirty="0"/>
              <a:t>.</a:t>
            </a:r>
          </a:p>
          <a:p>
            <a:r>
              <a:rPr lang="en-US" dirty="0"/>
              <a:t>The </a:t>
            </a:r>
            <a:r>
              <a:rPr lang="en-US" dirty="0">
                <a:solidFill>
                  <a:srgbClr val="7030A0"/>
                </a:solidFill>
              </a:rPr>
              <a:t>getGrade</a:t>
            </a:r>
            <a:r>
              <a:rPr lang="en-US" dirty="0"/>
              <a:t> function </a:t>
            </a:r>
            <a:r>
              <a:rPr lang="en-US" dirty="0">
                <a:solidFill>
                  <a:schemeClr val="accent2"/>
                </a:solidFill>
              </a:rPr>
              <a:t>returns a character</a:t>
            </a:r>
            <a:r>
              <a:rPr lang="en-US" dirty="0"/>
              <a:t>, and it can be </a:t>
            </a:r>
            <a:r>
              <a:rPr lang="en-US" dirty="0">
                <a:solidFill>
                  <a:schemeClr val="accent2"/>
                </a:solidFill>
              </a:rPr>
              <a:t>invoked and used </a:t>
            </a:r>
            <a:r>
              <a:rPr lang="en-US" dirty="0"/>
              <a:t>just </a:t>
            </a:r>
            <a:r>
              <a:rPr lang="en-US" dirty="0">
                <a:solidFill>
                  <a:schemeClr val="accent2"/>
                </a:solidFill>
              </a:rPr>
              <a:t>like a character</a:t>
            </a:r>
            <a:r>
              <a:rPr lang="en-US" dirty="0"/>
              <a:t>. </a:t>
            </a:r>
          </a:p>
          <a:p>
            <a:r>
              <a:rPr lang="en-US" dirty="0"/>
              <a:t>The </a:t>
            </a:r>
            <a:r>
              <a:rPr lang="en-US" dirty="0">
                <a:solidFill>
                  <a:srgbClr val="7030A0"/>
                </a:solidFill>
              </a:rPr>
              <a:t>printGrade</a:t>
            </a:r>
            <a:r>
              <a:rPr lang="en-US" dirty="0"/>
              <a:t> function </a:t>
            </a:r>
            <a:r>
              <a:rPr lang="en-US" dirty="0">
                <a:solidFill>
                  <a:schemeClr val="accent2"/>
                </a:solidFill>
              </a:rPr>
              <a:t>does not return a value</a:t>
            </a:r>
            <a:r>
              <a:rPr lang="en-US" dirty="0"/>
              <a:t>, and it </a:t>
            </a:r>
            <a:r>
              <a:rPr lang="en-US" dirty="0">
                <a:solidFill>
                  <a:schemeClr val="accent2"/>
                </a:solidFill>
              </a:rPr>
              <a:t>must be invoked as a statement</a:t>
            </a:r>
            <a:r>
              <a:rPr lang="en-US" dirty="0"/>
              <a:t>.</a:t>
            </a:r>
          </a:p>
        </p:txBody>
      </p:sp>
      <p:pic>
        <p:nvPicPr>
          <p:cNvPr id="5" name="Picture 4">
            <a:hlinkClick r:id="rId3" action="ppaction://hlinksldjump"/>
            <a:extLst>
              <a:ext uri="{FF2B5EF4-FFF2-40B4-BE49-F238E27FC236}">
                <a16:creationId xmlns:a16="http://schemas.microsoft.com/office/drawing/2014/main" id="{1866B029-C37B-41EF-942B-C04DCDEE7889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0054BB64-FB80-4E03-BDF5-7F2591C8C16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6.4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3C4C482-FC24-43D7-9CF5-D918AA259161}"/>
              </a:ext>
            </a:extLst>
          </p:cNvPr>
          <p:cNvGrpSpPr/>
          <p:nvPr/>
        </p:nvGrpSpPr>
        <p:grpSpPr>
          <a:xfrm>
            <a:off x="146303" y="1968683"/>
            <a:ext cx="8851392" cy="584775"/>
            <a:chOff x="4773387" y="4996417"/>
            <a:chExt cx="8851392" cy="584775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649E239-C8FF-4537-BF19-4B8302509D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996417"/>
              <a:ext cx="8151607" cy="584775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a score: </a:t>
              </a:r>
              <a:r>
                <a:rPr lang="en-US" altLang="en-US" sz="160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66</a:t>
              </a: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05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0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The grade is D</a:t>
              </a:r>
            </a:p>
          </p:txBody>
        </p:sp>
        <p:pic>
          <p:nvPicPr>
            <p:cNvPr id="17" name="Picture 16" descr="A flat screen monitor&#10;&#10;Description automatically generated">
              <a:extLst>
                <a:ext uri="{FF2B5EF4-FFF2-40B4-BE49-F238E27FC236}">
                  <a16:creationId xmlns:a16="http://schemas.microsoft.com/office/drawing/2014/main" id="{B7BAEF7D-6455-4B0C-B4C1-956E8F619E0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67E2EF0-003A-4EEA-BE9B-1A6D1C658B04}"/>
              </a:ext>
            </a:extLst>
          </p:cNvPr>
          <p:cNvGrpSpPr/>
          <p:nvPr/>
        </p:nvGrpSpPr>
        <p:grpSpPr>
          <a:xfrm>
            <a:off x="146303" y="2714408"/>
            <a:ext cx="8851392" cy="584775"/>
            <a:chOff x="4773387" y="4996417"/>
            <a:chExt cx="8851392" cy="584775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0BEDD11-5F75-4F23-BFF3-6F0CB1FA17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996417"/>
              <a:ext cx="8151607" cy="584775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a score: </a:t>
              </a:r>
              <a:r>
                <a:rPr lang="en-US" altLang="en-US" sz="160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55</a:t>
              </a: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05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0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The grade is F</a:t>
              </a:r>
            </a:p>
          </p:txBody>
        </p:sp>
        <p:pic>
          <p:nvPicPr>
            <p:cNvPr id="20" name="Picture 19" descr="A flat screen monitor&#10;&#10;Description automatically generated">
              <a:extLst>
                <a:ext uri="{FF2B5EF4-FFF2-40B4-BE49-F238E27FC236}">
                  <a16:creationId xmlns:a16="http://schemas.microsoft.com/office/drawing/2014/main" id="{C49CFCCF-889F-4D33-8249-872C7CE7F0F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1728762-1288-4EFB-B33A-E05B50F54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429406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937113-F1B3-4C5F-ABDD-901127CD1A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None Value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510D769-F2DF-48B7-97C3-DC2B47FB56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83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86D786-031D-4069-96F0-302F494F3E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Technically, </a:t>
            </a:r>
            <a:r>
              <a:rPr lang="en-US" dirty="0">
                <a:solidFill>
                  <a:schemeClr val="accent2"/>
                </a:solidFill>
              </a:rPr>
              <a:t>every function </a:t>
            </a:r>
            <a:r>
              <a:rPr lang="en-US" dirty="0"/>
              <a:t>in Python </a:t>
            </a:r>
            <a:r>
              <a:rPr lang="en-US" dirty="0">
                <a:solidFill>
                  <a:schemeClr val="accent2"/>
                </a:solidFill>
              </a:rPr>
              <a:t>returns a value </a:t>
            </a:r>
            <a:r>
              <a:rPr lang="en-US" dirty="0"/>
              <a:t>whether you </a:t>
            </a:r>
            <a:r>
              <a:rPr lang="en-US" dirty="0">
                <a:solidFill>
                  <a:schemeClr val="accent2"/>
                </a:solidFill>
              </a:rPr>
              <a:t>use </a:t>
            </a:r>
            <a:r>
              <a:rPr lang="en-US" dirty="0">
                <a:solidFill>
                  <a:srgbClr val="3333FF"/>
                </a:solidFill>
              </a:rPr>
              <a:t>return</a:t>
            </a:r>
            <a:r>
              <a:rPr lang="en-US" dirty="0">
                <a:solidFill>
                  <a:schemeClr val="accent2"/>
                </a:solidFill>
              </a:rPr>
              <a:t> or not</a:t>
            </a:r>
            <a:r>
              <a:rPr lang="en-US" dirty="0"/>
              <a:t>. </a:t>
            </a:r>
          </a:p>
          <a:p>
            <a:r>
              <a:rPr lang="en-US" dirty="0"/>
              <a:t>If a </a:t>
            </a:r>
            <a:r>
              <a:rPr lang="en-US" dirty="0">
                <a:solidFill>
                  <a:schemeClr val="accent2"/>
                </a:solidFill>
              </a:rPr>
              <a:t>function does not return a value</a:t>
            </a:r>
            <a:r>
              <a:rPr lang="en-US" dirty="0"/>
              <a:t>, by default, </a:t>
            </a:r>
            <a:r>
              <a:rPr lang="en-US" dirty="0">
                <a:solidFill>
                  <a:schemeClr val="accent2"/>
                </a:solidFill>
              </a:rPr>
              <a:t>it returns </a:t>
            </a:r>
            <a:r>
              <a:rPr lang="en-US" dirty="0"/>
              <a:t>a special value </a:t>
            </a:r>
            <a:r>
              <a:rPr lang="en-US" dirty="0">
                <a:solidFill>
                  <a:srgbClr val="3333FF"/>
                </a:solidFill>
              </a:rPr>
              <a:t>None</a:t>
            </a:r>
            <a:r>
              <a:rPr lang="en-US" dirty="0"/>
              <a:t>. </a:t>
            </a:r>
          </a:p>
          <a:p>
            <a:pPr lvl="1"/>
            <a:r>
              <a:rPr lang="en-US" dirty="0"/>
              <a:t>For this reason, a </a:t>
            </a:r>
            <a:r>
              <a:rPr lang="en-US" dirty="0">
                <a:solidFill>
                  <a:schemeClr val="accent2"/>
                </a:solidFill>
              </a:rPr>
              <a:t>function that does not return a value </a:t>
            </a:r>
            <a:r>
              <a:rPr lang="en-US" dirty="0"/>
              <a:t>is </a:t>
            </a:r>
            <a:r>
              <a:rPr lang="en-US" dirty="0">
                <a:solidFill>
                  <a:schemeClr val="accent2"/>
                </a:solidFill>
              </a:rPr>
              <a:t>also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called</a:t>
            </a:r>
            <a:r>
              <a:rPr lang="en-US" dirty="0"/>
              <a:t> a </a:t>
            </a:r>
            <a:r>
              <a:rPr lang="en-US" dirty="0">
                <a:solidFill>
                  <a:schemeClr val="accent2"/>
                </a:solidFill>
              </a:rPr>
              <a:t>None function</a:t>
            </a:r>
            <a:r>
              <a:rPr lang="en-US" dirty="0"/>
              <a:t>. </a:t>
            </a:r>
          </a:p>
          <a:p>
            <a:r>
              <a:rPr lang="en-US" dirty="0"/>
              <a:t>The </a:t>
            </a:r>
            <a:r>
              <a:rPr lang="en-US" dirty="0">
                <a:solidFill>
                  <a:srgbClr val="3333FF"/>
                </a:solidFill>
              </a:rPr>
              <a:t>None</a:t>
            </a:r>
            <a:r>
              <a:rPr lang="en-US" dirty="0"/>
              <a:t> value </a:t>
            </a:r>
            <a:r>
              <a:rPr lang="en-US" dirty="0">
                <a:solidFill>
                  <a:schemeClr val="accent2"/>
                </a:solidFill>
              </a:rPr>
              <a:t>can be assigned to a variable </a:t>
            </a:r>
            <a:r>
              <a:rPr lang="en-US" dirty="0"/>
              <a:t>to </a:t>
            </a:r>
            <a:r>
              <a:rPr lang="en-US" dirty="0">
                <a:solidFill>
                  <a:schemeClr val="accent2"/>
                </a:solidFill>
              </a:rPr>
              <a:t>indicate</a:t>
            </a:r>
            <a:r>
              <a:rPr lang="en-US" dirty="0"/>
              <a:t> that the </a:t>
            </a:r>
            <a:r>
              <a:rPr lang="en-US" dirty="0">
                <a:solidFill>
                  <a:schemeClr val="accent2"/>
                </a:solidFill>
              </a:rPr>
              <a:t>variable does not reference any object </a:t>
            </a:r>
            <a:r>
              <a:rPr lang="en-US" dirty="0"/>
              <a:t>(data). 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235F59D-24DD-4A57-BCC0-A660935FD549}"/>
              </a:ext>
            </a:extLst>
          </p:cNvPr>
          <p:cNvGrpSpPr/>
          <p:nvPr/>
        </p:nvGrpSpPr>
        <p:grpSpPr>
          <a:xfrm>
            <a:off x="146303" y="4855082"/>
            <a:ext cx="8851392" cy="1600438"/>
            <a:chOff x="769637" y="4296056"/>
            <a:chExt cx="8851392" cy="1600438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CE416C4-0A99-4CD5-B361-4AE60EB451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7040" y="4296056"/>
              <a:ext cx="8173989" cy="1600438"/>
            </a:xfrm>
            <a:prstGeom prst="rect">
              <a:avLst/>
            </a:prstGeom>
            <a:solidFill>
              <a:schemeClr val="bg1">
                <a:lumMod val="75000"/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altLang="en-US" sz="14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&gt;&gt;&gt;</a:t>
              </a:r>
              <a:r>
                <a:rPr lang="it-IT" alt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x = </a:t>
              </a:r>
              <a:r>
                <a:rPr lang="it-IT" altLang="en-US" sz="1400" dirty="0">
                  <a:solidFill>
                    <a:srgbClr val="CC66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None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altLang="en-US" sz="14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&gt;&gt;&gt;</a:t>
              </a:r>
              <a:r>
                <a:rPr lang="it-IT" alt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it-IT" altLang="en-US" sz="1400" dirty="0">
                  <a:solidFill>
                    <a:srgbClr val="7030A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it-IT" alt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(x)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altLang="en-US" sz="14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None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altLang="en-US" sz="14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&gt;&gt;&gt;</a:t>
              </a:r>
              <a:r>
                <a:rPr lang="it-IT" alt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x == </a:t>
              </a:r>
              <a:r>
                <a:rPr lang="it-IT" altLang="en-US" sz="1400" dirty="0">
                  <a:solidFill>
                    <a:srgbClr val="CC66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None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altLang="en-US" sz="14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True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altLang="en-US" sz="14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&gt;&gt;&gt;</a:t>
              </a:r>
              <a:r>
                <a:rPr lang="it-IT" alt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x != </a:t>
              </a:r>
              <a:r>
                <a:rPr lang="it-IT" altLang="en-US" sz="1400" dirty="0">
                  <a:solidFill>
                    <a:srgbClr val="CC66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None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it-IT" altLang="en-US" sz="14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False</a:t>
              </a:r>
              <a:endParaRPr lang="en-US" altLang="en-US" sz="1400" dirty="0">
                <a:solidFill>
                  <a:srgbClr val="3333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63C35FD-F64F-499C-8A3E-10DCBD0784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69637" y="4818959"/>
              <a:ext cx="551364" cy="551364"/>
            </a:xfrm>
            <a:prstGeom prst="rect">
              <a:avLst/>
            </a:prstGeom>
          </p:spPr>
        </p:pic>
      </p:grpSp>
      <p:pic>
        <p:nvPicPr>
          <p:cNvPr id="8" name="Picture 7">
            <a:hlinkClick r:id="rId4" action="ppaction://hlinksldjump"/>
            <a:extLst>
              <a:ext uri="{FF2B5EF4-FFF2-40B4-BE49-F238E27FC236}">
                <a16:creationId xmlns:a16="http://schemas.microsoft.com/office/drawing/2014/main" id="{EE8D9A16-E546-4C81-9C8F-EAD63E6D691A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9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4E88C78E-E551-4A27-99A9-DBE0CD8E9228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6.4</a:t>
            </a:r>
          </a:p>
        </p:txBody>
      </p:sp>
    </p:spTree>
    <p:extLst>
      <p:ext uri="{BB962C8B-B14F-4D97-AF65-F5344CB8AC3E}">
        <p14:creationId xmlns:p14="http://schemas.microsoft.com/office/powerpoint/2010/main" val="2278677672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937113-F1B3-4C5F-ABDD-901127CD1A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None Value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Example</a:t>
            </a:r>
            <a:r>
              <a:rPr lang="en-US" dirty="0"/>
              <a:t>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510D769-F2DF-48B7-97C3-DC2B47FB56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84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86D786-031D-4069-96F0-302F494F3E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example, if you run the following program:</a:t>
            </a:r>
          </a:p>
          <a:p>
            <a:endParaRPr lang="en-US" dirty="0"/>
          </a:p>
          <a:p>
            <a:endParaRPr lang="en-US" dirty="0"/>
          </a:p>
          <a:p>
            <a:pPr marL="91440" indent="0">
              <a:buNone/>
            </a:pPr>
            <a:endParaRPr lang="en-US" sz="5400" dirty="0"/>
          </a:p>
          <a:p>
            <a:r>
              <a:rPr lang="en-US" dirty="0"/>
              <a:t>You will see the </a:t>
            </a:r>
            <a:r>
              <a:rPr lang="en-US" dirty="0">
                <a:solidFill>
                  <a:schemeClr val="accent2"/>
                </a:solidFill>
              </a:rPr>
              <a:t>output</a:t>
            </a:r>
            <a:r>
              <a:rPr lang="en-US" dirty="0"/>
              <a:t> is </a:t>
            </a:r>
            <a:r>
              <a:rPr lang="en-US" dirty="0">
                <a:solidFill>
                  <a:srgbClr val="3333FF"/>
                </a:solidFill>
              </a:rPr>
              <a:t>None</a:t>
            </a:r>
            <a:r>
              <a:rPr lang="en-US" dirty="0"/>
              <a:t>, because the </a:t>
            </a:r>
            <a:r>
              <a:rPr lang="en-US" dirty="0">
                <a:solidFill>
                  <a:srgbClr val="7030A0"/>
                </a:solidFill>
              </a:rPr>
              <a:t>sum</a:t>
            </a:r>
            <a:r>
              <a:rPr lang="en-US" dirty="0"/>
              <a:t> function </a:t>
            </a:r>
            <a:r>
              <a:rPr lang="en-US" dirty="0">
                <a:solidFill>
                  <a:schemeClr val="accent2"/>
                </a:solidFill>
              </a:rPr>
              <a:t>does not have a </a:t>
            </a:r>
            <a:r>
              <a:rPr lang="en-US" b="1" dirty="0">
                <a:solidFill>
                  <a:schemeClr val="accent2"/>
                </a:solidFill>
              </a:rPr>
              <a:t>return statement</a:t>
            </a:r>
            <a:r>
              <a:rPr lang="en-US" dirty="0"/>
              <a:t>.</a:t>
            </a:r>
          </a:p>
          <a:p>
            <a:r>
              <a:rPr lang="en-US" dirty="0">
                <a:solidFill>
                  <a:schemeClr val="accent2"/>
                </a:solidFill>
              </a:rPr>
              <a:t>By default</a:t>
            </a:r>
            <a:r>
              <a:rPr lang="en-US" dirty="0"/>
              <a:t>, it </a:t>
            </a:r>
            <a:r>
              <a:rPr lang="en-US" dirty="0">
                <a:solidFill>
                  <a:schemeClr val="accent2"/>
                </a:solidFill>
              </a:rPr>
              <a:t>returns</a:t>
            </a:r>
            <a:r>
              <a:rPr lang="en-US" dirty="0"/>
              <a:t> </a:t>
            </a:r>
            <a:r>
              <a:rPr lang="en-US" dirty="0">
                <a:solidFill>
                  <a:srgbClr val="3333FF"/>
                </a:solidFill>
              </a:rPr>
              <a:t>None</a:t>
            </a:r>
            <a:r>
              <a:rPr lang="en-US" dirty="0"/>
              <a:t>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DA2DE0E-9B40-4038-8CD1-322E196F4300}"/>
              </a:ext>
            </a:extLst>
          </p:cNvPr>
          <p:cNvGrpSpPr/>
          <p:nvPr/>
        </p:nvGrpSpPr>
        <p:grpSpPr>
          <a:xfrm>
            <a:off x="146304" y="1942073"/>
            <a:ext cx="8851392" cy="1200623"/>
            <a:chOff x="160238" y="3030453"/>
            <a:chExt cx="8851392" cy="3823973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54AC5C7-BFF5-4D4D-AB20-B4B424D8CB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30453"/>
              <a:ext cx="8403807" cy="382397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sum(number1, number2):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total</a:t>
              </a:r>
              <a:r>
                <a:rPr lang="en-US" altLang="en-US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number1 + number2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(sum(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))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D44E83A-9A60-4727-95D4-0D46741E8B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47585" cy="3823971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</p:txBody>
        </p:sp>
      </p:grpSp>
      <p:pic>
        <p:nvPicPr>
          <p:cNvPr id="10" name="Picture 9">
            <a:hlinkClick r:id="rId3" action="ppaction://hlinksldjump"/>
            <a:extLst>
              <a:ext uri="{FF2B5EF4-FFF2-40B4-BE49-F238E27FC236}">
                <a16:creationId xmlns:a16="http://schemas.microsoft.com/office/drawing/2014/main" id="{5EBAA22C-F92A-4C4C-836F-C4D17A5272C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1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D35036E3-69BF-45BE-86DB-3A72C53CE1E9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6.4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5A16F10-34E0-45AF-B7BE-656960CB8386}"/>
              </a:ext>
            </a:extLst>
          </p:cNvPr>
          <p:cNvGrpSpPr/>
          <p:nvPr/>
        </p:nvGrpSpPr>
        <p:grpSpPr>
          <a:xfrm>
            <a:off x="146303" y="3243669"/>
            <a:ext cx="8851392" cy="551364"/>
            <a:chOff x="4773387" y="5013122"/>
            <a:chExt cx="8851392" cy="551364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4D19D67-9D96-4749-B5D4-D2C4C3F6CC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119527"/>
              <a:ext cx="8151607" cy="338554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None</a:t>
              </a:r>
            </a:p>
          </p:txBody>
        </p:sp>
        <p:pic>
          <p:nvPicPr>
            <p:cNvPr id="14" name="Picture 13" descr="A flat screen monitor&#10;&#10;Description automatically generated">
              <a:extLst>
                <a:ext uri="{FF2B5EF4-FFF2-40B4-BE49-F238E27FC236}">
                  <a16:creationId xmlns:a16="http://schemas.microsoft.com/office/drawing/2014/main" id="{B1076810-5514-48F6-90EB-90EF0581C45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B07AAE4-9545-4187-A465-694194BF6C78}"/>
              </a:ext>
            </a:extLst>
          </p:cNvPr>
          <p:cNvGrpSpPr/>
          <p:nvPr/>
        </p:nvGrpSpPr>
        <p:grpSpPr>
          <a:xfrm>
            <a:off x="8167059" y="1942072"/>
            <a:ext cx="830638" cy="386966"/>
            <a:chOff x="8133802" y="1326921"/>
            <a:chExt cx="830638" cy="386966"/>
          </a:xfrm>
        </p:grpSpPr>
        <p:sp>
          <p:nvSpPr>
            <p:cNvPr id="16" name="TextBox 13">
              <a:extLst>
                <a:ext uri="{FF2B5EF4-FFF2-40B4-BE49-F238E27FC236}">
                  <a16:creationId xmlns:a16="http://schemas.microsoft.com/office/drawing/2014/main" id="{22795D5B-F8A0-42A3-A420-4FD1F7CB0FD7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17" name="TextBox 14">
              <a:hlinkClick r:id="rId7"/>
              <a:extLst>
                <a:ext uri="{FF2B5EF4-FFF2-40B4-BE49-F238E27FC236}">
                  <a16:creationId xmlns:a16="http://schemas.microsoft.com/office/drawing/2014/main" id="{9DFAB091-3CB5-4AEF-B762-445B6FF64A41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6F8A1C13-756F-416E-A277-127FAD40CC5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96298972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6B7645-3418-4322-99BE-999DE00B3D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Terminating Void Functions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85D8FCE-1ECF-4D09-96D8-EA1F5ECF1C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85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D659FE-021F-43C5-8F64-AF9D8F9318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 </a:t>
            </a:r>
            <a:r>
              <a:rPr lang="en-US" dirty="0">
                <a:solidFill>
                  <a:schemeClr val="accent2"/>
                </a:solidFill>
              </a:rPr>
              <a:t>return statement </a:t>
            </a:r>
            <a:r>
              <a:rPr lang="en-US" dirty="0"/>
              <a:t>is </a:t>
            </a:r>
            <a:r>
              <a:rPr lang="en-US" dirty="0">
                <a:solidFill>
                  <a:schemeClr val="accent2"/>
                </a:solidFill>
              </a:rPr>
              <a:t>not needed </a:t>
            </a:r>
            <a:r>
              <a:rPr lang="en-US" dirty="0"/>
              <a:t>for a </a:t>
            </a:r>
            <a:r>
              <a:rPr lang="en-US" dirty="0">
                <a:solidFill>
                  <a:schemeClr val="accent2"/>
                </a:solidFill>
              </a:rPr>
              <a:t>None function </a:t>
            </a:r>
            <a:r>
              <a:rPr lang="en-US" dirty="0"/>
              <a:t>(void).</a:t>
            </a:r>
          </a:p>
          <a:p>
            <a:r>
              <a:rPr lang="en-US" dirty="0"/>
              <a:t>But it </a:t>
            </a:r>
            <a:r>
              <a:rPr lang="en-US" dirty="0">
                <a:solidFill>
                  <a:schemeClr val="accent2"/>
                </a:solidFill>
              </a:rPr>
              <a:t>can be used for terminating the function </a:t>
            </a:r>
            <a:r>
              <a:rPr lang="en-US" dirty="0"/>
              <a:t>and </a:t>
            </a:r>
            <a:r>
              <a:rPr lang="en-US" dirty="0">
                <a:solidFill>
                  <a:schemeClr val="accent2"/>
                </a:solidFill>
              </a:rPr>
              <a:t>returning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control</a:t>
            </a:r>
            <a:r>
              <a:rPr lang="en-US" dirty="0"/>
              <a:t> to the function’s </a:t>
            </a:r>
            <a:r>
              <a:rPr lang="en-US" dirty="0">
                <a:solidFill>
                  <a:schemeClr val="accent2"/>
                </a:solidFill>
              </a:rPr>
              <a:t>caller</a:t>
            </a:r>
            <a:r>
              <a:rPr lang="en-US" dirty="0"/>
              <a:t>. </a:t>
            </a:r>
          </a:p>
          <a:p>
            <a:r>
              <a:rPr lang="en-US" dirty="0"/>
              <a:t>The syntax is simply:</a:t>
            </a:r>
          </a:p>
          <a:p>
            <a:pPr marL="91440" indent="0">
              <a:buNone/>
            </a:pPr>
            <a:r>
              <a:rPr lang="en-US" dirty="0"/>
              <a:t> </a:t>
            </a:r>
          </a:p>
          <a:p>
            <a:r>
              <a:rPr lang="en-US" dirty="0"/>
              <a:t>Or</a:t>
            </a:r>
          </a:p>
          <a:p>
            <a:pPr marL="91440" indent="0">
              <a:buNone/>
            </a:pPr>
            <a:r>
              <a:rPr lang="en-US" dirty="0"/>
              <a:t> </a:t>
            </a:r>
          </a:p>
          <a:p>
            <a:r>
              <a:rPr lang="en-US" dirty="0"/>
              <a:t>This is </a:t>
            </a:r>
            <a:r>
              <a:rPr lang="en-US" dirty="0">
                <a:solidFill>
                  <a:schemeClr val="accent2"/>
                </a:solidFill>
              </a:rPr>
              <a:t>rarely used</a:t>
            </a:r>
            <a:r>
              <a:rPr lang="en-US" dirty="0"/>
              <a:t>, but it is </a:t>
            </a:r>
            <a:r>
              <a:rPr lang="en-US" dirty="0">
                <a:solidFill>
                  <a:schemeClr val="accent2"/>
                </a:solidFill>
              </a:rPr>
              <a:t>sometimes useful for</a:t>
            </a:r>
            <a:r>
              <a:rPr lang="en-US" dirty="0"/>
              <a:t> circumventing (</a:t>
            </a:r>
            <a:r>
              <a:rPr lang="en-US" dirty="0">
                <a:solidFill>
                  <a:schemeClr val="accent2"/>
                </a:solidFill>
              </a:rPr>
              <a:t>avoiding</a:t>
            </a:r>
            <a:r>
              <a:rPr lang="en-US" dirty="0"/>
              <a:t>) </a:t>
            </a:r>
            <a:r>
              <a:rPr lang="en-US" dirty="0">
                <a:solidFill>
                  <a:schemeClr val="accent2"/>
                </a:solidFill>
              </a:rPr>
              <a:t>the normal flow of control </a:t>
            </a:r>
            <a:r>
              <a:rPr lang="en-US" dirty="0"/>
              <a:t>in a function that does not return any value.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10E2C35-B94F-4373-831E-117F7F37AB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0097" y="3362499"/>
            <a:ext cx="8403807" cy="4815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</a:t>
            </a:r>
            <a:endParaRPr lang="en-US" altLang="en-US" sz="2000" dirty="0">
              <a:solidFill>
                <a:srgbClr val="3333FF"/>
              </a:solidFill>
              <a:latin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414C862-FEC5-422D-841F-4DC7F1EB3B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0096" y="4432134"/>
            <a:ext cx="8403807" cy="4815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return None</a:t>
            </a:r>
          </a:p>
        </p:txBody>
      </p:sp>
      <p:pic>
        <p:nvPicPr>
          <p:cNvPr id="8" name="Picture 7">
            <a:hlinkClick r:id="rId3" action="ppaction://hlinksldjump"/>
            <a:extLst>
              <a:ext uri="{FF2B5EF4-FFF2-40B4-BE49-F238E27FC236}">
                <a16:creationId xmlns:a16="http://schemas.microsoft.com/office/drawing/2014/main" id="{DFD37CD7-0CAE-46CF-B488-BDA6069E55F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9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1EC4D7DE-7169-4991-B58F-F2C334DE7243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6.4</a:t>
            </a:r>
          </a:p>
        </p:txBody>
      </p:sp>
    </p:spTree>
    <p:extLst>
      <p:ext uri="{BB962C8B-B14F-4D97-AF65-F5344CB8AC3E}">
        <p14:creationId xmlns:p14="http://schemas.microsoft.com/office/powerpoint/2010/main" val="1165333743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6B7645-3418-4322-99BE-999DE00B3D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Terminating Void Functions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Example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85D8FCE-1ECF-4D09-96D8-EA1F5ECF1C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86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D659FE-021F-43C5-8F64-AF9D8F9318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For example, the following code has a </a:t>
            </a:r>
            <a:r>
              <a:rPr lang="en-US" dirty="0">
                <a:solidFill>
                  <a:schemeClr val="accent2"/>
                </a:solidFill>
              </a:rPr>
              <a:t>return statement </a:t>
            </a:r>
            <a:r>
              <a:rPr lang="en-US" dirty="0"/>
              <a:t>to </a:t>
            </a:r>
            <a:r>
              <a:rPr lang="en-US" dirty="0">
                <a:solidFill>
                  <a:schemeClr val="accent2"/>
                </a:solidFill>
              </a:rPr>
              <a:t>terminate the function </a:t>
            </a:r>
            <a:r>
              <a:rPr lang="en-US" b="1" dirty="0">
                <a:solidFill>
                  <a:schemeClr val="accent2"/>
                </a:solidFill>
              </a:rPr>
              <a:t>when</a:t>
            </a:r>
            <a:r>
              <a:rPr lang="en-US" dirty="0"/>
              <a:t> the </a:t>
            </a:r>
            <a:r>
              <a:rPr lang="en-US" dirty="0">
                <a:solidFill>
                  <a:srgbClr val="0070C0"/>
                </a:solidFill>
              </a:rPr>
              <a:t>score</a:t>
            </a:r>
            <a:r>
              <a:rPr lang="en-US" dirty="0"/>
              <a:t> is </a:t>
            </a:r>
            <a:r>
              <a:rPr lang="en-US" dirty="0">
                <a:solidFill>
                  <a:schemeClr val="accent2"/>
                </a:solidFill>
              </a:rPr>
              <a:t>invalid</a:t>
            </a:r>
            <a:r>
              <a:rPr lang="en-US" dirty="0"/>
              <a:t>. </a:t>
            </a:r>
          </a:p>
          <a:p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61DE264-8539-48BA-90FD-A06B9E799FE2}"/>
              </a:ext>
            </a:extLst>
          </p:cNvPr>
          <p:cNvGrpSpPr/>
          <p:nvPr/>
        </p:nvGrpSpPr>
        <p:grpSpPr>
          <a:xfrm>
            <a:off x="180285" y="2325951"/>
            <a:ext cx="8783430" cy="4039339"/>
            <a:chOff x="160238" y="3030453"/>
            <a:chExt cx="8783430" cy="401806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A5C2BCF-3EA1-45B3-BF8B-474B65D98A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30453"/>
              <a:ext cx="8335845" cy="401806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Print grade for the score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printGrade(score):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600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score &lt; </a:t>
              </a:r>
              <a:r>
                <a:rPr lang="en-US" altLang="en-US" sz="1600" dirty="0">
                  <a:solidFill>
                    <a:srgbClr val="0000FF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0 </a:t>
              </a:r>
              <a:r>
                <a:rPr lang="en-US" altLang="en-US" sz="1600" dirty="0">
                  <a:solidFill>
                    <a:srgbClr val="00008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or </a:t>
              </a:r>
              <a:r>
                <a:rPr lang="en-US" altLang="en-US" sz="1600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score &gt; </a:t>
              </a:r>
              <a:r>
                <a:rPr lang="en-US" altLang="en-US" sz="1600" dirty="0">
                  <a:solidFill>
                    <a:srgbClr val="0000FF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100</a:t>
              </a:r>
              <a:r>
                <a:rPr lang="en-US" altLang="en-US" sz="1600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"Invalid score"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>
                  <a:solidFill>
                    <a:srgbClr val="00008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return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600" i="1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Same as return None</a:t>
              </a:r>
              <a:endParaRPr lang="en-US" altLang="en-US" sz="1600" dirty="0">
                <a:latin typeface="Arial" panose="020B0604020202020204" pitchFamily="34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score &gt;=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90.0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'A'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 err="1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elif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score &gt;=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80.0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'B'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 err="1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elif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score &gt;=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70.0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'C'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 err="1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elif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score &gt;=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60.0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'D'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else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'F'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730ACE0-ACC2-464E-8522-3A482921F3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4"/>
              <a:ext cx="521051" cy="401806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16</a:t>
              </a:r>
            </a:p>
          </p:txBody>
        </p:sp>
      </p:grpSp>
      <p:pic>
        <p:nvPicPr>
          <p:cNvPr id="15" name="Picture 14">
            <a:hlinkClick r:id="rId3" action="ppaction://hlinksldjump"/>
            <a:extLst>
              <a:ext uri="{FF2B5EF4-FFF2-40B4-BE49-F238E27FC236}">
                <a16:creationId xmlns:a16="http://schemas.microsoft.com/office/drawing/2014/main" id="{64862FB8-6CC6-48F2-B91C-57DD3B2FD0EE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6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C7E44C5D-53F1-42BF-8EFB-CE7178EA9659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6.4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076D177-5D2C-41FD-9E54-E003DB9D8B69}"/>
              </a:ext>
            </a:extLst>
          </p:cNvPr>
          <p:cNvGrpSpPr/>
          <p:nvPr/>
        </p:nvGrpSpPr>
        <p:grpSpPr>
          <a:xfrm>
            <a:off x="8108832" y="2325950"/>
            <a:ext cx="830638" cy="386966"/>
            <a:chOff x="8133802" y="1326921"/>
            <a:chExt cx="830638" cy="386966"/>
          </a:xfrm>
        </p:grpSpPr>
        <p:sp>
          <p:nvSpPr>
            <p:cNvPr id="11" name="TextBox 13">
              <a:extLst>
                <a:ext uri="{FF2B5EF4-FFF2-40B4-BE49-F238E27FC236}">
                  <a16:creationId xmlns:a16="http://schemas.microsoft.com/office/drawing/2014/main" id="{D404B894-D5F2-4F76-8451-15AA741250A5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17" name="TextBox 14">
              <a:hlinkClick r:id="rId6"/>
              <a:extLst>
                <a:ext uri="{FF2B5EF4-FFF2-40B4-BE49-F238E27FC236}">
                  <a16:creationId xmlns:a16="http://schemas.microsoft.com/office/drawing/2014/main" id="{C9BD934E-1037-45E1-8429-93C2C049BB3F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694764F0-C276-4A37-A1D3-C30DE903D6D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77793178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447FFB-41D2-4E92-9808-333BA9457C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Point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#1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17262FC-5D0F-4F0A-9100-6D664FC8A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87</a:t>
            </a:fld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99EDC0D-66E6-46F0-B3F7-0750532204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indent="0">
              <a:buNone/>
            </a:pPr>
            <a:r>
              <a:rPr lang="en-US" dirty="0"/>
              <a:t>What are the </a:t>
            </a:r>
            <a:r>
              <a:rPr lang="en-US" dirty="0">
                <a:solidFill>
                  <a:schemeClr val="accent2"/>
                </a:solidFill>
              </a:rPr>
              <a:t>benefits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of using a function</a:t>
            </a:r>
            <a:r>
              <a:rPr lang="en-US" dirty="0"/>
              <a:t>?</a:t>
            </a:r>
          </a:p>
          <a:p>
            <a:pPr marL="91440" indent="0">
              <a:buNone/>
            </a:pPr>
            <a:endParaRPr lang="en-US" dirty="0"/>
          </a:p>
          <a:p>
            <a:pPr indent="-365760" algn="l">
              <a:buFont typeface="Wingdings" panose="05000000000000000000" pitchFamily="2" charset="2"/>
              <a:buChar char="Ø"/>
            </a:pPr>
            <a:r>
              <a:rPr lang="en-US" dirty="0"/>
              <a:t>Answer: </a:t>
            </a:r>
            <a:r>
              <a:rPr lang="en-US" dirty="0">
                <a:solidFill>
                  <a:schemeClr val="accent2"/>
                </a:solidFill>
              </a:rPr>
              <a:t>At least three benefits: </a:t>
            </a:r>
          </a:p>
          <a:p>
            <a:pPr marL="640080" lvl="1" indent="-457200" algn="l">
              <a:buFont typeface="+mj-lt"/>
              <a:buAutoNum type="arabicParenR"/>
            </a:pPr>
            <a:r>
              <a:rPr lang="en-US" dirty="0"/>
              <a:t>Reuse code.</a:t>
            </a:r>
          </a:p>
          <a:p>
            <a:pPr marL="640080" lvl="1" indent="-457200" algn="l">
              <a:buFont typeface="+mj-lt"/>
              <a:buAutoNum type="arabicParenR"/>
            </a:pPr>
            <a:r>
              <a:rPr lang="en-US" dirty="0"/>
              <a:t>Reduce complexity.</a:t>
            </a:r>
          </a:p>
          <a:p>
            <a:pPr marL="640080" lvl="1" indent="-457200" algn="l">
              <a:buFont typeface="+mj-lt"/>
              <a:buAutoNum type="arabicParenR"/>
            </a:pPr>
            <a:r>
              <a:rPr lang="en-US" dirty="0"/>
              <a:t>Easy to maintain. </a:t>
            </a:r>
          </a:p>
        </p:txBody>
      </p:sp>
      <p:pic>
        <p:nvPicPr>
          <p:cNvPr id="6" name="Picture 5">
            <a:hlinkClick r:id="rId2" action="ppaction://hlinksldjump"/>
            <a:extLst>
              <a:ext uri="{FF2B5EF4-FFF2-40B4-BE49-F238E27FC236}">
                <a16:creationId xmlns:a16="http://schemas.microsoft.com/office/drawing/2014/main" id="{F6AE28E8-C3BC-4720-95A4-564EEFA1547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0D2AD6EE-7D11-4A9C-99F6-ACD0B632F105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6.4</a:t>
            </a:r>
          </a:p>
        </p:txBody>
      </p:sp>
    </p:spTree>
    <p:extLst>
      <p:ext uri="{BB962C8B-B14F-4D97-AF65-F5344CB8AC3E}">
        <p14:creationId xmlns:p14="http://schemas.microsoft.com/office/powerpoint/2010/main" val="2599153609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0371B1-D69B-4B6A-9F12-C2C65F41E5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Point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#2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24AAA15-4210-43B6-A495-6D61FB358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88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4DA959-1821-4729-B564-DD082919A0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indent="0">
              <a:buNone/>
            </a:pPr>
            <a:r>
              <a:rPr lang="en-US" dirty="0"/>
              <a:t>Can you </a:t>
            </a:r>
            <a:r>
              <a:rPr lang="en-US" dirty="0">
                <a:solidFill>
                  <a:schemeClr val="accent2"/>
                </a:solidFill>
              </a:rPr>
              <a:t>simplify</a:t>
            </a:r>
            <a:r>
              <a:rPr lang="en-US" dirty="0"/>
              <a:t> the </a:t>
            </a:r>
            <a:r>
              <a:rPr lang="en-US" dirty="0">
                <a:solidFill>
                  <a:srgbClr val="7030A0"/>
                </a:solidFill>
              </a:rPr>
              <a:t>max</a:t>
            </a:r>
            <a:r>
              <a:rPr lang="en-US" dirty="0"/>
              <a:t> function by using a </a:t>
            </a:r>
            <a:r>
              <a:rPr lang="en-US" dirty="0">
                <a:solidFill>
                  <a:schemeClr val="accent2"/>
                </a:solidFill>
              </a:rPr>
              <a:t>conditional expression</a:t>
            </a:r>
            <a:r>
              <a:rPr lang="en-US" dirty="0"/>
              <a:t>?</a:t>
            </a:r>
          </a:p>
          <a:p>
            <a:pPr marL="91440" indent="0">
              <a:buNone/>
            </a:pPr>
            <a:endParaRPr lang="en-US" dirty="0"/>
          </a:p>
          <a:p>
            <a:pPr marL="91440" indent="0">
              <a:buNone/>
            </a:pPr>
            <a:endParaRPr lang="en-US" dirty="0"/>
          </a:p>
          <a:p>
            <a:pPr marL="91440" indent="0">
              <a:buNone/>
            </a:pPr>
            <a:endParaRPr lang="en-US" dirty="0"/>
          </a:p>
          <a:p>
            <a:pPr marL="91440" indent="0">
              <a:buNone/>
            </a:pPr>
            <a:endParaRPr lang="en-US" dirty="0"/>
          </a:p>
          <a:p>
            <a:pPr indent="-365760">
              <a:buFont typeface="Wingdings" panose="05000000000000000000" pitchFamily="2" charset="2"/>
              <a:buChar char="Ø"/>
            </a:pPr>
            <a:r>
              <a:rPr lang="en-US" dirty="0"/>
              <a:t>Solution: 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7BD26DD-C511-4D53-B68D-2BB4B754E321}"/>
              </a:ext>
            </a:extLst>
          </p:cNvPr>
          <p:cNvGrpSpPr/>
          <p:nvPr/>
        </p:nvGrpSpPr>
        <p:grpSpPr>
          <a:xfrm>
            <a:off x="146303" y="2323345"/>
            <a:ext cx="8851392" cy="2053346"/>
            <a:chOff x="280460" y="3637240"/>
            <a:chExt cx="8851392" cy="240779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F4B4215-6CEC-4C4F-B712-2F2216E4BF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8046" y="3637240"/>
              <a:ext cx="8403806" cy="240778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max(num1, num2):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num1 &gt; num2: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result = num1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else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result = num2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result</a:t>
              </a:r>
              <a:endParaRPr lang="en-US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5BA9288-FC71-4096-B874-C59E425CA4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460" y="3637242"/>
              <a:ext cx="447585" cy="240778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1FEEC206-EB01-40B2-99DA-87956F192576}"/>
              </a:ext>
            </a:extLst>
          </p:cNvPr>
          <p:cNvGrpSpPr/>
          <p:nvPr/>
        </p:nvGrpSpPr>
        <p:grpSpPr>
          <a:xfrm>
            <a:off x="146304" y="4945171"/>
            <a:ext cx="8851392" cy="603373"/>
            <a:chOff x="280460" y="3637240"/>
            <a:chExt cx="8851392" cy="240779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D86BAD7-27C1-4E05-A293-B9BE9B389D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8046" y="3637240"/>
              <a:ext cx="8403806" cy="240778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max(num1, num2):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num1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num1 &gt; num2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else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num2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172BCC4-48DA-4AD8-ABE3-C84B0718B9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460" y="3637242"/>
              <a:ext cx="447585" cy="240778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</p:txBody>
        </p:sp>
      </p:grpSp>
      <p:pic>
        <p:nvPicPr>
          <p:cNvPr id="12" name="Picture 11">
            <a:hlinkClick r:id="rId3" action="ppaction://hlinksldjump"/>
            <a:extLst>
              <a:ext uri="{FF2B5EF4-FFF2-40B4-BE49-F238E27FC236}">
                <a16:creationId xmlns:a16="http://schemas.microsoft.com/office/drawing/2014/main" id="{067D3C42-6FD3-4AF8-8C2C-7C253300587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3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AA65418F-B6F8-4F41-9CB0-0E772818F0B1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6.4</a:t>
            </a:r>
          </a:p>
        </p:txBody>
      </p:sp>
    </p:spTree>
    <p:extLst>
      <p:ext uri="{BB962C8B-B14F-4D97-AF65-F5344CB8AC3E}">
        <p14:creationId xmlns:p14="http://schemas.microsoft.com/office/powerpoint/2010/main" val="954794617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0371B1-D69B-4B6A-9F12-C2C65F41E5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Point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#3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24AAA15-4210-43B6-A495-6D61FB358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89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4DA959-1821-4729-B564-DD082919A0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indent="0">
              <a:buNone/>
            </a:pPr>
            <a:r>
              <a:rPr lang="en-US" dirty="0"/>
              <a:t>Can you have a </a:t>
            </a:r>
            <a:r>
              <a:rPr lang="en-US" dirty="0">
                <a:solidFill>
                  <a:schemeClr val="accent2"/>
                </a:solidFill>
              </a:rPr>
              <a:t>return statement </a:t>
            </a:r>
            <a:r>
              <a:rPr lang="en-US" dirty="0"/>
              <a:t>in a </a:t>
            </a:r>
            <a:r>
              <a:rPr lang="en-US" dirty="0">
                <a:solidFill>
                  <a:schemeClr val="accent2"/>
                </a:solidFill>
              </a:rPr>
              <a:t>None function</a:t>
            </a:r>
            <a:r>
              <a:rPr lang="en-US" dirty="0"/>
              <a:t>? Does the </a:t>
            </a:r>
            <a:r>
              <a:rPr lang="en-US" dirty="0">
                <a:solidFill>
                  <a:schemeClr val="accent2"/>
                </a:solidFill>
              </a:rPr>
              <a:t>return statement </a:t>
            </a:r>
            <a:r>
              <a:rPr lang="en-US" dirty="0"/>
              <a:t>in the following function </a:t>
            </a:r>
            <a:r>
              <a:rPr lang="en-US" dirty="0">
                <a:solidFill>
                  <a:schemeClr val="accent2"/>
                </a:solidFill>
              </a:rPr>
              <a:t>cause syntax errors</a:t>
            </a:r>
            <a:r>
              <a:rPr lang="en-US" dirty="0"/>
              <a:t>?</a:t>
            </a:r>
          </a:p>
          <a:p>
            <a:pPr marL="91440" indent="0">
              <a:buNone/>
            </a:pPr>
            <a:endParaRPr lang="en-US" dirty="0"/>
          </a:p>
          <a:p>
            <a:pPr marL="91440" indent="0">
              <a:buNone/>
            </a:pPr>
            <a:endParaRPr lang="en-US" dirty="0"/>
          </a:p>
          <a:p>
            <a:pPr marL="91440" indent="0">
              <a:buNone/>
            </a:pPr>
            <a:endParaRPr lang="en-US" dirty="0"/>
          </a:p>
          <a:p>
            <a:pPr indent="-365760">
              <a:buFont typeface="Wingdings" panose="05000000000000000000" pitchFamily="2" charset="2"/>
              <a:buChar char="Ø"/>
            </a:pPr>
            <a:r>
              <a:rPr lang="en-US" dirty="0"/>
              <a:t>Answer: </a:t>
            </a:r>
          </a:p>
          <a:p>
            <a:pPr lvl="1" indent="-365760">
              <a:buFont typeface="Wingdings" panose="05000000000000000000" pitchFamily="2" charset="2"/>
              <a:buChar char="Ø"/>
            </a:pPr>
            <a:r>
              <a:rPr lang="en-US" dirty="0"/>
              <a:t>Yes, we can have a </a:t>
            </a:r>
            <a:r>
              <a:rPr lang="en-US" dirty="0">
                <a:solidFill>
                  <a:schemeClr val="accent2"/>
                </a:solidFill>
              </a:rPr>
              <a:t>return statement </a:t>
            </a:r>
            <a:r>
              <a:rPr lang="en-US" dirty="0"/>
              <a:t>in a </a:t>
            </a:r>
            <a:r>
              <a:rPr lang="en-US" dirty="0">
                <a:solidFill>
                  <a:schemeClr val="accent2"/>
                </a:solidFill>
              </a:rPr>
              <a:t>None function</a:t>
            </a:r>
            <a:r>
              <a:rPr lang="en-US" dirty="0"/>
              <a:t>.</a:t>
            </a:r>
          </a:p>
          <a:p>
            <a:pPr lvl="1" indent="-365760">
              <a:buFont typeface="Wingdings" panose="05000000000000000000" pitchFamily="2" charset="2"/>
              <a:buChar char="Ø"/>
            </a:pPr>
            <a:r>
              <a:rPr lang="en-US" dirty="0"/>
              <a:t>No, the </a:t>
            </a:r>
            <a:r>
              <a:rPr lang="en-US" dirty="0">
                <a:solidFill>
                  <a:schemeClr val="accent2"/>
                </a:solidFill>
              </a:rPr>
              <a:t>return statement </a:t>
            </a:r>
            <a:r>
              <a:rPr lang="en-US" dirty="0"/>
              <a:t>in the previous function </a:t>
            </a:r>
            <a:r>
              <a:rPr lang="en-US" b="1" dirty="0">
                <a:solidFill>
                  <a:schemeClr val="accent2"/>
                </a:solidFill>
              </a:rPr>
              <a:t>does not </a:t>
            </a:r>
            <a:r>
              <a:rPr lang="en-US" dirty="0"/>
              <a:t>cause syntax errors.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7BD26DD-C511-4D53-B68D-2BB4B754E321}"/>
              </a:ext>
            </a:extLst>
          </p:cNvPr>
          <p:cNvGrpSpPr/>
          <p:nvPr/>
        </p:nvGrpSpPr>
        <p:grpSpPr>
          <a:xfrm>
            <a:off x="146304" y="2402327"/>
            <a:ext cx="8851392" cy="917922"/>
            <a:chOff x="280460" y="3637240"/>
            <a:chExt cx="8851392" cy="240779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F4B4215-6CEC-4C4F-B712-2F2216E4BF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8046" y="3637240"/>
              <a:ext cx="8403806" cy="240778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xFunction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(x, y):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(x + y)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8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return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5BA9288-FC71-4096-B874-C59E425CA4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460" y="3637242"/>
              <a:ext cx="447585" cy="240778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</p:txBody>
        </p:sp>
      </p:grpSp>
      <p:pic>
        <p:nvPicPr>
          <p:cNvPr id="12" name="Picture 11">
            <a:hlinkClick r:id="rId3" action="ppaction://hlinksldjump"/>
            <a:extLst>
              <a:ext uri="{FF2B5EF4-FFF2-40B4-BE49-F238E27FC236}">
                <a16:creationId xmlns:a16="http://schemas.microsoft.com/office/drawing/2014/main" id="{338FD747-5B35-4DA9-BE7A-3FBD514F3E23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3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76FEAF75-672F-4AD9-8FA1-D5634E0EB466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6.4</a:t>
            </a:r>
          </a:p>
        </p:txBody>
      </p:sp>
    </p:spTree>
    <p:extLst>
      <p:ext uri="{BB962C8B-B14F-4D97-AF65-F5344CB8AC3E}">
        <p14:creationId xmlns:p14="http://schemas.microsoft.com/office/powerpoint/2010/main" val="30638434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2BF59-D393-4045-AC3F-1C1E7AF9A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 Many Numbers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2: Implementation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56E7E29-6DE3-4C41-92DF-704D5627C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9</a:t>
            </a:fld>
            <a:endParaRPr lang="en-US"/>
          </a:p>
        </p:txBody>
      </p:sp>
      <p:pic>
        <p:nvPicPr>
          <p:cNvPr id="5" name="Picture 4">
            <a:hlinkClick r:id="rId3" action="ppaction://hlinksldjump"/>
            <a:extLst>
              <a:ext uri="{FF2B5EF4-FFF2-40B4-BE49-F238E27FC236}">
                <a16:creationId xmlns:a16="http://schemas.microsoft.com/office/drawing/2014/main" id="{1866B029-C37B-41EF-942B-C04DCDEE7889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0054BB64-FB80-4E03-BDF5-7F2591C8C16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6.1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DD9D0DD-9693-47F2-B48B-604F9ABE3801}"/>
              </a:ext>
            </a:extLst>
          </p:cNvPr>
          <p:cNvGrpSpPr/>
          <p:nvPr/>
        </p:nvGrpSpPr>
        <p:grpSpPr>
          <a:xfrm>
            <a:off x="143360" y="1408171"/>
            <a:ext cx="8851393" cy="4533563"/>
            <a:chOff x="160237" y="2805454"/>
            <a:chExt cx="8851393" cy="3812249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5532C33-BF41-4CFE-9EEA-C1913EA8AE46}"/>
                </a:ext>
              </a:extLst>
            </p:cNvPr>
            <p:cNvSpPr txBox="1"/>
            <p:nvPr/>
          </p:nvSpPr>
          <p:spPr>
            <a:xfrm>
              <a:off x="160237" y="2805454"/>
              <a:ext cx="2618336" cy="23292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SumManyNumbers.py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D1170B2-8BDD-4D3F-A7D7-245923531A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30453"/>
              <a:ext cx="8403807" cy="35872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Sum from 1 to 10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00FF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1600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600" dirty="0">
                  <a:solidFill>
                    <a:srgbClr val="0000FF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sum +=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"Sum from 1 to 10 is"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sum)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Sum from 20 to 37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00FF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20</a:t>
              </a:r>
              <a:r>
                <a:rPr lang="en-US" altLang="en-US" sz="1600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600" dirty="0">
                  <a:solidFill>
                    <a:srgbClr val="0000FF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38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sum +=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"Sum from 20 to 37 is"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sum)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Sum from 35 to 49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00FF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35</a:t>
              </a:r>
              <a:r>
                <a:rPr lang="en-US" altLang="en-US" sz="1600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600" dirty="0">
                  <a:solidFill>
                    <a:srgbClr val="0000FF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50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sum +=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"Sum from 35 to 49 is"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sum)</a:t>
              </a:r>
              <a:endParaRPr lang="en-US" altLang="en-US" sz="1600" dirty="0">
                <a:latin typeface="Arial" panose="020B0604020202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45525E4-0036-436D-91B7-A2FCB207AE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47585" cy="35872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8B6F4F3B-9D5F-4B32-980D-DB3487D50C79}"/>
              </a:ext>
            </a:extLst>
          </p:cNvPr>
          <p:cNvSpPr/>
          <p:nvPr/>
        </p:nvSpPr>
        <p:spPr>
          <a:xfrm>
            <a:off x="590946" y="1952741"/>
            <a:ext cx="4975353" cy="747775"/>
          </a:xfrm>
          <a:prstGeom prst="rect">
            <a:avLst/>
          </a:prstGeom>
          <a:solidFill>
            <a:schemeClr val="accent1">
              <a:lumMod val="20000"/>
              <a:lumOff val="80000"/>
              <a:alpha val="20000"/>
            </a:schemeClr>
          </a:solidFill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CB7890D-C786-4D70-9259-47EC654E7FEF}"/>
              </a:ext>
            </a:extLst>
          </p:cNvPr>
          <p:cNvSpPr/>
          <p:nvPr/>
        </p:nvSpPr>
        <p:spPr>
          <a:xfrm>
            <a:off x="590945" y="3409710"/>
            <a:ext cx="4975353" cy="747775"/>
          </a:xfrm>
          <a:prstGeom prst="rect">
            <a:avLst/>
          </a:prstGeom>
          <a:solidFill>
            <a:schemeClr val="accent1">
              <a:lumMod val="20000"/>
              <a:lumOff val="80000"/>
              <a:alpha val="20000"/>
            </a:schemeClr>
          </a:solidFill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0035C5D-E1FC-4DF5-A880-102E329B0805}"/>
              </a:ext>
            </a:extLst>
          </p:cNvPr>
          <p:cNvSpPr/>
          <p:nvPr/>
        </p:nvSpPr>
        <p:spPr>
          <a:xfrm>
            <a:off x="590945" y="4862023"/>
            <a:ext cx="4975353" cy="747775"/>
          </a:xfrm>
          <a:prstGeom prst="rect">
            <a:avLst/>
          </a:prstGeom>
          <a:solidFill>
            <a:schemeClr val="accent1">
              <a:lumMod val="20000"/>
              <a:lumOff val="80000"/>
              <a:alpha val="20000"/>
            </a:schemeClr>
          </a:solidFill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8893D3-A30C-413F-B17E-0C22A2B6E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1</a:t>
            </a:r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9E6A50A-D88D-4F08-93E3-68EF1D6BC499}"/>
              </a:ext>
            </a:extLst>
          </p:cNvPr>
          <p:cNvGrpSpPr/>
          <p:nvPr/>
        </p:nvGrpSpPr>
        <p:grpSpPr>
          <a:xfrm>
            <a:off x="8164115" y="1685170"/>
            <a:ext cx="830638" cy="386966"/>
            <a:chOff x="8133802" y="1326921"/>
            <a:chExt cx="830638" cy="386966"/>
          </a:xfrm>
        </p:grpSpPr>
        <p:sp>
          <p:nvSpPr>
            <p:cNvPr id="22" name="TextBox 13">
              <a:extLst>
                <a:ext uri="{FF2B5EF4-FFF2-40B4-BE49-F238E27FC236}">
                  <a16:creationId xmlns:a16="http://schemas.microsoft.com/office/drawing/2014/main" id="{C08C8D20-7B68-4C4C-B055-184F550E3BE9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23" name="TextBox 14">
              <a:hlinkClick r:id="rId6"/>
              <a:extLst>
                <a:ext uri="{FF2B5EF4-FFF2-40B4-BE49-F238E27FC236}">
                  <a16:creationId xmlns:a16="http://schemas.microsoft.com/office/drawing/2014/main" id="{9472650B-7BB2-4D88-A087-79A38EBAB1DA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55D63F0C-EA31-487E-8AF2-19AB8102F2D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38168631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0371B1-D69B-4B6A-9F12-C2C65F41E5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Point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#4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24AAA15-4210-43B6-A495-6D61FB358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90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4DA959-1821-4729-B564-DD082919A0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indent="0">
              <a:buNone/>
            </a:pPr>
            <a:r>
              <a:rPr lang="en-US" dirty="0"/>
              <a:t>Can a call to a </a:t>
            </a:r>
            <a:r>
              <a:rPr lang="en-US" dirty="0">
                <a:solidFill>
                  <a:schemeClr val="accent2"/>
                </a:solidFill>
              </a:rPr>
              <a:t>value-returning function </a:t>
            </a:r>
            <a:r>
              <a:rPr lang="en-US" dirty="0"/>
              <a:t>be a </a:t>
            </a:r>
            <a:r>
              <a:rPr lang="en-US" dirty="0">
                <a:solidFill>
                  <a:schemeClr val="accent2"/>
                </a:solidFill>
              </a:rPr>
              <a:t>statement</a:t>
            </a:r>
            <a:r>
              <a:rPr lang="en-US" dirty="0"/>
              <a:t> by itself?</a:t>
            </a:r>
          </a:p>
          <a:p>
            <a:pPr marL="91440" indent="0">
              <a:buNone/>
            </a:pPr>
            <a:endParaRPr lang="en-US" dirty="0"/>
          </a:p>
          <a:p>
            <a:pPr indent="-365760">
              <a:buFont typeface="Wingdings" panose="05000000000000000000" pitchFamily="2" charset="2"/>
              <a:buChar char="Ø"/>
            </a:pPr>
            <a:r>
              <a:rPr lang="en-US" dirty="0"/>
              <a:t>Answer: </a:t>
            </a:r>
          </a:p>
          <a:p>
            <a:pPr lvl="1" indent="-365760">
              <a:buFont typeface="Wingdings" panose="05000000000000000000" pitchFamily="2" charset="2"/>
              <a:buChar char="Ø"/>
            </a:pPr>
            <a:r>
              <a:rPr lang="en-US" dirty="0"/>
              <a:t>Yes, it can.</a:t>
            </a:r>
          </a:p>
          <a:p>
            <a:pPr lvl="1" indent="-365760">
              <a:buFont typeface="Wingdings" panose="05000000000000000000" pitchFamily="2" charset="2"/>
              <a:buChar char="Ø"/>
            </a:pPr>
            <a:r>
              <a:rPr lang="en-US" dirty="0"/>
              <a:t>But the returned value it will be ignored.</a:t>
            </a:r>
          </a:p>
        </p:txBody>
      </p:sp>
      <p:pic>
        <p:nvPicPr>
          <p:cNvPr id="8" name="Picture 7">
            <a:hlinkClick r:id="rId3" action="ppaction://hlinksldjump"/>
            <a:extLst>
              <a:ext uri="{FF2B5EF4-FFF2-40B4-BE49-F238E27FC236}">
                <a16:creationId xmlns:a16="http://schemas.microsoft.com/office/drawing/2014/main" id="{D50940B7-09CC-41DD-97D2-DECD36763A76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9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D52F14B8-A73E-42B0-B0A0-31BFCB5F6B8B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6.4</a:t>
            </a:r>
          </a:p>
        </p:txBody>
      </p:sp>
    </p:spTree>
    <p:extLst>
      <p:ext uri="{BB962C8B-B14F-4D97-AF65-F5344CB8AC3E}">
        <p14:creationId xmlns:p14="http://schemas.microsoft.com/office/powerpoint/2010/main" val="1022951655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0371B1-D69B-4B6A-9F12-C2C65F41E5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Point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#5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24AAA15-4210-43B6-A495-6D61FB358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91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4DA959-1821-4729-B564-DD082919A0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1441107"/>
            <a:ext cx="8851392" cy="5130263"/>
          </a:xfrm>
        </p:spPr>
        <p:txBody>
          <a:bodyPr>
            <a:normAutofit/>
          </a:bodyPr>
          <a:lstStyle/>
          <a:p>
            <a:pPr marL="91440" indent="0">
              <a:buNone/>
            </a:pPr>
            <a:r>
              <a:rPr lang="en-US" dirty="0"/>
              <a:t>Write </a:t>
            </a:r>
            <a:r>
              <a:rPr lang="en-US" dirty="0">
                <a:solidFill>
                  <a:schemeClr val="accent2"/>
                </a:solidFill>
              </a:rPr>
              <a:t>function headers </a:t>
            </a:r>
            <a:r>
              <a:rPr lang="en-US" dirty="0"/>
              <a:t>for the following functions (and </a:t>
            </a:r>
            <a:r>
              <a:rPr lang="en-US" dirty="0">
                <a:solidFill>
                  <a:schemeClr val="accent2"/>
                </a:solidFill>
              </a:rPr>
              <a:t>indicate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whether</a:t>
            </a:r>
            <a:r>
              <a:rPr lang="en-US" dirty="0"/>
              <a:t> the </a:t>
            </a:r>
            <a:r>
              <a:rPr lang="en-US" dirty="0">
                <a:solidFill>
                  <a:schemeClr val="accent2"/>
                </a:solidFill>
              </a:rPr>
              <a:t>function returns a value</a:t>
            </a:r>
            <a:r>
              <a:rPr lang="en-US" dirty="0"/>
              <a:t>):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Computing a sales commission, given the sales amount and the commission rate.</a:t>
            </a:r>
          </a:p>
          <a:p>
            <a:pPr lvl="1" indent="-365760">
              <a:buFont typeface="Wingdings" panose="05000000000000000000" pitchFamily="2" charset="2"/>
              <a:buChar char="Ø"/>
            </a:pPr>
            <a:r>
              <a:rPr lang="en-US" sz="2000" dirty="0">
                <a:highlight>
                  <a:srgbClr val="E7FFE7"/>
                </a:highlight>
              </a:rPr>
              <a:t>getCommission(salesAmount, commissionRate)</a:t>
            </a:r>
          </a:p>
          <a:p>
            <a:pPr lvl="1" indent="-36576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2060"/>
                </a:solidFill>
              </a:rPr>
              <a:t>The function returns a value.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Printing the calendar for a month, given the month and year.</a:t>
            </a:r>
          </a:p>
          <a:p>
            <a:pPr lvl="1" indent="-365760">
              <a:buFont typeface="Wingdings" panose="05000000000000000000" pitchFamily="2" charset="2"/>
              <a:buChar char="Ø"/>
            </a:pPr>
            <a:r>
              <a:rPr lang="en-US" sz="2000" dirty="0"/>
              <a:t> </a:t>
            </a:r>
            <a:r>
              <a:rPr lang="en-US" sz="2000" dirty="0" err="1">
                <a:highlight>
                  <a:srgbClr val="E7FFE7"/>
                </a:highlight>
              </a:rPr>
              <a:t>printCalendar</a:t>
            </a:r>
            <a:r>
              <a:rPr lang="en-US" sz="2000" dirty="0">
                <a:highlight>
                  <a:srgbClr val="E7FFE7"/>
                </a:highlight>
              </a:rPr>
              <a:t>(month, year)</a:t>
            </a:r>
          </a:p>
          <a:p>
            <a:pPr lvl="1" indent="-36576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2060"/>
                </a:solidFill>
              </a:rPr>
              <a:t>The function does not return a value.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Computing a square root.</a:t>
            </a:r>
          </a:p>
          <a:p>
            <a:pPr lvl="1" indent="-365760">
              <a:buFont typeface="Wingdings" panose="05000000000000000000" pitchFamily="2" charset="2"/>
              <a:buChar char="Ø"/>
            </a:pPr>
            <a:r>
              <a:rPr lang="en-US" sz="2000" dirty="0">
                <a:highlight>
                  <a:srgbClr val="E7FFE7"/>
                </a:highlight>
              </a:rPr>
              <a:t>sqrt(value)</a:t>
            </a:r>
          </a:p>
          <a:p>
            <a:pPr lvl="1" indent="-36576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2060"/>
                </a:solidFill>
              </a:rPr>
              <a:t>The function returns a value.</a:t>
            </a:r>
          </a:p>
        </p:txBody>
      </p:sp>
      <p:pic>
        <p:nvPicPr>
          <p:cNvPr id="5" name="Picture 4">
            <a:hlinkClick r:id="rId3" action="ppaction://hlinksldjump"/>
            <a:extLst>
              <a:ext uri="{FF2B5EF4-FFF2-40B4-BE49-F238E27FC236}">
                <a16:creationId xmlns:a16="http://schemas.microsoft.com/office/drawing/2014/main" id="{7916F2FC-EE1E-4324-9B2D-C7C0448700BC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6EDBD2D9-E146-4237-BF39-8D06BA9E4A17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6.4</a:t>
            </a:r>
          </a:p>
        </p:txBody>
      </p:sp>
    </p:spTree>
    <p:extLst>
      <p:ext uri="{BB962C8B-B14F-4D97-AF65-F5344CB8AC3E}">
        <p14:creationId xmlns:p14="http://schemas.microsoft.com/office/powerpoint/2010/main" val="1201759328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0371B1-D69B-4B6A-9F12-C2C65F41E5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Point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#5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24AAA15-4210-43B6-A495-6D61FB358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92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4DA959-1821-4729-B564-DD082919A0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1441107"/>
            <a:ext cx="8851392" cy="5130263"/>
          </a:xfrm>
        </p:spPr>
        <p:txBody>
          <a:bodyPr>
            <a:normAutofit/>
          </a:bodyPr>
          <a:lstStyle/>
          <a:p>
            <a:pPr marL="91440" indent="0">
              <a:buNone/>
            </a:pPr>
            <a:r>
              <a:rPr lang="en-US" dirty="0"/>
              <a:t>Write </a:t>
            </a:r>
            <a:r>
              <a:rPr lang="en-US" dirty="0">
                <a:solidFill>
                  <a:schemeClr val="accent2"/>
                </a:solidFill>
              </a:rPr>
              <a:t>function headers </a:t>
            </a:r>
            <a:r>
              <a:rPr lang="en-US" dirty="0"/>
              <a:t>for the following functions (and </a:t>
            </a:r>
            <a:r>
              <a:rPr lang="en-US" dirty="0">
                <a:solidFill>
                  <a:schemeClr val="accent2"/>
                </a:solidFill>
              </a:rPr>
              <a:t>indicate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whether</a:t>
            </a:r>
            <a:r>
              <a:rPr lang="en-US" dirty="0"/>
              <a:t> the </a:t>
            </a:r>
            <a:r>
              <a:rPr lang="en-US" dirty="0">
                <a:solidFill>
                  <a:schemeClr val="accent2"/>
                </a:solidFill>
              </a:rPr>
              <a:t>function returns a value</a:t>
            </a:r>
            <a:r>
              <a:rPr lang="en-US" dirty="0"/>
              <a:t>):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Testing whether a number is even and returning true if it is.</a:t>
            </a:r>
          </a:p>
          <a:p>
            <a:pPr lvl="1" indent="-365760">
              <a:buFont typeface="Wingdings" panose="05000000000000000000" pitchFamily="2" charset="2"/>
              <a:buChar char="Ø"/>
            </a:pPr>
            <a:r>
              <a:rPr lang="en-US" sz="2000" dirty="0">
                <a:highlight>
                  <a:srgbClr val="E7FFE7"/>
                </a:highlight>
              </a:rPr>
              <a:t>isEven(value)</a:t>
            </a:r>
          </a:p>
          <a:p>
            <a:pPr lvl="1" indent="-36576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2060"/>
                </a:solidFill>
              </a:rPr>
              <a:t>The function returns a value.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Printing a message a specified number of times.</a:t>
            </a:r>
          </a:p>
          <a:p>
            <a:pPr lvl="1" indent="-365760">
              <a:buFont typeface="Wingdings" panose="05000000000000000000" pitchFamily="2" charset="2"/>
              <a:buChar char="Ø"/>
            </a:pPr>
            <a:r>
              <a:rPr lang="en-US" sz="2000" dirty="0">
                <a:highlight>
                  <a:srgbClr val="E7FFE7"/>
                </a:highlight>
              </a:rPr>
              <a:t>printMessage(message, times)</a:t>
            </a:r>
          </a:p>
          <a:p>
            <a:pPr lvl="1" indent="-36576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2060"/>
                </a:solidFill>
              </a:rPr>
              <a:t>The function does not return a value.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Computing the monthly payment, given the loan amount, number of years, and annual interest rate.</a:t>
            </a:r>
          </a:p>
          <a:p>
            <a:pPr lvl="1" indent="-365760">
              <a:buFont typeface="Wingdings" panose="05000000000000000000" pitchFamily="2" charset="2"/>
              <a:buChar char="Ø"/>
            </a:pPr>
            <a:r>
              <a:rPr lang="en-US" sz="2000" dirty="0">
                <a:highlight>
                  <a:srgbClr val="E7FFE7"/>
                </a:highlight>
              </a:rPr>
              <a:t>monthlyPayment(loan, </a:t>
            </a:r>
            <a:r>
              <a:rPr lang="en-US" sz="2000" dirty="0" err="1">
                <a:highlight>
                  <a:srgbClr val="E7FFE7"/>
                </a:highlight>
              </a:rPr>
              <a:t>numberOfYears</a:t>
            </a:r>
            <a:r>
              <a:rPr lang="en-US" sz="2000" dirty="0">
                <a:highlight>
                  <a:srgbClr val="E7FFE7"/>
                </a:highlight>
              </a:rPr>
              <a:t>, </a:t>
            </a:r>
            <a:r>
              <a:rPr lang="en-US" sz="2000" dirty="0" err="1">
                <a:highlight>
                  <a:srgbClr val="E7FFE7"/>
                </a:highlight>
              </a:rPr>
              <a:t>annualInterestRate</a:t>
            </a:r>
            <a:r>
              <a:rPr lang="en-US" sz="2000" dirty="0">
                <a:highlight>
                  <a:srgbClr val="E7FFE7"/>
                </a:highlight>
              </a:rPr>
              <a:t>)</a:t>
            </a:r>
          </a:p>
          <a:p>
            <a:pPr lvl="1" indent="-36576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2060"/>
                </a:solidFill>
              </a:rPr>
              <a:t>The function returns a value.</a:t>
            </a:r>
          </a:p>
        </p:txBody>
      </p:sp>
      <p:pic>
        <p:nvPicPr>
          <p:cNvPr id="5" name="Picture 4">
            <a:hlinkClick r:id="rId3" action="ppaction://hlinksldjump"/>
            <a:extLst>
              <a:ext uri="{FF2B5EF4-FFF2-40B4-BE49-F238E27FC236}">
                <a16:creationId xmlns:a16="http://schemas.microsoft.com/office/drawing/2014/main" id="{962A750D-45DB-4DB2-A12A-39EDA7E6FC61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60956A77-9DEE-4F66-887E-A3840C5FFBA4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6.4</a:t>
            </a:r>
          </a:p>
        </p:txBody>
      </p:sp>
    </p:spTree>
    <p:extLst>
      <p:ext uri="{BB962C8B-B14F-4D97-AF65-F5344CB8AC3E}">
        <p14:creationId xmlns:p14="http://schemas.microsoft.com/office/powerpoint/2010/main" val="3887330199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F78A5-B0CC-4B2D-B6FF-7B982107E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Point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#6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A2DE75D-0A57-4498-A607-1ED1310ED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93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E95476-0861-4BC9-9CD3-A8755217F7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indent="0">
              <a:buNone/>
            </a:pPr>
            <a:r>
              <a:rPr lang="en-US" dirty="0"/>
              <a:t>Identify and correct the errors in the following program:</a:t>
            </a:r>
          </a:p>
          <a:p>
            <a:pPr marL="91440" indent="0">
              <a:buNone/>
            </a:pPr>
            <a:endParaRPr lang="en-US" dirty="0"/>
          </a:p>
          <a:p>
            <a:pPr marL="91440" indent="0">
              <a:buNone/>
            </a:pPr>
            <a:endParaRPr lang="en-US" dirty="0"/>
          </a:p>
          <a:p>
            <a:pPr marL="91440" indent="0">
              <a:buNone/>
            </a:pPr>
            <a:endParaRPr lang="en-US" dirty="0"/>
          </a:p>
          <a:p>
            <a:pPr marL="91440" indent="0">
              <a:buNone/>
            </a:pPr>
            <a:endParaRPr lang="en-US" dirty="0"/>
          </a:p>
          <a:p>
            <a:pPr marL="91440" indent="0">
              <a:buNone/>
            </a:pPr>
            <a:endParaRPr lang="en-US" dirty="0"/>
          </a:p>
          <a:p>
            <a:pPr marL="91440" indent="0">
              <a:buNone/>
            </a:pPr>
            <a:endParaRPr lang="en-US" dirty="0"/>
          </a:p>
          <a:p>
            <a:pPr marL="91440" indent="0">
              <a:buNone/>
            </a:pPr>
            <a:endParaRPr lang="en-US" dirty="0"/>
          </a:p>
          <a:p>
            <a:pPr indent="-365760">
              <a:buFont typeface="Wingdings" panose="05000000000000000000" pitchFamily="2" charset="2"/>
              <a:buChar char="Ø"/>
            </a:pPr>
            <a:r>
              <a:rPr lang="en-US" dirty="0"/>
              <a:t>Solution: the following slide has the </a:t>
            </a:r>
            <a:r>
              <a:rPr lang="en-US" dirty="0">
                <a:solidFill>
                  <a:schemeClr val="accent2"/>
                </a:solidFill>
              </a:rPr>
              <a:t>corrected code</a:t>
            </a:r>
            <a:r>
              <a:rPr lang="en-US" dirty="0"/>
              <a:t>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E5C1230-E789-450D-93FB-07CDA32DF3B9}"/>
              </a:ext>
            </a:extLst>
          </p:cNvPr>
          <p:cNvGrpSpPr/>
          <p:nvPr/>
        </p:nvGrpSpPr>
        <p:grpSpPr>
          <a:xfrm>
            <a:off x="146303" y="2014140"/>
            <a:ext cx="8851392" cy="3402753"/>
            <a:chOff x="280460" y="3637240"/>
            <a:chExt cx="8851392" cy="240779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ED64889-57A8-457B-BB46-4A822EFF89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7738" y="3637240"/>
              <a:ext cx="8314114" cy="240778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function1(</a:t>
              </a:r>
              <a:r>
                <a:rPr lang="en-US" altLang="en-US" dirty="0"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n, m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highlight>
                    <a:srgbClr val="FFE5E5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f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unction2(</a:t>
              </a:r>
              <a:r>
                <a:rPr lang="en-US" altLang="en-US" dirty="0">
                  <a:solidFill>
                    <a:srgbClr val="0000FF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3.4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function2(n):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 &gt;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highlight>
                    <a:srgbClr val="FFE5E5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FF"/>
                  </a:solidFill>
                  <a:highlight>
                    <a:srgbClr val="FFE5E5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dirty="0" err="1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elif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 ==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FF"/>
                  </a:solidFill>
                  <a:highlight>
                    <a:srgbClr val="FFE5E5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dirty="0" err="1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elif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 &lt;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-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function1(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6D012CE-99F8-4A4E-970E-5029B079A6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460" y="3637242"/>
              <a:ext cx="537278" cy="240778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</a:p>
          </p:txBody>
        </p:sp>
      </p:grp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2AF2A4C-F548-4C2D-93A0-77D5D14BF6B5}"/>
              </a:ext>
            </a:extLst>
          </p:cNvPr>
          <p:cNvCxnSpPr>
            <a:cxnSpLocks/>
            <a:stCxn id="21" idx="1"/>
          </p:cNvCxnSpPr>
          <p:nvPr/>
        </p:nvCxnSpPr>
        <p:spPr>
          <a:xfrm flipH="1" flipV="1">
            <a:off x="1036320" y="2648523"/>
            <a:ext cx="4529979" cy="558445"/>
          </a:xfrm>
          <a:prstGeom prst="straightConnector1">
            <a:avLst/>
          </a:prstGeom>
          <a:ln w="28575">
            <a:solidFill>
              <a:srgbClr val="FF0000">
                <a:alpha val="50000"/>
              </a:srgb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36FF9A2-0A5B-470D-816B-686D96925B07}"/>
              </a:ext>
            </a:extLst>
          </p:cNvPr>
          <p:cNvCxnSpPr>
            <a:cxnSpLocks/>
            <a:stCxn id="21" idx="1"/>
          </p:cNvCxnSpPr>
          <p:nvPr/>
        </p:nvCxnSpPr>
        <p:spPr>
          <a:xfrm flipH="1">
            <a:off x="2641600" y="3206968"/>
            <a:ext cx="2924699" cy="1192827"/>
          </a:xfrm>
          <a:prstGeom prst="straightConnector1">
            <a:avLst/>
          </a:prstGeom>
          <a:ln w="28575">
            <a:solidFill>
              <a:srgbClr val="FF0000">
                <a:alpha val="50000"/>
              </a:srgb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A593563-83A7-4EE5-B77C-70B364FCA3ED}"/>
              </a:ext>
            </a:extLst>
          </p:cNvPr>
          <p:cNvCxnSpPr>
            <a:cxnSpLocks/>
            <a:stCxn id="21" idx="1"/>
          </p:cNvCxnSpPr>
          <p:nvPr/>
        </p:nvCxnSpPr>
        <p:spPr>
          <a:xfrm flipH="1">
            <a:off x="2733040" y="3206968"/>
            <a:ext cx="2833259" cy="646331"/>
          </a:xfrm>
          <a:prstGeom prst="straightConnector1">
            <a:avLst/>
          </a:prstGeom>
          <a:ln w="28575">
            <a:solidFill>
              <a:srgbClr val="FF0000">
                <a:alpha val="50000"/>
              </a:srgb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A8A28D8A-E230-47FF-945F-27BDAFCDE918}"/>
              </a:ext>
            </a:extLst>
          </p:cNvPr>
          <p:cNvSpPr txBox="1"/>
          <p:nvPr/>
        </p:nvSpPr>
        <p:spPr>
          <a:xfrm>
            <a:off x="5566299" y="2883802"/>
            <a:ext cx="21700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Incorrect indentation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(Syntax Error)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8E7263AA-3109-4EAC-AA00-B859AFFD1553}"/>
              </a:ext>
            </a:extLst>
          </p:cNvPr>
          <p:cNvCxnSpPr>
            <a:cxnSpLocks/>
          </p:cNvCxnSpPr>
          <p:nvPr/>
        </p:nvCxnSpPr>
        <p:spPr>
          <a:xfrm flipH="1">
            <a:off x="3560678" y="2203948"/>
            <a:ext cx="1458362" cy="0"/>
          </a:xfrm>
          <a:prstGeom prst="straightConnector1">
            <a:avLst/>
          </a:prstGeom>
          <a:ln w="28575">
            <a:solidFill>
              <a:srgbClr val="CC6600">
                <a:alpha val="50000"/>
              </a:srgb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B767BED3-86F0-44B1-B3DA-AB97F06C0D70}"/>
              </a:ext>
            </a:extLst>
          </p:cNvPr>
          <p:cNvSpPr txBox="1"/>
          <p:nvPr/>
        </p:nvSpPr>
        <p:spPr>
          <a:xfrm>
            <a:off x="5019040" y="2028999"/>
            <a:ext cx="3353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C6600"/>
                </a:solidFill>
              </a:rPr>
              <a:t>Extra unnecessary parameter (m) 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782F5AB-84E9-4802-966B-69EC0D40CB30}"/>
              </a:ext>
            </a:extLst>
          </p:cNvPr>
          <p:cNvSpPr txBox="1"/>
          <p:nvPr/>
        </p:nvSpPr>
        <p:spPr>
          <a:xfrm>
            <a:off x="4488176" y="2416674"/>
            <a:ext cx="4526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C6600"/>
                </a:solidFill>
              </a:rPr>
              <a:t>Fixed value instead of using the parameter (n)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F7C5F979-5D3E-4324-9179-374B6CEA42B5}"/>
              </a:ext>
            </a:extLst>
          </p:cNvPr>
          <p:cNvCxnSpPr>
            <a:cxnSpLocks/>
          </p:cNvCxnSpPr>
          <p:nvPr/>
        </p:nvCxnSpPr>
        <p:spPr>
          <a:xfrm flipH="1" flipV="1">
            <a:off x="2733042" y="2507603"/>
            <a:ext cx="1755134" cy="91443"/>
          </a:xfrm>
          <a:prstGeom prst="straightConnector1">
            <a:avLst/>
          </a:prstGeom>
          <a:ln w="28575">
            <a:solidFill>
              <a:srgbClr val="CC6600">
                <a:alpha val="50000"/>
              </a:srgb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Picture 48">
            <a:extLst>
              <a:ext uri="{FF2B5EF4-FFF2-40B4-BE49-F238E27FC236}">
                <a16:creationId xmlns:a16="http://schemas.microsoft.com/office/drawing/2014/main" id="{728D7C8E-A7E1-4C8E-831F-578775CA3B4B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7031" y="4775442"/>
            <a:ext cx="598434" cy="598434"/>
          </a:xfrm>
          <a:prstGeom prst="rect">
            <a:avLst/>
          </a:prstGeom>
        </p:spPr>
      </p:pic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DEACE99F-82D9-4DD2-B8C3-26DC17ED0283}"/>
              </a:ext>
            </a:extLst>
          </p:cNvPr>
          <p:cNvCxnSpPr>
            <a:cxnSpLocks/>
            <a:stCxn id="21" idx="1"/>
          </p:cNvCxnSpPr>
          <p:nvPr/>
        </p:nvCxnSpPr>
        <p:spPr>
          <a:xfrm flipH="1">
            <a:off x="2464403" y="3206968"/>
            <a:ext cx="3101896" cy="367108"/>
          </a:xfrm>
          <a:prstGeom prst="straightConnector1">
            <a:avLst/>
          </a:prstGeom>
          <a:ln w="28575">
            <a:solidFill>
              <a:srgbClr val="FF0000">
                <a:alpha val="50000"/>
              </a:srgb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0B164AF2-D1B4-478E-A938-8F0CD3ADAD01}"/>
              </a:ext>
            </a:extLst>
          </p:cNvPr>
          <p:cNvSpPr txBox="1"/>
          <p:nvPr/>
        </p:nvSpPr>
        <p:spPr>
          <a:xfrm>
            <a:off x="3035724" y="5043607"/>
            <a:ext cx="5122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C6600"/>
                </a:solidFill>
              </a:rPr>
              <a:t>The function doesn’t return a value or make actions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3528B48F-6ABF-4FB0-A3EF-5787260DDA17}"/>
              </a:ext>
            </a:extLst>
          </p:cNvPr>
          <p:cNvCxnSpPr>
            <a:cxnSpLocks/>
            <a:stCxn id="52" idx="1"/>
          </p:cNvCxnSpPr>
          <p:nvPr/>
        </p:nvCxnSpPr>
        <p:spPr>
          <a:xfrm flipH="1" flipV="1">
            <a:off x="2833188" y="5224273"/>
            <a:ext cx="202536" cy="4000"/>
          </a:xfrm>
          <a:prstGeom prst="straightConnector1">
            <a:avLst/>
          </a:prstGeom>
          <a:ln w="28575">
            <a:solidFill>
              <a:srgbClr val="CC6600">
                <a:alpha val="50000"/>
              </a:srgb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" name="Picture 63">
            <a:hlinkClick r:id="rId4" action="ppaction://hlinksldjump"/>
            <a:extLst>
              <a:ext uri="{FF2B5EF4-FFF2-40B4-BE49-F238E27FC236}">
                <a16:creationId xmlns:a16="http://schemas.microsoft.com/office/drawing/2014/main" id="{EE77F582-8734-4EA5-90CA-002A51FF0746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5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D5D4D5E4-632A-40D4-9EAF-4940FAC51FF7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6.4</a:t>
            </a:r>
          </a:p>
        </p:txBody>
      </p:sp>
    </p:spTree>
    <p:extLst>
      <p:ext uri="{BB962C8B-B14F-4D97-AF65-F5344CB8AC3E}">
        <p14:creationId xmlns:p14="http://schemas.microsoft.com/office/powerpoint/2010/main" val="3740235047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F78A5-B0CC-4B2D-B6FF-7B982107E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Point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#6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A2DE75D-0A57-4498-A607-1ED1310ED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94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E95476-0861-4BC9-9CD3-A8755217F7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indent="0">
              <a:buNone/>
            </a:pPr>
            <a:r>
              <a:rPr lang="en-US" dirty="0"/>
              <a:t>Identify and correct the errors in the following program:</a:t>
            </a:r>
          </a:p>
          <a:p>
            <a:pPr indent="-365760">
              <a:buFont typeface="Wingdings" panose="05000000000000000000" pitchFamily="2" charset="2"/>
              <a:buChar char="Ø"/>
            </a:pPr>
            <a:r>
              <a:rPr lang="en-US" dirty="0"/>
              <a:t>Solution: the following code is the </a:t>
            </a:r>
            <a:r>
              <a:rPr lang="en-US" dirty="0">
                <a:solidFill>
                  <a:schemeClr val="accent2"/>
                </a:solidFill>
              </a:rPr>
              <a:t>corrected code</a:t>
            </a:r>
            <a:r>
              <a:rPr lang="en-US" dirty="0"/>
              <a:t>: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E5C1230-E789-450D-93FB-07CDA32DF3B9}"/>
              </a:ext>
            </a:extLst>
          </p:cNvPr>
          <p:cNvGrpSpPr/>
          <p:nvPr/>
        </p:nvGrpSpPr>
        <p:grpSpPr>
          <a:xfrm>
            <a:off x="146303" y="2569725"/>
            <a:ext cx="8851392" cy="3402753"/>
            <a:chOff x="280460" y="3637240"/>
            <a:chExt cx="8851392" cy="240779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ED64889-57A8-457B-BB46-4A822EFF89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7738" y="3637240"/>
              <a:ext cx="8314114" cy="240778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function1(n):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(function2(n))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function2(n):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 &gt;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 err="1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elif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 ==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 err="1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elif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 &lt;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-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function1(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  <a:endParaRPr lang="en-US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6D012CE-99F8-4A4E-970E-5029B079A6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460" y="3637242"/>
              <a:ext cx="537278" cy="240778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</a:p>
          </p:txBody>
        </p:sp>
      </p:grpSp>
      <p:pic>
        <p:nvPicPr>
          <p:cNvPr id="17" name="Picture 16">
            <a:hlinkClick r:id="rId3" action="ppaction://hlinksldjump"/>
            <a:extLst>
              <a:ext uri="{FF2B5EF4-FFF2-40B4-BE49-F238E27FC236}">
                <a16:creationId xmlns:a16="http://schemas.microsoft.com/office/drawing/2014/main" id="{CDEEBE18-E37A-40AE-9524-B9765E1A008E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9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BAD601B1-EC9B-401E-95D8-757FE76FC75D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6.4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917D2CE-368F-4393-862F-9E6006BAC398}"/>
              </a:ext>
            </a:extLst>
          </p:cNvPr>
          <p:cNvGrpSpPr/>
          <p:nvPr/>
        </p:nvGrpSpPr>
        <p:grpSpPr>
          <a:xfrm>
            <a:off x="8167058" y="2569724"/>
            <a:ext cx="830638" cy="386966"/>
            <a:chOff x="8133802" y="1326921"/>
            <a:chExt cx="830638" cy="386966"/>
          </a:xfrm>
        </p:grpSpPr>
        <p:sp>
          <p:nvSpPr>
            <p:cNvPr id="11" name="TextBox 13">
              <a:extLst>
                <a:ext uri="{FF2B5EF4-FFF2-40B4-BE49-F238E27FC236}">
                  <a16:creationId xmlns:a16="http://schemas.microsoft.com/office/drawing/2014/main" id="{E88E16EE-F4A9-41BF-9C09-59CB0118F68F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12" name="TextBox 14">
              <a:hlinkClick r:id="rId6"/>
              <a:extLst>
                <a:ext uri="{FF2B5EF4-FFF2-40B4-BE49-F238E27FC236}">
                  <a16:creationId xmlns:a16="http://schemas.microsoft.com/office/drawing/2014/main" id="{7A234BD4-EC47-4645-90B6-4B303E138EC0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38D5E2EC-36B4-47F5-82B2-78D4C483DCF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71409008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F78A5-B0CC-4B2D-B6FF-7B982107E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Point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#7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A2DE75D-0A57-4498-A607-1ED1310ED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95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E95476-0861-4BC9-9CD3-A8755217F7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indent="0">
              <a:buNone/>
            </a:pPr>
            <a:r>
              <a:rPr lang="en-US" dirty="0"/>
              <a:t>Show the output of the following code:</a:t>
            </a:r>
          </a:p>
          <a:p>
            <a:pPr marL="91440" indent="0">
              <a:buNone/>
            </a:pPr>
            <a:endParaRPr lang="en-US" dirty="0"/>
          </a:p>
          <a:p>
            <a:pPr marL="91440" indent="0">
              <a:buNone/>
            </a:pPr>
            <a:endParaRPr lang="en-US" dirty="0"/>
          </a:p>
          <a:p>
            <a:pPr marL="91440" indent="0">
              <a:buNone/>
            </a:pPr>
            <a:endParaRPr lang="en-US" dirty="0"/>
          </a:p>
          <a:p>
            <a:pPr marL="91440" indent="0">
              <a:buNone/>
            </a:pPr>
            <a:endParaRPr lang="en-US" dirty="0"/>
          </a:p>
          <a:p>
            <a:pPr marL="91440" indent="0">
              <a:buNone/>
            </a:pPr>
            <a:endParaRPr lang="en-US" dirty="0"/>
          </a:p>
          <a:p>
            <a:pPr marL="91440" indent="0">
              <a:buNone/>
            </a:pPr>
            <a:endParaRPr lang="en-US" dirty="0"/>
          </a:p>
          <a:p>
            <a:pPr marL="91440" indent="0">
              <a:buNone/>
            </a:pPr>
            <a:endParaRPr lang="en-US" dirty="0"/>
          </a:p>
          <a:p>
            <a:pPr indent="-365760">
              <a:buFont typeface="Wingdings" panose="05000000000000000000" pitchFamily="2" charset="2"/>
              <a:buChar char="Ø"/>
            </a:pPr>
            <a:r>
              <a:rPr lang="en-US" dirty="0"/>
              <a:t>Solution: the following slide has the </a:t>
            </a:r>
            <a:r>
              <a:rPr lang="en-US" dirty="0">
                <a:solidFill>
                  <a:schemeClr val="accent2"/>
                </a:solidFill>
              </a:rPr>
              <a:t>corrected code</a:t>
            </a:r>
            <a:r>
              <a:rPr lang="en-US" dirty="0"/>
              <a:t>.</a:t>
            </a:r>
          </a:p>
          <a:p>
            <a:pPr marL="91440" indent="0">
              <a:buNone/>
            </a:pPr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E5C1230-E789-450D-93FB-07CDA32DF3B9}"/>
              </a:ext>
            </a:extLst>
          </p:cNvPr>
          <p:cNvGrpSpPr/>
          <p:nvPr/>
        </p:nvGrpSpPr>
        <p:grpSpPr>
          <a:xfrm>
            <a:off x="146304" y="2037066"/>
            <a:ext cx="8851392" cy="2526058"/>
            <a:chOff x="280460" y="3637240"/>
            <a:chExt cx="8851392" cy="240779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ED64889-57A8-457B-BB46-4A822EFF89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7738" y="3637240"/>
              <a:ext cx="8314114" cy="240778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dirty="0">
                  <a:solidFill>
                    <a:srgbClr val="000000"/>
                  </a:solidFill>
                  <a:highlight>
                    <a:srgbClr val="E7FFE7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main()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min(</a:t>
              </a:r>
              <a:r>
                <a:rPr lang="en-US" altLang="en-US" dirty="0">
                  <a:solidFill>
                    <a:srgbClr val="0000FF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  <a:r>
                <a:rPr lang="en-US" altLang="en-US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dirty="0">
                  <a:solidFill>
                    <a:srgbClr val="0000FF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  <a:r>
                <a:rPr lang="en-US" altLang="en-US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min(n1, n2)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smallest = n1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n2 &lt; smallest: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smallest</a:t>
              </a:r>
              <a:r>
                <a:rPr lang="en-US" altLang="en-US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n2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highlight>
                    <a:srgbClr val="E7FFE7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main()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main function</a:t>
              </a:r>
              <a:endParaRPr lang="en-US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6D012CE-99F8-4A4E-970E-5029B079A6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460" y="3637242"/>
              <a:ext cx="537278" cy="240778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</p:txBody>
        </p:sp>
      </p:grp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7B1ECFE-C40F-4412-AAD5-47F6046047E4}"/>
              </a:ext>
            </a:extLst>
          </p:cNvPr>
          <p:cNvCxnSpPr>
            <a:cxnSpLocks/>
          </p:cNvCxnSpPr>
          <p:nvPr/>
        </p:nvCxnSpPr>
        <p:spPr>
          <a:xfrm>
            <a:off x="2386811" y="2849732"/>
            <a:ext cx="760757" cy="0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84DD017-62B8-4728-B9BA-877C307DE617}"/>
              </a:ext>
            </a:extLst>
          </p:cNvPr>
          <p:cNvCxnSpPr>
            <a:cxnSpLocks/>
          </p:cNvCxnSpPr>
          <p:nvPr/>
        </p:nvCxnSpPr>
        <p:spPr>
          <a:xfrm>
            <a:off x="3156939" y="2833580"/>
            <a:ext cx="0" cy="222040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98256DD-F3E7-4E99-A67A-18A421EAC43E}"/>
              </a:ext>
            </a:extLst>
          </p:cNvPr>
          <p:cNvCxnSpPr>
            <a:cxnSpLocks/>
          </p:cNvCxnSpPr>
          <p:nvPr/>
        </p:nvCxnSpPr>
        <p:spPr>
          <a:xfrm>
            <a:off x="2971800" y="3055620"/>
            <a:ext cx="197358" cy="0"/>
          </a:xfrm>
          <a:prstGeom prst="straightConnector1">
            <a:avLst/>
          </a:prstGeom>
          <a:ln w="28575"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27">
            <a:extLst>
              <a:ext uri="{FF2B5EF4-FFF2-40B4-BE49-F238E27FC236}">
                <a16:creationId xmlns:a16="http://schemas.microsoft.com/office/drawing/2014/main" id="{AFBFA8DB-DA74-4168-8590-AAC29A42088B}"/>
              </a:ext>
            </a:extLst>
          </p:cNvPr>
          <p:cNvGrpSpPr/>
          <p:nvPr/>
        </p:nvGrpSpPr>
        <p:grpSpPr>
          <a:xfrm>
            <a:off x="2392526" y="2599900"/>
            <a:ext cx="782347" cy="448100"/>
            <a:chOff x="2392526" y="2599900"/>
            <a:chExt cx="782347" cy="448100"/>
          </a:xfrm>
        </p:grpSpPr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22C20F52-F83D-4BCE-97AD-957A07518C25}"/>
                </a:ext>
              </a:extLst>
            </p:cNvPr>
            <p:cNvCxnSpPr/>
            <p:nvPr/>
          </p:nvCxnSpPr>
          <p:spPr>
            <a:xfrm>
              <a:off x="2396971" y="2599900"/>
              <a:ext cx="0" cy="257452"/>
            </a:xfrm>
            <a:prstGeom prst="straightConnector1">
              <a:avLst/>
            </a:prstGeom>
            <a:ln w="28575">
              <a:solidFill>
                <a:srgbClr val="FFC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F6CD6ECD-F15C-4509-B34C-6A4817D035D9}"/>
                </a:ext>
              </a:extLst>
            </p:cNvPr>
            <p:cNvGrpSpPr/>
            <p:nvPr/>
          </p:nvGrpSpPr>
          <p:grpSpPr>
            <a:xfrm>
              <a:off x="2392526" y="2825960"/>
              <a:ext cx="782347" cy="222040"/>
              <a:chOff x="2392526" y="2825960"/>
              <a:chExt cx="782347" cy="222040"/>
            </a:xfrm>
          </p:grpSpPr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80689EAF-5772-4803-9085-24DE42218F5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92526" y="2842112"/>
                <a:ext cx="760757" cy="0"/>
              </a:xfrm>
              <a:prstGeom prst="straightConnector1">
                <a:avLst/>
              </a:prstGeom>
              <a:ln w="28575">
                <a:solidFill>
                  <a:srgbClr val="FFC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0F207B60-D7BD-43ED-9535-DFD80C220D2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62654" y="2825960"/>
                <a:ext cx="0" cy="222040"/>
              </a:xfrm>
              <a:prstGeom prst="straightConnector1">
                <a:avLst/>
              </a:prstGeom>
              <a:ln w="28575">
                <a:solidFill>
                  <a:srgbClr val="FFC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75F767E4-A67A-4701-8B20-1FA8C01575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77515" y="3048000"/>
                <a:ext cx="197358" cy="0"/>
              </a:xfrm>
              <a:prstGeom prst="straightConnector1">
                <a:avLst/>
              </a:prstGeom>
              <a:ln w="28575">
                <a:solidFill>
                  <a:srgbClr val="FFC00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EE497CB5-3718-49F0-A98F-5486E5445F05}"/>
              </a:ext>
            </a:extLst>
          </p:cNvPr>
          <p:cNvGrpSpPr/>
          <p:nvPr/>
        </p:nvGrpSpPr>
        <p:grpSpPr>
          <a:xfrm>
            <a:off x="1111096" y="2214880"/>
            <a:ext cx="2999894" cy="2048810"/>
            <a:chOff x="1111096" y="2214880"/>
            <a:chExt cx="2999894" cy="2048810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5D7E4DD2-76E4-4709-A06D-AB79B904A39B}"/>
                </a:ext>
              </a:extLst>
            </p:cNvPr>
            <p:cNvCxnSpPr>
              <a:cxnSpLocks/>
            </p:cNvCxnSpPr>
            <p:nvPr/>
          </p:nvCxnSpPr>
          <p:spPr>
            <a:xfrm>
              <a:off x="1124431" y="4068932"/>
              <a:ext cx="0" cy="194758"/>
            </a:xfrm>
            <a:prstGeom prst="straightConnector1">
              <a:avLst/>
            </a:prstGeom>
            <a:ln w="28575"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0EDD47EA-5C13-4053-BDBC-4BD7235A6F13}"/>
                </a:ext>
              </a:extLst>
            </p:cNvPr>
            <p:cNvGrpSpPr/>
            <p:nvPr/>
          </p:nvGrpSpPr>
          <p:grpSpPr>
            <a:xfrm>
              <a:off x="1111096" y="2214880"/>
              <a:ext cx="2999894" cy="1876113"/>
              <a:chOff x="1111096" y="2214880"/>
              <a:chExt cx="2999894" cy="1876113"/>
            </a:xfrm>
          </p:grpSpPr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A41D2F1E-0E61-4CC9-9FC7-03B76B3E519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11096" y="4076404"/>
                <a:ext cx="2988464" cy="0"/>
              </a:xfrm>
              <a:prstGeom prst="straightConnector1">
                <a:avLst/>
              </a:prstGeom>
              <a:ln w="28575"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512B30C5-603E-48AC-98A9-2D484DA7D6E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96231" y="2214880"/>
                <a:ext cx="0" cy="1876113"/>
              </a:xfrm>
              <a:prstGeom prst="straightConnector1">
                <a:avLst/>
              </a:prstGeom>
              <a:ln w="28575"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>
                <a:extLst>
                  <a:ext uri="{FF2B5EF4-FFF2-40B4-BE49-F238E27FC236}">
                    <a16:creationId xmlns:a16="http://schemas.microsoft.com/office/drawing/2014/main" id="{DBE8EF8E-E068-47A3-BD29-F6E7A7A6B84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88132" y="2214880"/>
                <a:ext cx="1822858" cy="0"/>
              </a:xfrm>
              <a:prstGeom prst="straightConnector1">
                <a:avLst/>
              </a:prstGeom>
              <a:ln w="28575"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FCEA1D7-0192-464C-BF0F-0315F4F5FB05}"/>
              </a:ext>
            </a:extLst>
          </p:cNvPr>
          <p:cNvGrpSpPr/>
          <p:nvPr/>
        </p:nvGrpSpPr>
        <p:grpSpPr>
          <a:xfrm>
            <a:off x="146303" y="4778095"/>
            <a:ext cx="8851392" cy="551364"/>
            <a:chOff x="4773387" y="5013122"/>
            <a:chExt cx="8851392" cy="551364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8A1B8D11-0C3E-4B2B-97A9-B0CD502872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104138"/>
              <a:ext cx="8151607" cy="369332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None</a:t>
              </a:r>
            </a:p>
          </p:txBody>
        </p:sp>
        <p:pic>
          <p:nvPicPr>
            <p:cNvPr id="43" name="Picture 42" descr="A flat screen monitor&#10;&#10;Description automatically generated">
              <a:extLst>
                <a:ext uri="{FF2B5EF4-FFF2-40B4-BE49-F238E27FC236}">
                  <a16:creationId xmlns:a16="http://schemas.microsoft.com/office/drawing/2014/main" id="{ADC3F7A0-D367-4FB2-A1BC-19DB74BE94A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pic>
        <p:nvPicPr>
          <p:cNvPr id="44" name="Picture 43">
            <a:hlinkClick r:id="rId4" action="ppaction://hlinksldjump"/>
            <a:extLst>
              <a:ext uri="{FF2B5EF4-FFF2-40B4-BE49-F238E27FC236}">
                <a16:creationId xmlns:a16="http://schemas.microsoft.com/office/drawing/2014/main" id="{77AA8CEE-DFA4-4919-B0B4-78B9F503D625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45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5DE66C6A-0BBF-4DF4-A817-063FDF105F99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6.4</a:t>
            </a:r>
          </a:p>
        </p:txBody>
      </p:sp>
    </p:spTree>
    <p:extLst>
      <p:ext uri="{BB962C8B-B14F-4D97-AF65-F5344CB8AC3E}">
        <p14:creationId xmlns:p14="http://schemas.microsoft.com/office/powerpoint/2010/main" val="1583694165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F78A5-B0CC-4B2D-B6FF-7B982107E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Point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#7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A2DE75D-0A57-4498-A607-1ED1310ED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96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E95476-0861-4BC9-9CD3-A8755217F7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indent="0">
              <a:buNone/>
            </a:pPr>
            <a:r>
              <a:rPr lang="en-US" dirty="0"/>
              <a:t>Show the output of the following code:</a:t>
            </a:r>
          </a:p>
          <a:p>
            <a:pPr indent="-365760">
              <a:buFont typeface="Wingdings" panose="05000000000000000000" pitchFamily="2" charset="2"/>
              <a:buChar char="Ø"/>
            </a:pPr>
            <a:r>
              <a:rPr lang="en-US" dirty="0"/>
              <a:t>Solution: the following code is the </a:t>
            </a:r>
            <a:r>
              <a:rPr lang="en-US" dirty="0">
                <a:solidFill>
                  <a:schemeClr val="accent2"/>
                </a:solidFill>
              </a:rPr>
              <a:t>corrected code</a:t>
            </a:r>
            <a:r>
              <a:rPr lang="en-US" dirty="0"/>
              <a:t>.</a:t>
            </a:r>
          </a:p>
          <a:p>
            <a:pPr marL="91440" indent="0">
              <a:buNone/>
            </a:pPr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E5C1230-E789-450D-93FB-07CDA32DF3B9}"/>
              </a:ext>
            </a:extLst>
          </p:cNvPr>
          <p:cNvGrpSpPr/>
          <p:nvPr/>
        </p:nvGrpSpPr>
        <p:grpSpPr>
          <a:xfrm>
            <a:off x="146304" y="2472070"/>
            <a:ext cx="8851392" cy="3138615"/>
            <a:chOff x="280460" y="3637240"/>
            <a:chExt cx="8851392" cy="240779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ED64889-57A8-457B-BB46-4A822EFF89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7738" y="3637240"/>
              <a:ext cx="8314114" cy="240778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(min(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min(n1, n2):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smallest = n1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n2 &lt; smallest: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smallest</a:t>
              </a:r>
              <a:r>
                <a:rPr lang="en-US" altLang="en-US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n2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8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return </a:t>
              </a:r>
              <a:r>
                <a:rPr lang="en-US" altLang="en-US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smallest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 </a:t>
              </a:r>
              <a:r>
                <a:rPr lang="en-US" altLang="en-US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main function</a:t>
              </a:r>
              <a:endParaRPr lang="en-US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6D012CE-99F8-4A4E-970E-5029B079A6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460" y="3637242"/>
              <a:ext cx="537278" cy="240778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FCEA1D7-0192-464C-BF0F-0315F4F5FB05}"/>
              </a:ext>
            </a:extLst>
          </p:cNvPr>
          <p:cNvGrpSpPr/>
          <p:nvPr/>
        </p:nvGrpSpPr>
        <p:grpSpPr>
          <a:xfrm>
            <a:off x="146304" y="5675259"/>
            <a:ext cx="8851392" cy="551364"/>
            <a:chOff x="4773387" y="5013122"/>
            <a:chExt cx="8851392" cy="551364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8A1B8D11-0C3E-4B2B-97A9-B0CD502872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104138"/>
              <a:ext cx="8151607" cy="369332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</p:txBody>
        </p:sp>
        <p:pic>
          <p:nvPicPr>
            <p:cNvPr id="43" name="Picture 42" descr="A flat screen monitor&#10;&#10;Description automatically generated">
              <a:extLst>
                <a:ext uri="{FF2B5EF4-FFF2-40B4-BE49-F238E27FC236}">
                  <a16:creationId xmlns:a16="http://schemas.microsoft.com/office/drawing/2014/main" id="{ADC3F7A0-D367-4FB2-A1BC-19DB74BE94A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pic>
        <p:nvPicPr>
          <p:cNvPr id="36" name="Picture 35">
            <a:hlinkClick r:id="rId4" action="ppaction://hlinksldjump"/>
            <a:extLst>
              <a:ext uri="{FF2B5EF4-FFF2-40B4-BE49-F238E27FC236}">
                <a16:creationId xmlns:a16="http://schemas.microsoft.com/office/drawing/2014/main" id="{108F9130-04C6-4E8A-8253-27A3074ABE23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37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07132562-C1CF-4BFC-B272-9A45A412B1AE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6.4</a:t>
            </a:r>
          </a:p>
        </p:txBody>
      </p:sp>
    </p:spTree>
    <p:extLst>
      <p:ext uri="{BB962C8B-B14F-4D97-AF65-F5344CB8AC3E}">
        <p14:creationId xmlns:p14="http://schemas.microsoft.com/office/powerpoint/2010/main" val="2323184341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F78A5-B0CC-4B2D-B6FF-7B982107E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Point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#8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A2DE75D-0A57-4498-A607-1ED1310ED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97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E95476-0861-4BC9-9CD3-A8755217F7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indent="0">
              <a:buNone/>
            </a:pPr>
            <a:r>
              <a:rPr lang="en-US" dirty="0"/>
              <a:t>Show the output of the following code: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E5C1230-E789-450D-93FB-07CDA32DF3B9}"/>
              </a:ext>
            </a:extLst>
          </p:cNvPr>
          <p:cNvGrpSpPr/>
          <p:nvPr/>
        </p:nvGrpSpPr>
        <p:grpSpPr>
          <a:xfrm>
            <a:off x="146304" y="2001780"/>
            <a:ext cx="8851392" cy="3112807"/>
            <a:chOff x="280460" y="3637240"/>
            <a:chExt cx="8851392" cy="240779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ED64889-57A8-457B-BB46-4A822EFF89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7738" y="3637240"/>
              <a:ext cx="8314114" cy="240778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 min</a:t>
              </a:r>
              <a:r>
                <a:rPr lang="en-US" altLang="en-US" b="1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min(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 , min(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51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 </a:t>
              </a:r>
              <a:r>
                <a:rPr lang="en-US" altLang="en-US" b="1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min(n1, n2):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smallest = n1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n2 &lt; smallest: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smallest = n2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smallest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main() </a:t>
              </a:r>
              <a:r>
                <a:rPr lang="en-US" altLang="en-US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Call the main function</a:t>
              </a:r>
              <a:endParaRPr lang="en-US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6D012CE-99F8-4A4E-970E-5029B079A6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460" y="3637242"/>
              <a:ext cx="537278" cy="240778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FCEA1D7-0192-464C-BF0F-0315F4F5FB05}"/>
              </a:ext>
            </a:extLst>
          </p:cNvPr>
          <p:cNvGrpSpPr/>
          <p:nvPr/>
        </p:nvGrpSpPr>
        <p:grpSpPr>
          <a:xfrm>
            <a:off x="120904" y="5291613"/>
            <a:ext cx="8851392" cy="551364"/>
            <a:chOff x="4773387" y="5013122"/>
            <a:chExt cx="8851392" cy="551364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8A1B8D11-0C3E-4B2B-97A9-B0CD502872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104138"/>
              <a:ext cx="8151607" cy="369332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</p:txBody>
        </p:sp>
        <p:pic>
          <p:nvPicPr>
            <p:cNvPr id="43" name="Picture 42" descr="A flat screen monitor&#10;&#10;Description automatically generated">
              <a:extLst>
                <a:ext uri="{FF2B5EF4-FFF2-40B4-BE49-F238E27FC236}">
                  <a16:creationId xmlns:a16="http://schemas.microsoft.com/office/drawing/2014/main" id="{ADC3F7A0-D367-4FB2-A1BC-19DB74BE94A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DE4D25C9-A094-4C2B-962A-85E19CCBFC78}"/>
              </a:ext>
            </a:extLst>
          </p:cNvPr>
          <p:cNvSpPr/>
          <p:nvPr/>
        </p:nvSpPr>
        <p:spPr>
          <a:xfrm>
            <a:off x="2895600" y="2326640"/>
            <a:ext cx="1310640" cy="264160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A99C8E8-A1BA-4B81-B87B-55597CF1E6B6}"/>
              </a:ext>
            </a:extLst>
          </p:cNvPr>
          <p:cNvSpPr/>
          <p:nvPr/>
        </p:nvSpPr>
        <p:spPr>
          <a:xfrm>
            <a:off x="4546600" y="2326640"/>
            <a:ext cx="1402080" cy="264160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7E2F1BA-9430-4132-BD30-6E797BEE2483}"/>
              </a:ext>
            </a:extLst>
          </p:cNvPr>
          <p:cNvSpPr/>
          <p:nvPr/>
        </p:nvSpPr>
        <p:spPr>
          <a:xfrm>
            <a:off x="2240278" y="2268744"/>
            <a:ext cx="3992881" cy="383016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Picture 32">
            <a:hlinkClick r:id="rId4" action="ppaction://hlinksldjump"/>
            <a:extLst>
              <a:ext uri="{FF2B5EF4-FFF2-40B4-BE49-F238E27FC236}">
                <a16:creationId xmlns:a16="http://schemas.microsoft.com/office/drawing/2014/main" id="{C2040182-53A7-4AE6-88E1-D3B7A9794427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34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3AF47EBA-EF9A-4BA0-A32C-282B5BB64331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6.4</a:t>
            </a:r>
          </a:p>
        </p:txBody>
      </p:sp>
    </p:spTree>
    <p:extLst>
      <p:ext uri="{BB962C8B-B14F-4D97-AF65-F5344CB8AC3E}">
        <p14:creationId xmlns:p14="http://schemas.microsoft.com/office/powerpoint/2010/main" val="4186293525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F78A5-B0CC-4B2D-B6FF-7B982107E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Point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#9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A2DE75D-0A57-4498-A607-1ED1310ED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98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E95476-0861-4BC9-9CD3-A8755217F7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indent="0">
              <a:buNone/>
            </a:pPr>
            <a:r>
              <a:rPr lang="en-US" dirty="0"/>
              <a:t>Show the output of the following code: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E5C1230-E789-450D-93FB-07CDA32DF3B9}"/>
              </a:ext>
            </a:extLst>
          </p:cNvPr>
          <p:cNvGrpSpPr/>
          <p:nvPr/>
        </p:nvGrpSpPr>
        <p:grpSpPr>
          <a:xfrm>
            <a:off x="146304" y="1926878"/>
            <a:ext cx="8851392" cy="3792769"/>
            <a:chOff x="280460" y="3637240"/>
            <a:chExt cx="8851392" cy="240779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ED64889-57A8-457B-BB46-4A822EFF89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7738" y="3637240"/>
              <a:ext cx="8314114" cy="240778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7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printHi</a:t>
              </a: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(name):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7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message </a:t>
              </a: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17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"Hi " </a:t>
              </a: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+ name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7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7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printHello</a:t>
              </a: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(name):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message = </a:t>
              </a:r>
              <a:r>
                <a:rPr lang="en-US" altLang="en-US" sz="17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"Hello " </a:t>
              </a: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+ name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7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(message)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7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7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getHello</a:t>
              </a: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(name):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7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</a:t>
              </a:r>
              <a:r>
                <a:rPr lang="en-US" altLang="en-US" sz="17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"Hello " </a:t>
              </a: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+ name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7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printHi</a:t>
              </a: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7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"Omar"</a:t>
              </a: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getHello</a:t>
              </a: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7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"Ali"</a:t>
              </a: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printHello</a:t>
              </a: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7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"Ahmad"</a:t>
              </a: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7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"#"</a:t>
              </a: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7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getHello</a:t>
              </a: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7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"Jamal"</a:t>
              </a: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), </a:t>
              </a:r>
              <a:r>
                <a:rPr lang="en-US" altLang="en-US" sz="17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"#"</a:t>
              </a: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  <a:endParaRPr lang="en-US" altLang="en-US" sz="1700" dirty="0">
                <a:latin typeface="Arial" panose="020B0604020202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6D012CE-99F8-4A4E-970E-5029B079A6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460" y="3637242"/>
              <a:ext cx="537278" cy="240778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14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FCEA1D7-0192-464C-BF0F-0315F4F5FB05}"/>
              </a:ext>
            </a:extLst>
          </p:cNvPr>
          <p:cNvGrpSpPr/>
          <p:nvPr/>
        </p:nvGrpSpPr>
        <p:grpSpPr>
          <a:xfrm>
            <a:off x="146303" y="5821183"/>
            <a:ext cx="8851392" cy="646331"/>
            <a:chOff x="4773387" y="4965639"/>
            <a:chExt cx="8851392" cy="646331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8A1B8D11-0C3E-4B2B-97A9-B0CD502872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965639"/>
              <a:ext cx="8151607" cy="646331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Hello Ahmad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# Hello Jamal #</a:t>
              </a:r>
            </a:p>
          </p:txBody>
        </p:sp>
        <p:pic>
          <p:nvPicPr>
            <p:cNvPr id="43" name="Picture 42" descr="A flat screen monitor&#10;&#10;Description automatically generated">
              <a:extLst>
                <a:ext uri="{FF2B5EF4-FFF2-40B4-BE49-F238E27FC236}">
                  <a16:creationId xmlns:a16="http://schemas.microsoft.com/office/drawing/2014/main" id="{ADC3F7A0-D367-4FB2-A1BC-19DB74BE94A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pic>
        <p:nvPicPr>
          <p:cNvPr id="15" name="Picture 14">
            <a:hlinkClick r:id="rId4" action="ppaction://hlinksldjump"/>
            <a:extLst>
              <a:ext uri="{FF2B5EF4-FFF2-40B4-BE49-F238E27FC236}">
                <a16:creationId xmlns:a16="http://schemas.microsoft.com/office/drawing/2014/main" id="{A41276C7-51A4-4F45-9B4D-C054474E8191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6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B1170A0A-F5D3-4074-8A67-9F13F78A22C8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6.4</a:t>
            </a:r>
          </a:p>
        </p:txBody>
      </p:sp>
    </p:spTree>
    <p:extLst>
      <p:ext uri="{BB962C8B-B14F-4D97-AF65-F5344CB8AC3E}">
        <p14:creationId xmlns:p14="http://schemas.microsoft.com/office/powerpoint/2010/main" val="955654000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F78A5-B0CC-4B2D-B6FF-7B982107E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Point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#10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A2DE75D-0A57-4498-A607-1ED1310ED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99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E95476-0861-4BC9-9CD3-A8755217F7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indent="0">
              <a:buNone/>
            </a:pPr>
            <a:r>
              <a:rPr lang="en-US" dirty="0"/>
              <a:t>Show the output of the following code: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E5C1230-E789-450D-93FB-07CDA32DF3B9}"/>
              </a:ext>
            </a:extLst>
          </p:cNvPr>
          <p:cNvGrpSpPr/>
          <p:nvPr/>
        </p:nvGrpSpPr>
        <p:grpSpPr>
          <a:xfrm>
            <a:off x="146304" y="1926878"/>
            <a:ext cx="8851392" cy="3490015"/>
            <a:chOff x="280460" y="3637240"/>
            <a:chExt cx="8851392" cy="240779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ED64889-57A8-457B-BB46-4A822EFF89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7738" y="3637240"/>
              <a:ext cx="8314114" cy="240778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A():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"A"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def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B():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"B"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not True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else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return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 = A()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 += B()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(r)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6D012CE-99F8-4A4E-970E-5029B079A6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460" y="3637242"/>
              <a:ext cx="537278" cy="240778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14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FCEA1D7-0192-464C-BF0F-0315F4F5FB05}"/>
              </a:ext>
            </a:extLst>
          </p:cNvPr>
          <p:cNvGrpSpPr/>
          <p:nvPr/>
        </p:nvGrpSpPr>
        <p:grpSpPr>
          <a:xfrm>
            <a:off x="146303" y="5639325"/>
            <a:ext cx="8851392" cy="646331"/>
            <a:chOff x="4773387" y="4965639"/>
            <a:chExt cx="8851392" cy="646331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8A1B8D11-0C3E-4B2B-97A9-B0CD502872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965639"/>
              <a:ext cx="8151607" cy="646331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B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</p:txBody>
        </p:sp>
        <p:pic>
          <p:nvPicPr>
            <p:cNvPr id="43" name="Picture 42" descr="A flat screen monitor&#10;&#10;Description automatically generated">
              <a:extLst>
                <a:ext uri="{FF2B5EF4-FFF2-40B4-BE49-F238E27FC236}">
                  <a16:creationId xmlns:a16="http://schemas.microsoft.com/office/drawing/2014/main" id="{ADC3F7A0-D367-4FB2-A1BC-19DB74BE94A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pic>
        <p:nvPicPr>
          <p:cNvPr id="15" name="Picture 14">
            <a:hlinkClick r:id="rId4" action="ppaction://hlinksldjump"/>
            <a:extLst>
              <a:ext uri="{FF2B5EF4-FFF2-40B4-BE49-F238E27FC236}">
                <a16:creationId xmlns:a16="http://schemas.microsoft.com/office/drawing/2014/main" id="{A41276C7-51A4-4F45-9B4D-C054474E8191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6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B1170A0A-F5D3-4074-8A67-9F13F78A22C8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6.4</a:t>
            </a:r>
          </a:p>
        </p:txBody>
      </p:sp>
    </p:spTree>
    <p:extLst>
      <p:ext uri="{BB962C8B-B14F-4D97-AF65-F5344CB8AC3E}">
        <p14:creationId xmlns:p14="http://schemas.microsoft.com/office/powerpoint/2010/main" val="862647101"/>
      </p:ext>
    </p:extLst>
  </p:cSld>
  <p:clrMapOvr>
    <a:masterClrMapping/>
  </p:clrMapOvr>
</p:sld>
</file>

<file path=ppt/theme/theme1.xml><?xml version="1.0" encoding="utf-8"?>
<a:theme xmlns:a="http://schemas.openxmlformats.org/drawingml/2006/main" name="CPIT110 Theme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PIT110 Theme" id="{7F851ECE-C9E5-4B48-9C00-6B96AC59D65D}" vid="{07FDD12F-4459-4626-BB03-B88531E1FBF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CPIT110 Theme</Template>
  <TotalTime>13465</TotalTime>
  <Words>23384</Words>
  <Application>Microsoft Office PowerPoint</Application>
  <PresentationFormat>On-screen Show (4:3)</PresentationFormat>
  <Paragraphs>5800</Paragraphs>
  <Slides>167</Slides>
  <Notes>113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167</vt:i4>
      </vt:variant>
    </vt:vector>
  </HeadingPairs>
  <TitlesOfParts>
    <vt:vector size="175" baseType="lpstr">
      <vt:lpstr>Arial</vt:lpstr>
      <vt:lpstr>Calibri</vt:lpstr>
      <vt:lpstr>Calibri Light</vt:lpstr>
      <vt:lpstr>Courier New</vt:lpstr>
      <vt:lpstr>Monotype Sorts</vt:lpstr>
      <vt:lpstr>Times New Roman</vt:lpstr>
      <vt:lpstr>Wingdings</vt:lpstr>
      <vt:lpstr>CPIT110 Theme</vt:lpstr>
      <vt:lpstr>Chapter 6 Functions</vt:lpstr>
      <vt:lpstr>Sections</vt:lpstr>
      <vt:lpstr>Programs</vt:lpstr>
      <vt:lpstr>Check Points</vt:lpstr>
      <vt:lpstr>Objectives</vt:lpstr>
      <vt:lpstr>6.1. Motivations</vt:lpstr>
      <vt:lpstr>Sum Many Numbers Program 1</vt:lpstr>
      <vt:lpstr>Sum Many Numbers Phase 1: Problem-solving</vt:lpstr>
      <vt:lpstr>Sum Many Numbers Phase 2: Implementation</vt:lpstr>
      <vt:lpstr>Sum Many Numbers Observation</vt:lpstr>
      <vt:lpstr>Sum Many Numbers Phase 2: Implementation (Improved)</vt:lpstr>
      <vt:lpstr>Sum Many Numbers Discussion</vt:lpstr>
      <vt:lpstr>Functions</vt:lpstr>
      <vt:lpstr>6.2. Defining a Function</vt:lpstr>
      <vt:lpstr>Defining a Function</vt:lpstr>
      <vt:lpstr>Anatomy of a Function</vt:lpstr>
      <vt:lpstr>Anatomy of a Function Defining a Function</vt:lpstr>
      <vt:lpstr>Anatomy of a Function Function Header</vt:lpstr>
      <vt:lpstr>Anatomy of a Function Formal Parameters</vt:lpstr>
      <vt:lpstr>Anatomy of a Function Formal Parameters</vt:lpstr>
      <vt:lpstr>Anatomy of a Function Actual Parameters</vt:lpstr>
      <vt:lpstr>Anatomy of a Function Return Value</vt:lpstr>
      <vt:lpstr>Anatomy of a Function Return Value</vt:lpstr>
      <vt:lpstr>Anatomy of a Function Return Value</vt:lpstr>
      <vt:lpstr>Anatomy of a Function Function Body</vt:lpstr>
      <vt:lpstr>Anatomy of a Function Function Body</vt:lpstr>
      <vt:lpstr>Anatomy of a Function Function Name</vt:lpstr>
      <vt:lpstr>Remember Naming Conventions</vt:lpstr>
      <vt:lpstr>6.3. Calling a Function</vt:lpstr>
      <vt:lpstr>Calling a Function</vt:lpstr>
      <vt:lpstr>Calling a Function That Returns a Value</vt:lpstr>
      <vt:lpstr>Calling a Function That Does Not Return a Value</vt:lpstr>
      <vt:lpstr>Note</vt:lpstr>
      <vt:lpstr>Program Control</vt:lpstr>
      <vt:lpstr>Testing max Function Program 2</vt:lpstr>
      <vt:lpstr>Testing max Function Phase 1: Problem-solving</vt:lpstr>
      <vt:lpstr>Testing max Function Phase 2: Implementation</vt:lpstr>
      <vt:lpstr>Testing max Function Details</vt:lpstr>
      <vt:lpstr>Testing max Function Trace The Program Execution</vt:lpstr>
      <vt:lpstr>Testing max Function Discussion</vt:lpstr>
      <vt:lpstr>Testing max Function Discussion</vt:lpstr>
      <vt:lpstr>Testing max Function Discussion</vt:lpstr>
      <vt:lpstr>Testing max Function Discussion</vt:lpstr>
      <vt:lpstr>Trace Function Invocation</vt:lpstr>
      <vt:lpstr>Trace Function Invocation</vt:lpstr>
      <vt:lpstr>Trace Function Invocation</vt:lpstr>
      <vt:lpstr>Trace Function Invocation</vt:lpstr>
      <vt:lpstr>Trace Function Invocation</vt:lpstr>
      <vt:lpstr>Trace Function Invocation</vt:lpstr>
      <vt:lpstr>Trace Function Invocation</vt:lpstr>
      <vt:lpstr>Trace Function Invocation</vt:lpstr>
      <vt:lpstr>Trace Function Invocation</vt:lpstr>
      <vt:lpstr>Trace Function Invocation</vt:lpstr>
      <vt:lpstr>Trace Function Invocation</vt:lpstr>
      <vt:lpstr>Trace Function Invocation</vt:lpstr>
      <vt:lpstr>Trace Function Invocation</vt:lpstr>
      <vt:lpstr>Trace Function Invocation</vt:lpstr>
      <vt:lpstr>Note</vt:lpstr>
      <vt:lpstr>Activation Record</vt:lpstr>
      <vt:lpstr>Activation Record</vt:lpstr>
      <vt:lpstr>Trace Call Stack</vt:lpstr>
      <vt:lpstr>Trace Call Stack</vt:lpstr>
      <vt:lpstr>Trace Call Stack</vt:lpstr>
      <vt:lpstr>Trace Call Stack</vt:lpstr>
      <vt:lpstr>Trace Call Stack</vt:lpstr>
      <vt:lpstr>Trace Call Stack</vt:lpstr>
      <vt:lpstr>Trace Call Stack</vt:lpstr>
      <vt:lpstr>Trace Call Stack</vt:lpstr>
      <vt:lpstr>Trace Call Stack</vt:lpstr>
      <vt:lpstr>Trace Call Stack</vt:lpstr>
      <vt:lpstr>Trace Call Stack</vt:lpstr>
      <vt:lpstr>Trace Call Stack</vt:lpstr>
      <vt:lpstr>Trace Call Stack</vt:lpstr>
      <vt:lpstr>Trace Call Stack</vt:lpstr>
      <vt:lpstr>Activation Record and Call Stacks Summary</vt:lpstr>
      <vt:lpstr>6.4. Functions with/without Return Values</vt:lpstr>
      <vt:lpstr>Functions without Return Values</vt:lpstr>
      <vt:lpstr>Testing Void Function Program 3</vt:lpstr>
      <vt:lpstr>Testing Void Function Discussion</vt:lpstr>
      <vt:lpstr>Functions with Return Values</vt:lpstr>
      <vt:lpstr>Testing getGrade Function Program 4</vt:lpstr>
      <vt:lpstr>Testing getGrade Function Discussion</vt:lpstr>
      <vt:lpstr>None Value </vt:lpstr>
      <vt:lpstr>None Value Example </vt:lpstr>
      <vt:lpstr>Terminating Void Functions</vt:lpstr>
      <vt:lpstr>Terminating Void Functions Example</vt:lpstr>
      <vt:lpstr>Check Point #1</vt:lpstr>
      <vt:lpstr>Check Point #2</vt:lpstr>
      <vt:lpstr>Check Point #3</vt:lpstr>
      <vt:lpstr>Check Point #4</vt:lpstr>
      <vt:lpstr>Check Point #5</vt:lpstr>
      <vt:lpstr>Check Point #5</vt:lpstr>
      <vt:lpstr>Check Point #6</vt:lpstr>
      <vt:lpstr>Check Point #6</vt:lpstr>
      <vt:lpstr>Check Point #7</vt:lpstr>
      <vt:lpstr>Check Point #7</vt:lpstr>
      <vt:lpstr>Check Point #8</vt:lpstr>
      <vt:lpstr>Check Point #9</vt:lpstr>
      <vt:lpstr>Check Point #10</vt:lpstr>
      <vt:lpstr>6.5. Positional and Keyword Arguments</vt:lpstr>
      <vt:lpstr>Positional and Keyword Arguments</vt:lpstr>
      <vt:lpstr>Positional Arguments</vt:lpstr>
      <vt:lpstr>Positional Arguments</vt:lpstr>
      <vt:lpstr>Keyword Arguments</vt:lpstr>
      <vt:lpstr>Mixing Keyword and Positional Arguments</vt:lpstr>
      <vt:lpstr>Check Point #11</vt:lpstr>
      <vt:lpstr>6.6. Passing Arguments by Reference Values</vt:lpstr>
      <vt:lpstr>Passing Arguments By Values</vt:lpstr>
      <vt:lpstr>Passing Arguments By Values Example</vt:lpstr>
      <vt:lpstr>Check Point #12</vt:lpstr>
      <vt:lpstr>Check Point #13</vt:lpstr>
      <vt:lpstr>Check Point #13</vt:lpstr>
      <vt:lpstr>Check Point #13</vt:lpstr>
      <vt:lpstr>Check Point #13</vt:lpstr>
      <vt:lpstr>6.7. Modularizing Code</vt:lpstr>
      <vt:lpstr>Modularizing Code</vt:lpstr>
      <vt:lpstr>Modularizing Code</vt:lpstr>
      <vt:lpstr>Finding the GCD (Modularizing Code) Program 5</vt:lpstr>
      <vt:lpstr>Finding the GCD (Modularizing Code) Phase 1: Problem-solving</vt:lpstr>
      <vt:lpstr>Finding the GCD (Modularizing Code) Phase 2: Implementation</vt:lpstr>
      <vt:lpstr>Finding the GCD (Modularizing Code) Example Runs of The Program</vt:lpstr>
      <vt:lpstr>Note</vt:lpstr>
      <vt:lpstr>Remember Python Is Case-sensitive</vt:lpstr>
      <vt:lpstr>Prime Number (Modularizing Code) Program 6</vt:lpstr>
      <vt:lpstr>Prime Number (Modularizing Code) Phase 1: Problem-solving</vt:lpstr>
      <vt:lpstr>Prime Number (Modularizing Code) Phase 1: Problem-solving</vt:lpstr>
      <vt:lpstr>Prime Number (Modularizing Code) Phase 1: Problem-solving</vt:lpstr>
      <vt:lpstr>Prime Number (Modularizing Code) Phase 1: Problem-solving</vt:lpstr>
      <vt:lpstr>Prime Number (Modularizing Code) Phase 1: Problem-solving</vt:lpstr>
      <vt:lpstr>Prime Number (Modularizing Code) Phase 1: Problem-solving</vt:lpstr>
      <vt:lpstr>Prime Number (Modularizing Code) Phase 1: Problem-solving</vt:lpstr>
      <vt:lpstr>Prime Number (Modularizing Code) Phase 2: Implementation</vt:lpstr>
      <vt:lpstr>Prime Number (Modularizing Code) Phase 2: Implementation</vt:lpstr>
      <vt:lpstr>Prime Number (Modularizing Code) Run of The Program</vt:lpstr>
      <vt:lpstr>Prime Number (Modularizing Code) Discussion</vt:lpstr>
      <vt:lpstr>Note</vt:lpstr>
      <vt:lpstr>6.9. The Scope of Variables</vt:lpstr>
      <vt:lpstr>Local Variables</vt:lpstr>
      <vt:lpstr>Global Variables</vt:lpstr>
      <vt:lpstr>Example 1</vt:lpstr>
      <vt:lpstr>Example 2</vt:lpstr>
      <vt:lpstr>Example 3</vt:lpstr>
      <vt:lpstr>Example 4</vt:lpstr>
      <vt:lpstr>Example 5</vt:lpstr>
      <vt:lpstr>global Keyword</vt:lpstr>
      <vt:lpstr>Example 6</vt:lpstr>
      <vt:lpstr>Example 7</vt:lpstr>
      <vt:lpstr>Example 8</vt:lpstr>
      <vt:lpstr>Caution</vt:lpstr>
      <vt:lpstr>Check Point #14</vt:lpstr>
      <vt:lpstr>Check Point #15</vt:lpstr>
      <vt:lpstr>Check Point #16</vt:lpstr>
      <vt:lpstr>6.10. Default Arguments</vt:lpstr>
      <vt:lpstr>Default Arguments</vt:lpstr>
      <vt:lpstr>Default Arguments Example</vt:lpstr>
      <vt:lpstr>Default Arguments Example</vt:lpstr>
      <vt:lpstr>Note</vt:lpstr>
      <vt:lpstr>Note</vt:lpstr>
      <vt:lpstr>Check Point #17</vt:lpstr>
      <vt:lpstr>Check Point #18</vt:lpstr>
      <vt:lpstr>Check Point #19</vt:lpstr>
      <vt:lpstr>6.11. Returning Multiple Values</vt:lpstr>
      <vt:lpstr>Returning Multiple Values</vt:lpstr>
      <vt:lpstr>Check Point #20</vt:lpstr>
      <vt:lpstr>End</vt:lpstr>
      <vt:lpstr>Test Questions</vt:lpstr>
      <vt:lpstr>Programming Exercises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6 Functions</dc:title>
  <dc:creator>HANI JAMAL JAMIL SULAIMANI</dc:creator>
  <cp:lastModifiedBy>Owner</cp:lastModifiedBy>
  <cp:revision>2017</cp:revision>
  <dcterms:created xsi:type="dcterms:W3CDTF">2019-06-30T05:30:37Z</dcterms:created>
  <dcterms:modified xsi:type="dcterms:W3CDTF">2022-01-05T11:11:46Z</dcterms:modified>
</cp:coreProperties>
</file>